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notesSlides/notesSlide13.xml" ContentType="application/vnd.openxmlformats-officedocument.presentationml.notesSlide+xml"/>
  <Override PartName="/ppt/diagrams/drawing15.xml" ContentType="application/vnd.ms-office.drawingml.diagramDrawing+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diagrams/drawing8.xml" ContentType="application/vnd.ms-office.drawingml.diagramDrawing+xml"/>
  <Override PartName="/ppt/slides/slide108.xml" ContentType="application/vnd.openxmlformats-officedocument.presentationml.slide+xml"/>
  <Override PartName="/ppt/slides/slide155.xml" ContentType="application/vnd.openxmlformats-officedocument.presentationml.slide+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diagrams/colors6.xml" ContentType="application/vnd.openxmlformats-officedocument.drawingml.diagramColors+xml"/>
  <Override PartName="/ppt/diagrams/quickStyle11.xml" ContentType="application/vnd.openxmlformats-officedocument.drawingml.diagramStyle+xml"/>
  <Override PartName="/ppt/diagrams/drawing12.xml" ContentType="application/vnd.ms-office.drawingml.diagramDrawing+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notesSlides/notesSlide15.xml" ContentType="application/vnd.openxmlformats-officedocument.presentationml.notesSlide+xml"/>
  <Override PartName="/ppt/diagrams/quickStyle16.xml" ContentType="application/vnd.openxmlformats-officedocument.drawingml.diagramStyl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diagrams/layout16.xml" ContentType="application/vnd.openxmlformats-officedocument.drawingml.diagramLayout+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diagrams/layout2.xml" ContentType="application/vnd.openxmlformats-officedocument.drawingml.diagram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diagrams/data11.xml" ContentType="application/vnd.openxmlformats-officedocument.drawingml.diagramData+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quickStyle15.xml" ContentType="application/vnd.openxmlformats-officedocument.drawingml.diagramStyle+xml"/>
  <Override PartName="/ppt/diagrams/drawing16.xml" ContentType="application/vnd.ms-office.drawingml.diagramDrawing+xml"/>
  <Override PartName="/ppt/slides/slide167.xml" ContentType="application/vnd.openxmlformats-officedocument.presentationml.slide+xml"/>
  <Override PartName="/ppt/diagrams/drawing9.xml" ContentType="application/vnd.ms-office.drawingml.diagramDrawing+xml"/>
  <Override PartName="/ppt/diagrams/layout15.xml" ContentType="application/vnd.openxmlformats-officedocument.drawingml.diagramLayout+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diagrams/quickStyle9.xml" ContentType="application/vnd.openxmlformats-officedocument.drawingml.diagramStyl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diagrams/colors2.xml" ContentType="application/vnd.openxmlformats-officedocument.drawingml.diagramColors+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4"/>
  </p:notesMasterIdLst>
  <p:sldIdLst>
    <p:sldId id="256" r:id="rId2"/>
    <p:sldId id="312" r:id="rId3"/>
    <p:sldId id="685" r:id="rId4"/>
    <p:sldId id="687" r:id="rId5"/>
    <p:sldId id="319" r:id="rId6"/>
    <p:sldId id="318" r:id="rId7"/>
    <p:sldId id="315" r:id="rId8"/>
    <p:sldId id="339" r:id="rId9"/>
    <p:sldId id="308" r:id="rId10"/>
    <p:sldId id="317" r:id="rId11"/>
    <p:sldId id="320" r:id="rId12"/>
    <p:sldId id="321" r:id="rId13"/>
    <p:sldId id="322" r:id="rId14"/>
    <p:sldId id="323" r:id="rId15"/>
    <p:sldId id="324" r:id="rId16"/>
    <p:sldId id="325" r:id="rId17"/>
    <p:sldId id="316" r:id="rId18"/>
    <p:sldId id="333" r:id="rId19"/>
    <p:sldId id="309" r:id="rId20"/>
    <p:sldId id="329" r:id="rId21"/>
    <p:sldId id="328" r:id="rId22"/>
    <p:sldId id="327" r:id="rId23"/>
    <p:sldId id="332" r:id="rId24"/>
    <p:sldId id="330" r:id="rId25"/>
    <p:sldId id="331" r:id="rId26"/>
    <p:sldId id="334" r:id="rId27"/>
    <p:sldId id="335" r:id="rId28"/>
    <p:sldId id="311" r:id="rId29"/>
    <p:sldId id="336" r:id="rId30"/>
    <p:sldId id="338" r:id="rId31"/>
    <p:sldId id="337" r:id="rId32"/>
    <p:sldId id="326" r:id="rId33"/>
    <p:sldId id="418" r:id="rId34"/>
    <p:sldId id="415" r:id="rId35"/>
    <p:sldId id="356" r:id="rId36"/>
    <p:sldId id="340" r:id="rId37"/>
    <p:sldId id="347" r:id="rId38"/>
    <p:sldId id="353" r:id="rId39"/>
    <p:sldId id="354" r:id="rId40"/>
    <p:sldId id="350" r:id="rId41"/>
    <p:sldId id="344" r:id="rId42"/>
    <p:sldId id="355" r:id="rId43"/>
    <p:sldId id="401" r:id="rId44"/>
    <p:sldId id="357" r:id="rId45"/>
    <p:sldId id="345" r:id="rId46"/>
    <p:sldId id="411" r:id="rId47"/>
    <p:sldId id="410" r:id="rId48"/>
    <p:sldId id="412" r:id="rId49"/>
    <p:sldId id="413" r:id="rId50"/>
    <p:sldId id="403" r:id="rId51"/>
    <p:sldId id="404" r:id="rId52"/>
    <p:sldId id="405" r:id="rId53"/>
    <p:sldId id="406" r:id="rId54"/>
    <p:sldId id="407" r:id="rId55"/>
    <p:sldId id="408" r:id="rId56"/>
    <p:sldId id="409" r:id="rId57"/>
    <p:sldId id="402" r:id="rId58"/>
    <p:sldId id="358" r:id="rId59"/>
    <p:sldId id="341" r:id="rId60"/>
    <p:sldId id="359" r:id="rId61"/>
    <p:sldId id="389" r:id="rId62"/>
    <p:sldId id="416" r:id="rId63"/>
    <p:sldId id="424" r:id="rId64"/>
    <p:sldId id="426" r:id="rId65"/>
    <p:sldId id="427" r:id="rId66"/>
    <p:sldId id="428" r:id="rId67"/>
    <p:sldId id="429" r:id="rId68"/>
    <p:sldId id="436" r:id="rId69"/>
    <p:sldId id="437" r:id="rId70"/>
    <p:sldId id="438" r:id="rId71"/>
    <p:sldId id="445" r:id="rId72"/>
    <p:sldId id="446" r:id="rId73"/>
    <p:sldId id="447" r:id="rId74"/>
    <p:sldId id="448" r:id="rId75"/>
    <p:sldId id="449" r:id="rId76"/>
    <p:sldId id="450" r:id="rId77"/>
    <p:sldId id="451" r:id="rId78"/>
    <p:sldId id="452" r:id="rId79"/>
    <p:sldId id="453" r:id="rId80"/>
    <p:sldId id="455" r:id="rId81"/>
    <p:sldId id="457" r:id="rId82"/>
    <p:sldId id="459" r:id="rId83"/>
    <p:sldId id="460" r:id="rId84"/>
    <p:sldId id="462" r:id="rId85"/>
    <p:sldId id="489" r:id="rId86"/>
    <p:sldId id="464" r:id="rId87"/>
    <p:sldId id="465" r:id="rId88"/>
    <p:sldId id="466" r:id="rId89"/>
    <p:sldId id="467" r:id="rId90"/>
    <p:sldId id="468" r:id="rId91"/>
    <p:sldId id="469" r:id="rId92"/>
    <p:sldId id="470" r:id="rId93"/>
    <p:sldId id="471" r:id="rId94"/>
    <p:sldId id="472" r:id="rId95"/>
    <p:sldId id="473" r:id="rId96"/>
    <p:sldId id="488" r:id="rId97"/>
    <p:sldId id="474" r:id="rId98"/>
    <p:sldId id="475" r:id="rId99"/>
    <p:sldId id="476" r:id="rId100"/>
    <p:sldId id="477" r:id="rId101"/>
    <p:sldId id="478" r:id="rId102"/>
    <p:sldId id="479" r:id="rId103"/>
    <p:sldId id="480" r:id="rId104"/>
    <p:sldId id="481" r:id="rId105"/>
    <p:sldId id="482" r:id="rId106"/>
    <p:sldId id="483" r:id="rId107"/>
    <p:sldId id="484" r:id="rId108"/>
    <p:sldId id="485" r:id="rId109"/>
    <p:sldId id="486" r:id="rId110"/>
    <p:sldId id="582" r:id="rId111"/>
    <p:sldId id="491" r:id="rId112"/>
    <p:sldId id="493" r:id="rId113"/>
    <p:sldId id="557" r:id="rId114"/>
    <p:sldId id="559" r:id="rId115"/>
    <p:sldId id="558" r:id="rId116"/>
    <p:sldId id="494" r:id="rId117"/>
    <p:sldId id="495" r:id="rId118"/>
    <p:sldId id="496" r:id="rId119"/>
    <p:sldId id="497" r:id="rId120"/>
    <p:sldId id="498" r:id="rId121"/>
    <p:sldId id="499" r:id="rId122"/>
    <p:sldId id="500" r:id="rId123"/>
    <p:sldId id="501" r:id="rId124"/>
    <p:sldId id="502" r:id="rId125"/>
    <p:sldId id="503" r:id="rId126"/>
    <p:sldId id="504" r:id="rId127"/>
    <p:sldId id="505" r:id="rId128"/>
    <p:sldId id="506" r:id="rId129"/>
    <p:sldId id="507" r:id="rId130"/>
    <p:sldId id="511" r:id="rId131"/>
    <p:sldId id="512" r:id="rId132"/>
    <p:sldId id="513" r:id="rId133"/>
    <p:sldId id="514" r:id="rId134"/>
    <p:sldId id="515" r:id="rId135"/>
    <p:sldId id="520" r:id="rId136"/>
    <p:sldId id="521" r:id="rId137"/>
    <p:sldId id="530" r:id="rId138"/>
    <p:sldId id="535" r:id="rId139"/>
    <p:sldId id="539" r:id="rId140"/>
    <p:sldId id="545" r:id="rId141"/>
    <p:sldId id="549" r:id="rId142"/>
    <p:sldId id="550" r:id="rId143"/>
    <p:sldId id="551" r:id="rId144"/>
    <p:sldId id="552" r:id="rId145"/>
    <p:sldId id="553" r:id="rId146"/>
    <p:sldId id="554" r:id="rId147"/>
    <p:sldId id="555" r:id="rId148"/>
    <p:sldId id="556" r:id="rId149"/>
    <p:sldId id="560" r:id="rId150"/>
    <p:sldId id="569" r:id="rId151"/>
    <p:sldId id="573" r:id="rId152"/>
    <p:sldId id="571" r:id="rId153"/>
    <p:sldId id="572" r:id="rId154"/>
    <p:sldId id="574" r:id="rId155"/>
    <p:sldId id="575" r:id="rId156"/>
    <p:sldId id="576" r:id="rId157"/>
    <p:sldId id="577" r:id="rId158"/>
    <p:sldId id="579" r:id="rId159"/>
    <p:sldId id="580" r:id="rId160"/>
    <p:sldId id="578" r:id="rId161"/>
    <p:sldId id="561" r:id="rId162"/>
    <p:sldId id="581" r:id="rId163"/>
    <p:sldId id="562" r:id="rId164"/>
    <p:sldId id="563" r:id="rId165"/>
    <p:sldId id="564" r:id="rId166"/>
    <p:sldId id="565" r:id="rId167"/>
    <p:sldId id="566" r:id="rId168"/>
    <p:sldId id="583" r:id="rId169"/>
    <p:sldId id="567" r:id="rId170"/>
    <p:sldId id="586" r:id="rId171"/>
    <p:sldId id="585" r:id="rId172"/>
    <p:sldId id="616" r:id="rId173"/>
    <p:sldId id="622" r:id="rId174"/>
    <p:sldId id="618" r:id="rId175"/>
    <p:sldId id="621" r:id="rId176"/>
    <p:sldId id="620" r:id="rId177"/>
    <p:sldId id="617" r:id="rId178"/>
    <p:sldId id="619" r:id="rId179"/>
    <p:sldId id="625" r:id="rId180"/>
    <p:sldId id="624" r:id="rId181"/>
    <p:sldId id="627" r:id="rId182"/>
    <p:sldId id="631" r:id="rId183"/>
    <p:sldId id="626" r:id="rId184"/>
    <p:sldId id="629" r:id="rId185"/>
    <p:sldId id="632" r:id="rId186"/>
    <p:sldId id="634" r:id="rId187"/>
    <p:sldId id="633" r:id="rId188"/>
    <p:sldId id="630" r:id="rId189"/>
    <p:sldId id="584" r:id="rId190"/>
    <p:sldId id="635" r:id="rId191"/>
    <p:sldId id="636" r:id="rId192"/>
    <p:sldId id="637" r:id="rId193"/>
    <p:sldId id="641" r:id="rId194"/>
    <p:sldId id="645" r:id="rId195"/>
    <p:sldId id="638" r:id="rId196"/>
    <p:sldId id="644" r:id="rId197"/>
    <p:sldId id="640" r:id="rId198"/>
    <p:sldId id="642" r:id="rId199"/>
    <p:sldId id="643" r:id="rId200"/>
    <p:sldId id="647" r:id="rId201"/>
    <p:sldId id="648" r:id="rId202"/>
    <p:sldId id="649" r:id="rId203"/>
    <p:sldId id="650" r:id="rId204"/>
    <p:sldId id="651" r:id="rId205"/>
    <p:sldId id="652" r:id="rId206"/>
    <p:sldId id="653" r:id="rId207"/>
    <p:sldId id="654" r:id="rId208"/>
    <p:sldId id="639" r:id="rId209"/>
    <p:sldId id="665" r:id="rId210"/>
    <p:sldId id="666" r:id="rId211"/>
    <p:sldId id="668" r:id="rId212"/>
    <p:sldId id="669" r:id="rId213"/>
    <p:sldId id="670" r:id="rId214"/>
    <p:sldId id="671" r:id="rId215"/>
    <p:sldId id="672" r:id="rId216"/>
    <p:sldId id="673" r:id="rId217"/>
    <p:sldId id="674" r:id="rId218"/>
    <p:sldId id="675" r:id="rId219"/>
    <p:sldId id="676" r:id="rId220"/>
    <p:sldId id="677" r:id="rId221"/>
    <p:sldId id="678" r:id="rId222"/>
    <p:sldId id="679" r:id="rId223"/>
    <p:sldId id="682" r:id="rId224"/>
    <p:sldId id="683" r:id="rId225"/>
    <p:sldId id="655" r:id="rId226"/>
    <p:sldId id="656" r:id="rId227"/>
    <p:sldId id="657" r:id="rId228"/>
    <p:sldId id="661" r:id="rId229"/>
    <p:sldId id="662" r:id="rId230"/>
    <p:sldId id="663" r:id="rId231"/>
    <p:sldId id="664" r:id="rId232"/>
    <p:sldId id="658" r:id="rId2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748"/>
    <a:srgbClr val="464749"/>
    <a:srgbClr val="0DFF7A"/>
    <a:srgbClr val="009900"/>
    <a:srgbClr val="AF4516"/>
    <a:srgbClr val="66FF66"/>
    <a:srgbClr val="00D05E"/>
    <a:srgbClr val="CC9900"/>
    <a:srgbClr val="996633"/>
    <a:srgbClr val="A365D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p:scale>
          <a:sx n="80" d="100"/>
          <a:sy n="80" d="100"/>
        </p:scale>
        <p:origin x="-78" y="3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444"/>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BB48D-1D7B-4731-B901-2C1064FAF79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p>
      </dgm:t>
    </dgm:pt>
    <dgm:pt modelId="{8FD28114-F866-41D3-BE21-9E50234965E5}">
      <dgm:prSet phldrT="[Text]" custT="1"/>
      <dgm:spPr>
        <a:solidFill>
          <a:srgbClr val="FF0000"/>
        </a:solidFill>
        <a:ln>
          <a:solidFill>
            <a:schemeClr val="bg2"/>
          </a:solidFill>
        </a:ln>
      </dgm:spPr>
      <dgm:t>
        <a:bodyPr/>
        <a:lstStyle/>
        <a:p>
          <a:pPr algn="l" rtl="0"/>
          <a:r>
            <a:rPr lang="zh-CN" sz="1800" b="0" i="0" u="none" baseline="0"/>
            <a:t>核心技能</a:t>
          </a:r>
          <a:endParaRPr lang="zh-CN" sz="1800" dirty="0"/>
        </a:p>
      </dgm:t>
    </dgm:pt>
    <dgm:pt modelId="{894BE118-5C8F-405B-B616-97135BFBC308}" type="parTrans" cxnId="{F056DA6B-1949-4714-9074-6F6A22BC82C9}">
      <dgm:prSet/>
      <dgm:spPr/>
      <dgm:t>
        <a:bodyPr/>
        <a:lstStyle/>
        <a:p>
          <a:endParaRPr lang="zh-CN"/>
        </a:p>
      </dgm:t>
    </dgm:pt>
    <dgm:pt modelId="{A06D3B25-523B-40C2-8178-7295BF2B69BC}" type="sibTrans" cxnId="{F056DA6B-1949-4714-9074-6F6A22BC82C9}">
      <dgm:prSet/>
      <dgm:spPr/>
      <dgm:t>
        <a:bodyPr/>
        <a:lstStyle/>
        <a:p>
          <a:endParaRPr lang="zh-CN"/>
        </a:p>
      </dgm:t>
    </dgm:pt>
    <dgm:pt modelId="{BE04FF92-3B0B-4977-AC72-B4AA5DDAABCF}">
      <dgm:prSet phldrT="[Text]" custT="1"/>
      <dgm:spPr>
        <a:solidFill>
          <a:srgbClr val="FFC000"/>
        </a:solidFill>
        <a:ln>
          <a:solidFill>
            <a:schemeClr val="bg2"/>
          </a:solidFill>
        </a:ln>
      </dgm:spPr>
      <dgm:t>
        <a:bodyPr/>
        <a:lstStyle/>
        <a:p>
          <a:pPr algn="l" rtl="0"/>
          <a:r>
            <a:rPr lang="zh-CN" sz="1400" b="0" i="0" u="none" baseline="0">
              <a:solidFill>
                <a:srgbClr val="464749"/>
              </a:solidFill>
            </a:rPr>
            <a:t>自我认知</a:t>
          </a:r>
          <a:endParaRPr lang="zh-CN" sz="1400" dirty="0">
            <a:solidFill>
              <a:srgbClr val="464749"/>
            </a:solidFill>
          </a:endParaRPr>
        </a:p>
      </dgm:t>
    </dgm:pt>
    <dgm:pt modelId="{52A37819-2F1C-4A29-A026-907F2797644E}" type="parTrans" cxnId="{7D8D2536-2294-4B48-BCA2-4E5C6F3C157E}">
      <dgm:prSet/>
      <dgm:spPr/>
      <dgm:t>
        <a:bodyPr/>
        <a:lstStyle/>
        <a:p>
          <a:endParaRPr lang="zh-CN"/>
        </a:p>
      </dgm:t>
    </dgm:pt>
    <dgm:pt modelId="{F6A51192-C527-4612-AF9A-D5D095E83803}" type="sibTrans" cxnId="{7D8D2536-2294-4B48-BCA2-4E5C6F3C157E}">
      <dgm:prSet/>
      <dgm:spPr>
        <a:solidFill>
          <a:schemeClr val="bg1">
            <a:lumMod val="65000"/>
          </a:schemeClr>
        </a:solidFill>
      </dgm:spPr>
      <dgm:t>
        <a:bodyPr/>
        <a:lstStyle/>
        <a:p>
          <a:endParaRPr lang="zh-CN"/>
        </a:p>
      </dgm:t>
    </dgm:pt>
    <dgm:pt modelId="{87907105-5363-4B60-BE90-BD077C3D9790}">
      <dgm:prSet phldrT="[Text]" custT="1"/>
      <dgm:spPr>
        <a:solidFill>
          <a:srgbClr val="009900"/>
        </a:solidFill>
        <a:ln>
          <a:solidFill>
            <a:schemeClr val="bg2"/>
          </a:solidFill>
        </a:ln>
      </dgm:spPr>
      <dgm:t>
        <a:bodyPr/>
        <a:lstStyle/>
        <a:p>
          <a:pPr algn="l" rtl="0"/>
          <a:r>
            <a:rPr lang="zh-CN" sz="1400" b="0" i="0" u="none" baseline="0">
              <a:solidFill>
                <a:srgbClr val="464749"/>
              </a:solidFill>
            </a:rPr>
            <a:t>鼓舞人心</a:t>
          </a:r>
          <a:endParaRPr lang="zh-CN" sz="1400" dirty="0">
            <a:solidFill>
              <a:srgbClr val="464749"/>
            </a:solidFill>
          </a:endParaRPr>
        </a:p>
      </dgm:t>
    </dgm:pt>
    <dgm:pt modelId="{B17FD847-A49C-45D6-9536-DCB899E0FC32}" type="parTrans" cxnId="{0DA1DBEE-9411-433E-B411-5BF764EA8DD0}">
      <dgm:prSet/>
      <dgm:spPr/>
      <dgm:t>
        <a:bodyPr/>
        <a:lstStyle/>
        <a:p>
          <a:endParaRPr lang="zh-CN"/>
        </a:p>
      </dgm:t>
    </dgm:pt>
    <dgm:pt modelId="{F2A79759-171C-4C8E-A73B-588494EE0AD2}" type="sibTrans" cxnId="{0DA1DBEE-9411-433E-B411-5BF764EA8DD0}">
      <dgm:prSet/>
      <dgm:spPr>
        <a:solidFill>
          <a:schemeClr val="bg1">
            <a:lumMod val="65000"/>
          </a:schemeClr>
        </a:solidFill>
      </dgm:spPr>
      <dgm:t>
        <a:bodyPr/>
        <a:lstStyle/>
        <a:p>
          <a:endParaRPr lang="zh-CN"/>
        </a:p>
      </dgm:t>
    </dgm:pt>
    <dgm:pt modelId="{A304FAD3-F3AF-4A00-B598-600CE43A84A9}">
      <dgm:prSet phldrT="[Text]" custT="1"/>
      <dgm:spPr>
        <a:solidFill>
          <a:srgbClr val="00B0F0"/>
        </a:solidFill>
        <a:ln>
          <a:solidFill>
            <a:schemeClr val="bg2"/>
          </a:solidFill>
        </a:ln>
      </dgm:spPr>
      <dgm:t>
        <a:bodyPr/>
        <a:lstStyle/>
        <a:p>
          <a:pPr algn="l" rtl="0"/>
          <a:r>
            <a:rPr lang="zh-CN" sz="1400" b="0" i="0" u="none" baseline="0">
              <a:solidFill>
                <a:srgbClr val="464749"/>
              </a:solidFill>
            </a:rPr>
            <a:t>沟通</a:t>
          </a:r>
          <a:endParaRPr lang="zh-CN" sz="1400" dirty="0">
            <a:solidFill>
              <a:srgbClr val="464749"/>
            </a:solidFill>
          </a:endParaRPr>
        </a:p>
      </dgm:t>
    </dgm:pt>
    <dgm:pt modelId="{FC99E1EF-D5E6-4987-948C-3E2E13D3DDF5}" type="parTrans" cxnId="{CC0633E8-18E1-4E1E-AAE9-8129F705E61D}">
      <dgm:prSet/>
      <dgm:spPr/>
      <dgm:t>
        <a:bodyPr/>
        <a:lstStyle/>
        <a:p>
          <a:endParaRPr lang="zh-CN"/>
        </a:p>
      </dgm:t>
    </dgm:pt>
    <dgm:pt modelId="{52080C80-332A-43D5-9921-E3308E5B6206}" type="sibTrans" cxnId="{CC0633E8-18E1-4E1E-AAE9-8129F705E61D}">
      <dgm:prSet/>
      <dgm:spPr>
        <a:solidFill>
          <a:schemeClr val="bg1">
            <a:lumMod val="65000"/>
          </a:schemeClr>
        </a:solidFill>
      </dgm:spPr>
      <dgm:t>
        <a:bodyPr/>
        <a:lstStyle/>
        <a:p>
          <a:endParaRPr lang="zh-CN"/>
        </a:p>
      </dgm:t>
    </dgm:pt>
    <dgm:pt modelId="{C298439B-220F-4F67-A70B-1C250F499F97}" type="pres">
      <dgm:prSet presAssocID="{D8BBB48D-1D7B-4731-B901-2C1064FAF79D}" presName="Name0" presStyleCnt="0">
        <dgm:presLayoutVars>
          <dgm:chMax val="1"/>
          <dgm:dir/>
          <dgm:animLvl val="ctr"/>
          <dgm:resizeHandles val="exact"/>
        </dgm:presLayoutVars>
      </dgm:prSet>
      <dgm:spPr/>
      <dgm:t>
        <a:bodyPr/>
        <a:lstStyle/>
        <a:p>
          <a:endParaRPr lang="zh-CN"/>
        </a:p>
      </dgm:t>
    </dgm:pt>
    <dgm:pt modelId="{61467798-D90E-46AC-87E6-25B1BCC6D032}" type="pres">
      <dgm:prSet presAssocID="{8FD28114-F866-41D3-BE21-9E50234965E5}" presName="centerShape" presStyleLbl="node0" presStyleIdx="0" presStyleCnt="1" custScaleX="104265" custScaleY="91998"/>
      <dgm:spPr/>
      <dgm:t>
        <a:bodyPr/>
        <a:lstStyle/>
        <a:p>
          <a:endParaRPr lang="zh-CN"/>
        </a:p>
      </dgm:t>
    </dgm:pt>
    <dgm:pt modelId="{12A1C4B2-FB06-41C4-AE9D-16CB968196D9}" type="pres">
      <dgm:prSet presAssocID="{BE04FF92-3B0B-4977-AC72-B4AA5DDAABCF}" presName="node" presStyleLbl="node1" presStyleIdx="0" presStyleCnt="3" custScaleX="193745" custScaleY="137574" custRadScaleRad="87013" custRadScaleInc="-335">
        <dgm:presLayoutVars>
          <dgm:bulletEnabled val="1"/>
        </dgm:presLayoutVars>
      </dgm:prSet>
      <dgm:spPr/>
      <dgm:t>
        <a:bodyPr/>
        <a:lstStyle/>
        <a:p>
          <a:endParaRPr lang="zh-CN"/>
        </a:p>
      </dgm:t>
    </dgm:pt>
    <dgm:pt modelId="{F3B8C21C-2B0C-45D4-B2FE-10BA57D973B6}" type="pres">
      <dgm:prSet presAssocID="{BE04FF92-3B0B-4977-AC72-B4AA5DDAABCF}" presName="dummy" presStyleCnt="0"/>
      <dgm:spPr/>
    </dgm:pt>
    <dgm:pt modelId="{2EC2288A-6A7B-4C41-A717-14A7EC33BF94}" type="pres">
      <dgm:prSet presAssocID="{F6A51192-C527-4612-AF9A-D5D095E83803}" presName="sibTrans" presStyleLbl="sibTrans2D1" presStyleIdx="0" presStyleCnt="3"/>
      <dgm:spPr/>
      <dgm:t>
        <a:bodyPr/>
        <a:lstStyle/>
        <a:p>
          <a:endParaRPr lang="zh-CN"/>
        </a:p>
      </dgm:t>
    </dgm:pt>
    <dgm:pt modelId="{C900A956-36AF-4AAD-9F7E-9A502D7828FF}" type="pres">
      <dgm:prSet presAssocID="{87907105-5363-4B60-BE90-BD077C3D9790}" presName="node" presStyleLbl="node1" presStyleIdx="1" presStyleCnt="3" custScaleX="194554" custScaleY="144031">
        <dgm:presLayoutVars>
          <dgm:bulletEnabled val="1"/>
        </dgm:presLayoutVars>
      </dgm:prSet>
      <dgm:spPr/>
      <dgm:t>
        <a:bodyPr/>
        <a:lstStyle/>
        <a:p>
          <a:endParaRPr lang="zh-CN"/>
        </a:p>
      </dgm:t>
    </dgm:pt>
    <dgm:pt modelId="{496CA563-F1E0-47B4-9820-1D0EAEBE0799}" type="pres">
      <dgm:prSet presAssocID="{87907105-5363-4B60-BE90-BD077C3D9790}" presName="dummy" presStyleCnt="0"/>
      <dgm:spPr/>
    </dgm:pt>
    <dgm:pt modelId="{3ACA4B79-F7BC-4F4F-A8BA-39DC3BE88D80}" type="pres">
      <dgm:prSet presAssocID="{F2A79759-171C-4C8E-A73B-588494EE0AD2}" presName="sibTrans" presStyleLbl="sibTrans2D1" presStyleIdx="1" presStyleCnt="3"/>
      <dgm:spPr/>
      <dgm:t>
        <a:bodyPr/>
        <a:lstStyle/>
        <a:p>
          <a:endParaRPr lang="zh-CN"/>
        </a:p>
      </dgm:t>
    </dgm:pt>
    <dgm:pt modelId="{5DD2DE80-A153-4FC6-86F9-78145289C87D}" type="pres">
      <dgm:prSet presAssocID="{A304FAD3-F3AF-4A00-B598-600CE43A84A9}" presName="node" presStyleLbl="node1" presStyleIdx="2" presStyleCnt="3" custScaleX="170852" custScaleY="140107" custRadScaleRad="98841" custRadScaleInc="1191">
        <dgm:presLayoutVars>
          <dgm:bulletEnabled val="1"/>
        </dgm:presLayoutVars>
      </dgm:prSet>
      <dgm:spPr/>
      <dgm:t>
        <a:bodyPr/>
        <a:lstStyle/>
        <a:p>
          <a:endParaRPr lang="zh-CN"/>
        </a:p>
      </dgm:t>
    </dgm:pt>
    <dgm:pt modelId="{9C4253B9-3EFA-4523-A726-3DEBAF8C95F2}" type="pres">
      <dgm:prSet presAssocID="{A304FAD3-F3AF-4A00-B598-600CE43A84A9}" presName="dummy" presStyleCnt="0"/>
      <dgm:spPr/>
    </dgm:pt>
    <dgm:pt modelId="{BBD6741E-77BD-4D99-9159-A99B064A3BB0}" type="pres">
      <dgm:prSet presAssocID="{52080C80-332A-43D5-9921-E3308E5B6206}" presName="sibTrans" presStyleLbl="sibTrans2D1" presStyleIdx="2" presStyleCnt="3"/>
      <dgm:spPr/>
      <dgm:t>
        <a:bodyPr/>
        <a:lstStyle/>
        <a:p>
          <a:endParaRPr lang="zh-CN"/>
        </a:p>
      </dgm:t>
    </dgm:pt>
  </dgm:ptLst>
  <dgm:cxnLst>
    <dgm:cxn modelId="{39CA8D99-C8F9-404E-A8D9-B2FF37662174}" type="presOf" srcId="{BE04FF92-3B0B-4977-AC72-B4AA5DDAABCF}" destId="{12A1C4B2-FB06-41C4-AE9D-16CB968196D9}" srcOrd="0" destOrd="0" presId="urn:microsoft.com/office/officeart/2005/8/layout/radial6"/>
    <dgm:cxn modelId="{219E4189-C2C1-4046-86DD-30712B4EDCC4}" type="presOf" srcId="{D8BBB48D-1D7B-4731-B901-2C1064FAF79D}" destId="{C298439B-220F-4F67-A70B-1C250F499F97}" srcOrd="0" destOrd="0" presId="urn:microsoft.com/office/officeart/2005/8/layout/radial6"/>
    <dgm:cxn modelId="{4FF341E0-3B47-4B8E-B5CE-3B60F2427B3C}" type="presOf" srcId="{8FD28114-F866-41D3-BE21-9E50234965E5}" destId="{61467798-D90E-46AC-87E6-25B1BCC6D032}" srcOrd="0" destOrd="0" presId="urn:microsoft.com/office/officeart/2005/8/layout/radial6"/>
    <dgm:cxn modelId="{7D8D2536-2294-4B48-BCA2-4E5C6F3C157E}" srcId="{8FD28114-F866-41D3-BE21-9E50234965E5}" destId="{BE04FF92-3B0B-4977-AC72-B4AA5DDAABCF}" srcOrd="0" destOrd="0" parTransId="{52A37819-2F1C-4A29-A026-907F2797644E}" sibTransId="{F6A51192-C527-4612-AF9A-D5D095E83803}"/>
    <dgm:cxn modelId="{0DA1DBEE-9411-433E-B411-5BF764EA8DD0}" srcId="{8FD28114-F866-41D3-BE21-9E50234965E5}" destId="{87907105-5363-4B60-BE90-BD077C3D9790}" srcOrd="1" destOrd="0" parTransId="{B17FD847-A49C-45D6-9536-DCB899E0FC32}" sibTransId="{F2A79759-171C-4C8E-A73B-588494EE0AD2}"/>
    <dgm:cxn modelId="{DCC3B2F6-0E3C-43C6-B807-EEC96D28864C}" type="presOf" srcId="{F6A51192-C527-4612-AF9A-D5D095E83803}" destId="{2EC2288A-6A7B-4C41-A717-14A7EC33BF94}" srcOrd="0" destOrd="0" presId="urn:microsoft.com/office/officeart/2005/8/layout/radial6"/>
    <dgm:cxn modelId="{F056DA6B-1949-4714-9074-6F6A22BC82C9}" srcId="{D8BBB48D-1D7B-4731-B901-2C1064FAF79D}" destId="{8FD28114-F866-41D3-BE21-9E50234965E5}" srcOrd="0" destOrd="0" parTransId="{894BE118-5C8F-405B-B616-97135BFBC308}" sibTransId="{A06D3B25-523B-40C2-8178-7295BF2B69BC}"/>
    <dgm:cxn modelId="{1F2A5B41-5757-4BCC-A9A1-D04E4459D6A7}" type="presOf" srcId="{A304FAD3-F3AF-4A00-B598-600CE43A84A9}" destId="{5DD2DE80-A153-4FC6-86F9-78145289C87D}" srcOrd="0" destOrd="0" presId="urn:microsoft.com/office/officeart/2005/8/layout/radial6"/>
    <dgm:cxn modelId="{CC0633E8-18E1-4E1E-AAE9-8129F705E61D}" srcId="{8FD28114-F866-41D3-BE21-9E50234965E5}" destId="{A304FAD3-F3AF-4A00-B598-600CE43A84A9}" srcOrd="2" destOrd="0" parTransId="{FC99E1EF-D5E6-4987-948C-3E2E13D3DDF5}" sibTransId="{52080C80-332A-43D5-9921-E3308E5B6206}"/>
    <dgm:cxn modelId="{1B654747-34CF-4E6D-92B6-EA4F913E9451}" type="presOf" srcId="{F2A79759-171C-4C8E-A73B-588494EE0AD2}" destId="{3ACA4B79-F7BC-4F4F-A8BA-39DC3BE88D80}" srcOrd="0" destOrd="0" presId="urn:microsoft.com/office/officeart/2005/8/layout/radial6"/>
    <dgm:cxn modelId="{32A005CA-0C44-4529-BA01-D444AFF7C5DB}" type="presOf" srcId="{87907105-5363-4B60-BE90-BD077C3D9790}" destId="{C900A956-36AF-4AAD-9F7E-9A502D7828FF}" srcOrd="0" destOrd="0" presId="urn:microsoft.com/office/officeart/2005/8/layout/radial6"/>
    <dgm:cxn modelId="{1A353A8C-C6B2-4A61-9D12-79D310E87FC3}" type="presOf" srcId="{52080C80-332A-43D5-9921-E3308E5B6206}" destId="{BBD6741E-77BD-4D99-9159-A99B064A3BB0}" srcOrd="0" destOrd="0" presId="urn:microsoft.com/office/officeart/2005/8/layout/radial6"/>
    <dgm:cxn modelId="{91FECCF9-9558-4660-B2BA-DF7B58FB3B57}" type="presParOf" srcId="{C298439B-220F-4F67-A70B-1C250F499F97}" destId="{61467798-D90E-46AC-87E6-25B1BCC6D032}" srcOrd="0" destOrd="0" presId="urn:microsoft.com/office/officeart/2005/8/layout/radial6"/>
    <dgm:cxn modelId="{9FE5AB9F-8A20-4356-8ADD-8FB80D9FA506}" type="presParOf" srcId="{C298439B-220F-4F67-A70B-1C250F499F97}" destId="{12A1C4B2-FB06-41C4-AE9D-16CB968196D9}" srcOrd="1" destOrd="0" presId="urn:microsoft.com/office/officeart/2005/8/layout/radial6"/>
    <dgm:cxn modelId="{3EE790E7-7BE0-4996-920B-1AAE0867D6CD}" type="presParOf" srcId="{C298439B-220F-4F67-A70B-1C250F499F97}" destId="{F3B8C21C-2B0C-45D4-B2FE-10BA57D973B6}" srcOrd="2" destOrd="0" presId="urn:microsoft.com/office/officeart/2005/8/layout/radial6"/>
    <dgm:cxn modelId="{CB079614-DFF7-41A4-B4AA-A26D68991691}" type="presParOf" srcId="{C298439B-220F-4F67-A70B-1C250F499F97}" destId="{2EC2288A-6A7B-4C41-A717-14A7EC33BF94}" srcOrd="3" destOrd="0" presId="urn:microsoft.com/office/officeart/2005/8/layout/radial6"/>
    <dgm:cxn modelId="{81543135-F393-474E-A95A-8BCD78318E2A}" type="presParOf" srcId="{C298439B-220F-4F67-A70B-1C250F499F97}" destId="{C900A956-36AF-4AAD-9F7E-9A502D7828FF}" srcOrd="4" destOrd="0" presId="urn:microsoft.com/office/officeart/2005/8/layout/radial6"/>
    <dgm:cxn modelId="{04DF5905-ADED-4849-9EC1-6A2F3082B0AE}" type="presParOf" srcId="{C298439B-220F-4F67-A70B-1C250F499F97}" destId="{496CA563-F1E0-47B4-9820-1D0EAEBE0799}" srcOrd="5" destOrd="0" presId="urn:microsoft.com/office/officeart/2005/8/layout/radial6"/>
    <dgm:cxn modelId="{3F729FEF-6C55-4499-AE5E-54D14DEB8CBF}" type="presParOf" srcId="{C298439B-220F-4F67-A70B-1C250F499F97}" destId="{3ACA4B79-F7BC-4F4F-A8BA-39DC3BE88D80}" srcOrd="6" destOrd="0" presId="urn:microsoft.com/office/officeart/2005/8/layout/radial6"/>
    <dgm:cxn modelId="{8144FEE4-5A8C-49EB-AEDB-42FE4C0AA790}" type="presParOf" srcId="{C298439B-220F-4F67-A70B-1C250F499F97}" destId="{5DD2DE80-A153-4FC6-86F9-78145289C87D}" srcOrd="7" destOrd="0" presId="urn:microsoft.com/office/officeart/2005/8/layout/radial6"/>
    <dgm:cxn modelId="{E8D286C7-14C9-4358-9440-261B7903FB90}" type="presParOf" srcId="{C298439B-220F-4F67-A70B-1C250F499F97}" destId="{9C4253B9-3EFA-4523-A726-3DEBAF8C95F2}" srcOrd="8" destOrd="0" presId="urn:microsoft.com/office/officeart/2005/8/layout/radial6"/>
    <dgm:cxn modelId="{3F8650A8-5FB3-427F-8B65-35BB4D9ECCBB}" type="presParOf" srcId="{C298439B-220F-4F67-A70B-1C250F499F97}" destId="{BBD6741E-77BD-4D99-9159-A99B064A3BB0}" srcOrd="9" destOrd="0" presId="urn:microsoft.com/office/officeart/2005/8/layout/radial6"/>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E3D23-C94B-49DD-8D58-F505FCBECF35}" type="doc">
      <dgm:prSet loTypeId="urn:microsoft.com/office/officeart/2005/8/layout/pyramid1" loCatId="pyramid" qsTypeId="urn:microsoft.com/office/officeart/2005/8/quickstyle/simple1" qsCatId="simple" csTypeId="urn:microsoft.com/office/officeart/2005/8/colors/accent1_2" csCatId="accent1" phldr="1"/>
      <dgm:spPr/>
    </dgm:pt>
    <dgm:pt modelId="{7D5E55C2-148F-498C-BE9D-9EB7066C218E}">
      <dgm:prSet phldrT="[Text]" custT="1"/>
      <dgm:spPr>
        <a:solidFill>
          <a:srgbClr val="00B050"/>
        </a:solidFill>
      </dgm:spPr>
      <dgm:t>
        <a:bodyPr/>
        <a:lstStyle/>
        <a:p>
          <a:endParaRPr lang="zh-CN" sz="1600" dirty="0" smtClean="0"/>
        </a:p>
        <a:p>
          <a:pPr algn="l" rtl="0"/>
          <a:r>
            <a:rPr lang="zh-CN" sz="1600" b="0" i="0" u="none" baseline="0"/>
            <a:t> </a:t>
          </a:r>
        </a:p>
        <a:p>
          <a:pPr algn="l" rtl="0"/>
          <a:r>
            <a:rPr lang="zh-CN" sz="1600" b="0" i="0" u="none" baseline="0"/>
            <a:t>公司</a:t>
          </a:r>
          <a:endParaRPr lang="zh-CN" sz="1600" dirty="0"/>
        </a:p>
      </dgm:t>
    </dgm:pt>
    <dgm:pt modelId="{76FC4E37-0AC4-4F83-8D9F-350BDBEF6CC4}" type="parTrans" cxnId="{DAFAE590-47A3-43EA-97AB-6340336A6440}">
      <dgm:prSet/>
      <dgm:spPr/>
      <dgm:t>
        <a:bodyPr/>
        <a:lstStyle/>
        <a:p>
          <a:endParaRPr lang="zh-CN"/>
        </a:p>
      </dgm:t>
    </dgm:pt>
    <dgm:pt modelId="{97AAD8CE-A02E-482D-9F54-EC765E6A0122}" type="sibTrans" cxnId="{DAFAE590-47A3-43EA-97AB-6340336A6440}">
      <dgm:prSet/>
      <dgm:spPr/>
      <dgm:t>
        <a:bodyPr/>
        <a:lstStyle/>
        <a:p>
          <a:endParaRPr lang="zh-CN"/>
        </a:p>
      </dgm:t>
    </dgm:pt>
    <dgm:pt modelId="{BC210BB4-CAFB-4277-B633-9C9EA2661D00}">
      <dgm:prSet phldrT="[Text]" custT="1"/>
      <dgm:spPr>
        <a:solidFill>
          <a:srgbClr val="FFFF00"/>
        </a:solidFill>
      </dgm:spPr>
      <dgm:t>
        <a:bodyPr/>
        <a:lstStyle/>
        <a:p>
          <a:pPr algn="l" rtl="0"/>
          <a:r>
            <a:rPr lang="zh-CN" sz="1400" b="0" i="0" u="none" baseline="0"/>
            <a:t> </a:t>
          </a:r>
          <a:r>
            <a:rPr lang="zh-CN" sz="1600" b="0" i="0" u="none" baseline="0"/>
            <a:t>团队</a:t>
          </a:r>
          <a:endParaRPr lang="zh-CN" sz="1600" dirty="0"/>
        </a:p>
      </dgm:t>
    </dgm:pt>
    <dgm:pt modelId="{8BFE3983-FE65-477D-B60C-8AB0E6CE6B1D}" type="parTrans" cxnId="{971D35B8-4B1F-4D36-A71B-CFA36A57585C}">
      <dgm:prSet/>
      <dgm:spPr/>
      <dgm:t>
        <a:bodyPr/>
        <a:lstStyle/>
        <a:p>
          <a:endParaRPr lang="zh-CN"/>
        </a:p>
      </dgm:t>
    </dgm:pt>
    <dgm:pt modelId="{B19E1266-C7EF-453A-AA06-74C6F36E033C}" type="sibTrans" cxnId="{971D35B8-4B1F-4D36-A71B-CFA36A57585C}">
      <dgm:prSet/>
      <dgm:spPr/>
      <dgm:t>
        <a:bodyPr/>
        <a:lstStyle/>
        <a:p>
          <a:endParaRPr lang="zh-CN"/>
        </a:p>
      </dgm:t>
    </dgm:pt>
    <dgm:pt modelId="{741026E4-CEE7-49FF-8D97-ECDBD99067DA}">
      <dgm:prSet phldrT="[Text]" custT="1"/>
      <dgm:spPr>
        <a:solidFill>
          <a:srgbClr val="FF0000"/>
        </a:solidFill>
      </dgm:spPr>
      <dgm:t>
        <a:bodyPr/>
        <a:lstStyle/>
        <a:p>
          <a:pPr algn="l" rtl="0"/>
          <a:r>
            <a:rPr lang="zh-CN" sz="1600" b="0" i="0" u="none" baseline="0"/>
            <a:t>个人</a:t>
          </a:r>
          <a:endParaRPr lang="zh-CN" sz="1600" dirty="0"/>
        </a:p>
      </dgm:t>
    </dgm:pt>
    <dgm:pt modelId="{6DF01ACE-7152-483B-995D-802AED6478F3}" type="parTrans" cxnId="{766D816D-0664-4323-B8B8-6E935F14D52D}">
      <dgm:prSet/>
      <dgm:spPr/>
      <dgm:t>
        <a:bodyPr/>
        <a:lstStyle/>
        <a:p>
          <a:endParaRPr lang="zh-CN"/>
        </a:p>
      </dgm:t>
    </dgm:pt>
    <dgm:pt modelId="{2BA39B24-83D1-495F-81ED-A2AEB46205D4}" type="sibTrans" cxnId="{766D816D-0664-4323-B8B8-6E935F14D52D}">
      <dgm:prSet/>
      <dgm:spPr/>
      <dgm:t>
        <a:bodyPr/>
        <a:lstStyle/>
        <a:p>
          <a:endParaRPr lang="zh-CN"/>
        </a:p>
      </dgm:t>
    </dgm:pt>
    <dgm:pt modelId="{F4594650-1026-4B59-87CB-3F68234AB8D1}" type="pres">
      <dgm:prSet presAssocID="{6D2E3D23-C94B-49DD-8D58-F505FCBECF35}" presName="Name0" presStyleCnt="0">
        <dgm:presLayoutVars>
          <dgm:dir/>
          <dgm:animLvl val="lvl"/>
          <dgm:resizeHandles val="exact"/>
        </dgm:presLayoutVars>
      </dgm:prSet>
      <dgm:spPr/>
    </dgm:pt>
    <dgm:pt modelId="{51A344EB-60B1-4078-B53A-30E74454280B}" type="pres">
      <dgm:prSet presAssocID="{7D5E55C2-148F-498C-BE9D-9EB7066C218E}" presName="Name8" presStyleCnt="0"/>
      <dgm:spPr/>
    </dgm:pt>
    <dgm:pt modelId="{0BE01ADC-55ED-46C4-97B9-18F2AAFB9712}" type="pres">
      <dgm:prSet presAssocID="{7D5E55C2-148F-498C-BE9D-9EB7066C218E}" presName="level" presStyleLbl="node1" presStyleIdx="0" presStyleCnt="3">
        <dgm:presLayoutVars>
          <dgm:chMax val="1"/>
          <dgm:bulletEnabled val="1"/>
        </dgm:presLayoutVars>
      </dgm:prSet>
      <dgm:spPr/>
      <dgm:t>
        <a:bodyPr/>
        <a:lstStyle/>
        <a:p>
          <a:endParaRPr lang="zh-CN"/>
        </a:p>
      </dgm:t>
    </dgm:pt>
    <dgm:pt modelId="{3FFD2649-5547-4DFD-B98B-6478830B51C2}" type="pres">
      <dgm:prSet presAssocID="{7D5E55C2-148F-498C-BE9D-9EB7066C218E}" presName="levelTx" presStyleLbl="revTx" presStyleIdx="0" presStyleCnt="0">
        <dgm:presLayoutVars>
          <dgm:chMax val="1"/>
          <dgm:bulletEnabled val="1"/>
        </dgm:presLayoutVars>
      </dgm:prSet>
      <dgm:spPr/>
      <dgm:t>
        <a:bodyPr/>
        <a:lstStyle/>
        <a:p>
          <a:endParaRPr lang="zh-CN"/>
        </a:p>
      </dgm:t>
    </dgm:pt>
    <dgm:pt modelId="{8A026315-ED55-4F3F-99A5-E9199DE6F5DE}" type="pres">
      <dgm:prSet presAssocID="{BC210BB4-CAFB-4277-B633-9C9EA2661D00}" presName="Name8" presStyleCnt="0"/>
      <dgm:spPr/>
    </dgm:pt>
    <dgm:pt modelId="{675E8B74-BBD6-4EA8-B233-4FBAF4B7890D}" type="pres">
      <dgm:prSet presAssocID="{BC210BB4-CAFB-4277-B633-9C9EA2661D00}" presName="level" presStyleLbl="node1" presStyleIdx="1" presStyleCnt="3">
        <dgm:presLayoutVars>
          <dgm:chMax val="1"/>
          <dgm:bulletEnabled val="1"/>
        </dgm:presLayoutVars>
      </dgm:prSet>
      <dgm:spPr/>
      <dgm:t>
        <a:bodyPr/>
        <a:lstStyle/>
        <a:p>
          <a:endParaRPr lang="zh-CN"/>
        </a:p>
      </dgm:t>
    </dgm:pt>
    <dgm:pt modelId="{5913BCA7-4B5E-44C9-97A1-BC2EA843CB8B}" type="pres">
      <dgm:prSet presAssocID="{BC210BB4-CAFB-4277-B633-9C9EA2661D00}" presName="levelTx" presStyleLbl="revTx" presStyleIdx="0" presStyleCnt="0">
        <dgm:presLayoutVars>
          <dgm:chMax val="1"/>
          <dgm:bulletEnabled val="1"/>
        </dgm:presLayoutVars>
      </dgm:prSet>
      <dgm:spPr/>
      <dgm:t>
        <a:bodyPr/>
        <a:lstStyle/>
        <a:p>
          <a:endParaRPr lang="zh-CN"/>
        </a:p>
      </dgm:t>
    </dgm:pt>
    <dgm:pt modelId="{80B63378-CFA0-4441-BB71-3608491869CE}" type="pres">
      <dgm:prSet presAssocID="{741026E4-CEE7-49FF-8D97-ECDBD99067DA}" presName="Name8" presStyleCnt="0"/>
      <dgm:spPr/>
    </dgm:pt>
    <dgm:pt modelId="{486F3347-8EC2-4626-ACAC-02E61A06484A}" type="pres">
      <dgm:prSet presAssocID="{741026E4-CEE7-49FF-8D97-ECDBD99067DA}" presName="level" presStyleLbl="node1" presStyleIdx="2" presStyleCnt="3" custLinFactNeighborX="-379" custLinFactNeighborY="-1529">
        <dgm:presLayoutVars>
          <dgm:chMax val="1"/>
          <dgm:bulletEnabled val="1"/>
        </dgm:presLayoutVars>
      </dgm:prSet>
      <dgm:spPr/>
      <dgm:t>
        <a:bodyPr/>
        <a:lstStyle/>
        <a:p>
          <a:endParaRPr lang="zh-CN"/>
        </a:p>
      </dgm:t>
    </dgm:pt>
    <dgm:pt modelId="{527E209B-B152-471E-980F-FDC7A8BB3161}" type="pres">
      <dgm:prSet presAssocID="{741026E4-CEE7-49FF-8D97-ECDBD99067DA}" presName="levelTx" presStyleLbl="revTx" presStyleIdx="0" presStyleCnt="0">
        <dgm:presLayoutVars>
          <dgm:chMax val="1"/>
          <dgm:bulletEnabled val="1"/>
        </dgm:presLayoutVars>
      </dgm:prSet>
      <dgm:spPr/>
      <dgm:t>
        <a:bodyPr/>
        <a:lstStyle/>
        <a:p>
          <a:endParaRPr lang="zh-CN"/>
        </a:p>
      </dgm:t>
    </dgm:pt>
  </dgm:ptLst>
  <dgm:cxnLst>
    <dgm:cxn modelId="{ABC7FEAB-3850-4341-BAED-2F8A5B1A7440}" type="presOf" srcId="{7D5E55C2-148F-498C-BE9D-9EB7066C218E}" destId="{0BE01ADC-55ED-46C4-97B9-18F2AAFB9712}" srcOrd="0" destOrd="0" presId="urn:microsoft.com/office/officeart/2005/8/layout/pyramid1"/>
    <dgm:cxn modelId="{255FD096-9412-4673-9374-1B63A988A7E3}" type="presOf" srcId="{BC210BB4-CAFB-4277-B633-9C9EA2661D00}" destId="{675E8B74-BBD6-4EA8-B233-4FBAF4B7890D}" srcOrd="0" destOrd="0" presId="urn:microsoft.com/office/officeart/2005/8/layout/pyramid1"/>
    <dgm:cxn modelId="{41FAD214-137B-4EDD-93ED-063B271EADA9}" type="presOf" srcId="{741026E4-CEE7-49FF-8D97-ECDBD99067DA}" destId="{527E209B-B152-471E-980F-FDC7A8BB3161}" srcOrd="1" destOrd="0" presId="urn:microsoft.com/office/officeart/2005/8/layout/pyramid1"/>
    <dgm:cxn modelId="{971D35B8-4B1F-4D36-A71B-CFA36A57585C}" srcId="{6D2E3D23-C94B-49DD-8D58-F505FCBECF35}" destId="{BC210BB4-CAFB-4277-B633-9C9EA2661D00}" srcOrd="1" destOrd="0" parTransId="{8BFE3983-FE65-477D-B60C-8AB0E6CE6B1D}" sibTransId="{B19E1266-C7EF-453A-AA06-74C6F36E033C}"/>
    <dgm:cxn modelId="{38102558-47A2-4BC3-9ED3-448D15B40736}" type="presOf" srcId="{741026E4-CEE7-49FF-8D97-ECDBD99067DA}" destId="{486F3347-8EC2-4626-ACAC-02E61A06484A}" srcOrd="0" destOrd="0" presId="urn:microsoft.com/office/officeart/2005/8/layout/pyramid1"/>
    <dgm:cxn modelId="{766D816D-0664-4323-B8B8-6E935F14D52D}" srcId="{6D2E3D23-C94B-49DD-8D58-F505FCBECF35}" destId="{741026E4-CEE7-49FF-8D97-ECDBD99067DA}" srcOrd="2" destOrd="0" parTransId="{6DF01ACE-7152-483B-995D-802AED6478F3}" sibTransId="{2BA39B24-83D1-495F-81ED-A2AEB46205D4}"/>
    <dgm:cxn modelId="{EF4B0F87-1CC4-434B-B46E-D31E4AF58401}" type="presOf" srcId="{BC210BB4-CAFB-4277-B633-9C9EA2661D00}" destId="{5913BCA7-4B5E-44C9-97A1-BC2EA843CB8B}" srcOrd="1" destOrd="0" presId="urn:microsoft.com/office/officeart/2005/8/layout/pyramid1"/>
    <dgm:cxn modelId="{42B37A20-8C9C-4244-B6BC-C3433D7B7196}" type="presOf" srcId="{6D2E3D23-C94B-49DD-8D58-F505FCBECF35}" destId="{F4594650-1026-4B59-87CB-3F68234AB8D1}" srcOrd="0" destOrd="0" presId="urn:microsoft.com/office/officeart/2005/8/layout/pyramid1"/>
    <dgm:cxn modelId="{DAFAE590-47A3-43EA-97AB-6340336A6440}" srcId="{6D2E3D23-C94B-49DD-8D58-F505FCBECF35}" destId="{7D5E55C2-148F-498C-BE9D-9EB7066C218E}" srcOrd="0" destOrd="0" parTransId="{76FC4E37-0AC4-4F83-8D9F-350BDBEF6CC4}" sibTransId="{97AAD8CE-A02E-482D-9F54-EC765E6A0122}"/>
    <dgm:cxn modelId="{14312B53-80C3-43E7-834F-00E868AF12A5}" type="presOf" srcId="{7D5E55C2-148F-498C-BE9D-9EB7066C218E}" destId="{3FFD2649-5547-4DFD-B98B-6478830B51C2}" srcOrd="1" destOrd="0" presId="urn:microsoft.com/office/officeart/2005/8/layout/pyramid1"/>
    <dgm:cxn modelId="{85DB5C79-9C44-4E16-A1C3-98273A371F41}" type="presParOf" srcId="{F4594650-1026-4B59-87CB-3F68234AB8D1}" destId="{51A344EB-60B1-4078-B53A-30E74454280B}" srcOrd="0" destOrd="0" presId="urn:microsoft.com/office/officeart/2005/8/layout/pyramid1"/>
    <dgm:cxn modelId="{787AA1B6-7F6F-4A62-AE9C-720ADC8BAD01}" type="presParOf" srcId="{51A344EB-60B1-4078-B53A-30E74454280B}" destId="{0BE01ADC-55ED-46C4-97B9-18F2AAFB9712}" srcOrd="0" destOrd="0" presId="urn:microsoft.com/office/officeart/2005/8/layout/pyramid1"/>
    <dgm:cxn modelId="{67E72A4D-2063-4A64-A059-95066BBCA3E1}" type="presParOf" srcId="{51A344EB-60B1-4078-B53A-30E74454280B}" destId="{3FFD2649-5547-4DFD-B98B-6478830B51C2}" srcOrd="1" destOrd="0" presId="urn:microsoft.com/office/officeart/2005/8/layout/pyramid1"/>
    <dgm:cxn modelId="{CA5A9CF1-81D4-4463-AD9B-1D8537383F01}" type="presParOf" srcId="{F4594650-1026-4B59-87CB-3F68234AB8D1}" destId="{8A026315-ED55-4F3F-99A5-E9199DE6F5DE}" srcOrd="1" destOrd="0" presId="urn:microsoft.com/office/officeart/2005/8/layout/pyramid1"/>
    <dgm:cxn modelId="{18788EBD-FCCE-4373-9221-04A50E17B81D}" type="presParOf" srcId="{8A026315-ED55-4F3F-99A5-E9199DE6F5DE}" destId="{675E8B74-BBD6-4EA8-B233-4FBAF4B7890D}" srcOrd="0" destOrd="0" presId="urn:microsoft.com/office/officeart/2005/8/layout/pyramid1"/>
    <dgm:cxn modelId="{E6103D0D-F02A-43A9-9879-118E56882E59}" type="presParOf" srcId="{8A026315-ED55-4F3F-99A5-E9199DE6F5DE}" destId="{5913BCA7-4B5E-44C9-97A1-BC2EA843CB8B}" srcOrd="1" destOrd="0" presId="urn:microsoft.com/office/officeart/2005/8/layout/pyramid1"/>
    <dgm:cxn modelId="{E9289809-8BCB-4ACC-93E3-483919495DA2}" type="presParOf" srcId="{F4594650-1026-4B59-87CB-3F68234AB8D1}" destId="{80B63378-CFA0-4441-BB71-3608491869CE}" srcOrd="2" destOrd="0" presId="urn:microsoft.com/office/officeart/2005/8/layout/pyramid1"/>
    <dgm:cxn modelId="{7225CE9F-F820-474A-A85D-9E8D5EFF1FD9}" type="presParOf" srcId="{80B63378-CFA0-4441-BB71-3608491869CE}" destId="{486F3347-8EC2-4626-ACAC-02E61A06484A}" srcOrd="0" destOrd="0" presId="urn:microsoft.com/office/officeart/2005/8/layout/pyramid1"/>
    <dgm:cxn modelId="{1E3DCBFB-37E4-4924-8595-1F272D4F65DF}" type="presParOf" srcId="{80B63378-CFA0-4441-BB71-3608491869CE}" destId="{527E209B-B152-471E-980F-FDC7A8BB3161}"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2E3D23-C94B-49DD-8D58-F505FCBECF35}" type="doc">
      <dgm:prSet loTypeId="urn:microsoft.com/office/officeart/2005/8/layout/pyramid1" loCatId="pyramid" qsTypeId="urn:microsoft.com/office/officeart/2005/8/quickstyle/simple1" qsCatId="simple" csTypeId="urn:microsoft.com/office/officeart/2005/8/colors/accent1_2" csCatId="accent1" phldr="1"/>
      <dgm:spPr/>
    </dgm:pt>
    <dgm:pt modelId="{7D5E55C2-148F-498C-BE9D-9EB7066C218E}">
      <dgm:prSet phldrT="[Text]" custT="1"/>
      <dgm:spPr>
        <a:solidFill>
          <a:srgbClr val="00B050"/>
        </a:solidFill>
      </dgm:spPr>
      <dgm:t>
        <a:bodyPr/>
        <a:lstStyle/>
        <a:p>
          <a:endParaRPr lang="zh-CN" sz="1600" dirty="0" smtClean="0"/>
        </a:p>
        <a:p>
          <a:pPr algn="l" rtl="0"/>
          <a:r>
            <a:rPr lang="zh-CN" sz="1600" b="0" i="0" u="none" baseline="0"/>
            <a:t> </a:t>
          </a:r>
        </a:p>
        <a:p>
          <a:pPr algn="l" rtl="0"/>
          <a:r>
            <a:rPr lang="zh-CN" sz="1600" b="0" i="0" u="none" baseline="0"/>
            <a:t>公司</a:t>
          </a:r>
          <a:endParaRPr lang="zh-CN" sz="1600" dirty="0"/>
        </a:p>
      </dgm:t>
    </dgm:pt>
    <dgm:pt modelId="{76FC4E37-0AC4-4F83-8D9F-350BDBEF6CC4}" type="parTrans" cxnId="{DAFAE590-47A3-43EA-97AB-6340336A6440}">
      <dgm:prSet/>
      <dgm:spPr/>
      <dgm:t>
        <a:bodyPr/>
        <a:lstStyle/>
        <a:p>
          <a:endParaRPr lang="zh-CN"/>
        </a:p>
      </dgm:t>
    </dgm:pt>
    <dgm:pt modelId="{97AAD8CE-A02E-482D-9F54-EC765E6A0122}" type="sibTrans" cxnId="{DAFAE590-47A3-43EA-97AB-6340336A6440}">
      <dgm:prSet/>
      <dgm:spPr/>
      <dgm:t>
        <a:bodyPr/>
        <a:lstStyle/>
        <a:p>
          <a:endParaRPr lang="zh-CN"/>
        </a:p>
      </dgm:t>
    </dgm:pt>
    <dgm:pt modelId="{BC210BB4-CAFB-4277-B633-9C9EA2661D00}">
      <dgm:prSet phldrT="[Text]" custT="1"/>
      <dgm:spPr>
        <a:solidFill>
          <a:srgbClr val="FFFF00"/>
        </a:solidFill>
      </dgm:spPr>
      <dgm:t>
        <a:bodyPr/>
        <a:lstStyle/>
        <a:p>
          <a:endParaRPr lang="zh-CN" sz="1400" dirty="0" smtClean="0"/>
        </a:p>
        <a:p>
          <a:pPr algn="l" rtl="0"/>
          <a:r>
            <a:rPr lang="zh-CN" sz="1600" b="0" i="0" u="none" baseline="0"/>
            <a:t>团队</a:t>
          </a:r>
          <a:endParaRPr lang="zh-CN" sz="1600" dirty="0"/>
        </a:p>
      </dgm:t>
    </dgm:pt>
    <dgm:pt modelId="{8BFE3983-FE65-477D-B60C-8AB0E6CE6B1D}" type="parTrans" cxnId="{971D35B8-4B1F-4D36-A71B-CFA36A57585C}">
      <dgm:prSet/>
      <dgm:spPr/>
      <dgm:t>
        <a:bodyPr/>
        <a:lstStyle/>
        <a:p>
          <a:endParaRPr lang="zh-CN"/>
        </a:p>
      </dgm:t>
    </dgm:pt>
    <dgm:pt modelId="{B19E1266-C7EF-453A-AA06-74C6F36E033C}" type="sibTrans" cxnId="{971D35B8-4B1F-4D36-A71B-CFA36A57585C}">
      <dgm:prSet/>
      <dgm:spPr/>
      <dgm:t>
        <a:bodyPr/>
        <a:lstStyle/>
        <a:p>
          <a:endParaRPr lang="zh-CN"/>
        </a:p>
      </dgm:t>
    </dgm:pt>
    <dgm:pt modelId="{741026E4-CEE7-49FF-8D97-ECDBD99067DA}">
      <dgm:prSet phldrT="[Text]" custT="1"/>
      <dgm:spPr>
        <a:solidFill>
          <a:srgbClr val="FF0000"/>
        </a:solidFill>
      </dgm:spPr>
      <dgm:t>
        <a:bodyPr/>
        <a:lstStyle/>
        <a:p>
          <a:pPr algn="l" rtl="0"/>
          <a:r>
            <a:rPr lang="zh-CN" sz="1400" b="0" i="0" u="none" baseline="0"/>
            <a:t>个人</a:t>
          </a:r>
          <a:endParaRPr lang="zh-CN" sz="1400" dirty="0"/>
        </a:p>
      </dgm:t>
    </dgm:pt>
    <dgm:pt modelId="{6DF01ACE-7152-483B-995D-802AED6478F3}" type="parTrans" cxnId="{766D816D-0664-4323-B8B8-6E935F14D52D}">
      <dgm:prSet/>
      <dgm:spPr/>
      <dgm:t>
        <a:bodyPr/>
        <a:lstStyle/>
        <a:p>
          <a:endParaRPr lang="zh-CN"/>
        </a:p>
      </dgm:t>
    </dgm:pt>
    <dgm:pt modelId="{2BA39B24-83D1-495F-81ED-A2AEB46205D4}" type="sibTrans" cxnId="{766D816D-0664-4323-B8B8-6E935F14D52D}">
      <dgm:prSet/>
      <dgm:spPr/>
      <dgm:t>
        <a:bodyPr/>
        <a:lstStyle/>
        <a:p>
          <a:endParaRPr lang="zh-CN"/>
        </a:p>
      </dgm:t>
    </dgm:pt>
    <dgm:pt modelId="{F4594650-1026-4B59-87CB-3F68234AB8D1}" type="pres">
      <dgm:prSet presAssocID="{6D2E3D23-C94B-49DD-8D58-F505FCBECF35}" presName="Name0" presStyleCnt="0">
        <dgm:presLayoutVars>
          <dgm:dir/>
          <dgm:animLvl val="lvl"/>
          <dgm:resizeHandles val="exact"/>
        </dgm:presLayoutVars>
      </dgm:prSet>
      <dgm:spPr/>
    </dgm:pt>
    <dgm:pt modelId="{51A344EB-60B1-4078-B53A-30E74454280B}" type="pres">
      <dgm:prSet presAssocID="{7D5E55C2-148F-498C-BE9D-9EB7066C218E}" presName="Name8" presStyleCnt="0"/>
      <dgm:spPr/>
    </dgm:pt>
    <dgm:pt modelId="{0BE01ADC-55ED-46C4-97B9-18F2AAFB9712}" type="pres">
      <dgm:prSet presAssocID="{7D5E55C2-148F-498C-BE9D-9EB7066C218E}" presName="level" presStyleLbl="node1" presStyleIdx="0" presStyleCnt="3">
        <dgm:presLayoutVars>
          <dgm:chMax val="1"/>
          <dgm:bulletEnabled val="1"/>
        </dgm:presLayoutVars>
      </dgm:prSet>
      <dgm:spPr/>
      <dgm:t>
        <a:bodyPr/>
        <a:lstStyle/>
        <a:p>
          <a:endParaRPr lang="zh-CN"/>
        </a:p>
      </dgm:t>
    </dgm:pt>
    <dgm:pt modelId="{3FFD2649-5547-4DFD-B98B-6478830B51C2}" type="pres">
      <dgm:prSet presAssocID="{7D5E55C2-148F-498C-BE9D-9EB7066C218E}" presName="levelTx" presStyleLbl="revTx" presStyleIdx="0" presStyleCnt="0">
        <dgm:presLayoutVars>
          <dgm:chMax val="1"/>
          <dgm:bulletEnabled val="1"/>
        </dgm:presLayoutVars>
      </dgm:prSet>
      <dgm:spPr/>
      <dgm:t>
        <a:bodyPr/>
        <a:lstStyle/>
        <a:p>
          <a:endParaRPr lang="zh-CN"/>
        </a:p>
      </dgm:t>
    </dgm:pt>
    <dgm:pt modelId="{8A026315-ED55-4F3F-99A5-E9199DE6F5DE}" type="pres">
      <dgm:prSet presAssocID="{BC210BB4-CAFB-4277-B633-9C9EA2661D00}" presName="Name8" presStyleCnt="0"/>
      <dgm:spPr/>
    </dgm:pt>
    <dgm:pt modelId="{675E8B74-BBD6-4EA8-B233-4FBAF4B7890D}" type="pres">
      <dgm:prSet presAssocID="{BC210BB4-CAFB-4277-B633-9C9EA2661D00}" presName="level" presStyleLbl="node1" presStyleIdx="1" presStyleCnt="3">
        <dgm:presLayoutVars>
          <dgm:chMax val="1"/>
          <dgm:bulletEnabled val="1"/>
        </dgm:presLayoutVars>
      </dgm:prSet>
      <dgm:spPr/>
      <dgm:t>
        <a:bodyPr/>
        <a:lstStyle/>
        <a:p>
          <a:endParaRPr lang="zh-CN"/>
        </a:p>
      </dgm:t>
    </dgm:pt>
    <dgm:pt modelId="{5913BCA7-4B5E-44C9-97A1-BC2EA843CB8B}" type="pres">
      <dgm:prSet presAssocID="{BC210BB4-CAFB-4277-B633-9C9EA2661D00}" presName="levelTx" presStyleLbl="revTx" presStyleIdx="0" presStyleCnt="0">
        <dgm:presLayoutVars>
          <dgm:chMax val="1"/>
          <dgm:bulletEnabled val="1"/>
        </dgm:presLayoutVars>
      </dgm:prSet>
      <dgm:spPr/>
      <dgm:t>
        <a:bodyPr/>
        <a:lstStyle/>
        <a:p>
          <a:endParaRPr lang="zh-CN"/>
        </a:p>
      </dgm:t>
    </dgm:pt>
    <dgm:pt modelId="{80B63378-CFA0-4441-BB71-3608491869CE}" type="pres">
      <dgm:prSet presAssocID="{741026E4-CEE7-49FF-8D97-ECDBD99067DA}" presName="Name8" presStyleCnt="0"/>
      <dgm:spPr/>
    </dgm:pt>
    <dgm:pt modelId="{486F3347-8EC2-4626-ACAC-02E61A06484A}" type="pres">
      <dgm:prSet presAssocID="{741026E4-CEE7-49FF-8D97-ECDBD99067DA}" presName="level" presStyleLbl="node1" presStyleIdx="2" presStyleCnt="3">
        <dgm:presLayoutVars>
          <dgm:chMax val="1"/>
          <dgm:bulletEnabled val="1"/>
        </dgm:presLayoutVars>
      </dgm:prSet>
      <dgm:spPr/>
      <dgm:t>
        <a:bodyPr/>
        <a:lstStyle/>
        <a:p>
          <a:endParaRPr lang="zh-CN"/>
        </a:p>
      </dgm:t>
    </dgm:pt>
    <dgm:pt modelId="{527E209B-B152-471E-980F-FDC7A8BB3161}" type="pres">
      <dgm:prSet presAssocID="{741026E4-CEE7-49FF-8D97-ECDBD99067DA}" presName="levelTx" presStyleLbl="revTx" presStyleIdx="0" presStyleCnt="0">
        <dgm:presLayoutVars>
          <dgm:chMax val="1"/>
          <dgm:bulletEnabled val="1"/>
        </dgm:presLayoutVars>
      </dgm:prSet>
      <dgm:spPr/>
      <dgm:t>
        <a:bodyPr/>
        <a:lstStyle/>
        <a:p>
          <a:endParaRPr lang="zh-CN"/>
        </a:p>
      </dgm:t>
    </dgm:pt>
  </dgm:ptLst>
  <dgm:cxnLst>
    <dgm:cxn modelId="{767F7AE3-1DA7-457E-9260-2EA553C8124F}" type="presOf" srcId="{BC210BB4-CAFB-4277-B633-9C9EA2661D00}" destId="{675E8B74-BBD6-4EA8-B233-4FBAF4B7890D}" srcOrd="0" destOrd="0" presId="urn:microsoft.com/office/officeart/2005/8/layout/pyramid1"/>
    <dgm:cxn modelId="{3943E97F-F4A1-474E-B716-B8EF9055FCCA}" type="presOf" srcId="{741026E4-CEE7-49FF-8D97-ECDBD99067DA}" destId="{527E209B-B152-471E-980F-FDC7A8BB3161}" srcOrd="1" destOrd="0" presId="urn:microsoft.com/office/officeart/2005/8/layout/pyramid1"/>
    <dgm:cxn modelId="{F8A1C5ED-8122-4CB6-BB41-6C0F690D9DEA}" type="presOf" srcId="{7D5E55C2-148F-498C-BE9D-9EB7066C218E}" destId="{3FFD2649-5547-4DFD-B98B-6478830B51C2}" srcOrd="1" destOrd="0" presId="urn:microsoft.com/office/officeart/2005/8/layout/pyramid1"/>
    <dgm:cxn modelId="{6D0D3A81-0B9A-41B2-A74B-5C58F84AC7F7}" type="presOf" srcId="{741026E4-CEE7-49FF-8D97-ECDBD99067DA}" destId="{486F3347-8EC2-4626-ACAC-02E61A06484A}" srcOrd="0" destOrd="0" presId="urn:microsoft.com/office/officeart/2005/8/layout/pyramid1"/>
    <dgm:cxn modelId="{55292B2D-8D18-4767-9173-CFC1E7BBE1EB}" type="presOf" srcId="{6D2E3D23-C94B-49DD-8D58-F505FCBECF35}" destId="{F4594650-1026-4B59-87CB-3F68234AB8D1}" srcOrd="0" destOrd="0" presId="urn:microsoft.com/office/officeart/2005/8/layout/pyramid1"/>
    <dgm:cxn modelId="{971D35B8-4B1F-4D36-A71B-CFA36A57585C}" srcId="{6D2E3D23-C94B-49DD-8D58-F505FCBECF35}" destId="{BC210BB4-CAFB-4277-B633-9C9EA2661D00}" srcOrd="1" destOrd="0" parTransId="{8BFE3983-FE65-477D-B60C-8AB0E6CE6B1D}" sibTransId="{B19E1266-C7EF-453A-AA06-74C6F36E033C}"/>
    <dgm:cxn modelId="{5AC83F7C-5109-4229-B547-491DAC0B1A35}" type="presOf" srcId="{7D5E55C2-148F-498C-BE9D-9EB7066C218E}" destId="{0BE01ADC-55ED-46C4-97B9-18F2AAFB9712}" srcOrd="0" destOrd="0" presId="urn:microsoft.com/office/officeart/2005/8/layout/pyramid1"/>
    <dgm:cxn modelId="{766D816D-0664-4323-B8B8-6E935F14D52D}" srcId="{6D2E3D23-C94B-49DD-8D58-F505FCBECF35}" destId="{741026E4-CEE7-49FF-8D97-ECDBD99067DA}" srcOrd="2" destOrd="0" parTransId="{6DF01ACE-7152-483B-995D-802AED6478F3}" sibTransId="{2BA39B24-83D1-495F-81ED-A2AEB46205D4}"/>
    <dgm:cxn modelId="{60614883-6A9B-4855-85CB-69FE6E22FB97}" type="presOf" srcId="{BC210BB4-CAFB-4277-B633-9C9EA2661D00}" destId="{5913BCA7-4B5E-44C9-97A1-BC2EA843CB8B}" srcOrd="1" destOrd="0" presId="urn:microsoft.com/office/officeart/2005/8/layout/pyramid1"/>
    <dgm:cxn modelId="{DAFAE590-47A3-43EA-97AB-6340336A6440}" srcId="{6D2E3D23-C94B-49DD-8D58-F505FCBECF35}" destId="{7D5E55C2-148F-498C-BE9D-9EB7066C218E}" srcOrd="0" destOrd="0" parTransId="{76FC4E37-0AC4-4F83-8D9F-350BDBEF6CC4}" sibTransId="{97AAD8CE-A02E-482D-9F54-EC765E6A0122}"/>
    <dgm:cxn modelId="{1F7D2D23-E10C-4D6E-BDC8-F531B6F19CC3}" type="presParOf" srcId="{F4594650-1026-4B59-87CB-3F68234AB8D1}" destId="{51A344EB-60B1-4078-B53A-30E74454280B}" srcOrd="0" destOrd="0" presId="urn:microsoft.com/office/officeart/2005/8/layout/pyramid1"/>
    <dgm:cxn modelId="{02E07AE3-3A07-49E4-8280-7514FCDB5FDA}" type="presParOf" srcId="{51A344EB-60B1-4078-B53A-30E74454280B}" destId="{0BE01ADC-55ED-46C4-97B9-18F2AAFB9712}" srcOrd="0" destOrd="0" presId="urn:microsoft.com/office/officeart/2005/8/layout/pyramid1"/>
    <dgm:cxn modelId="{8584727B-CFEB-4CBA-864A-9FF208D91406}" type="presParOf" srcId="{51A344EB-60B1-4078-B53A-30E74454280B}" destId="{3FFD2649-5547-4DFD-B98B-6478830B51C2}" srcOrd="1" destOrd="0" presId="urn:microsoft.com/office/officeart/2005/8/layout/pyramid1"/>
    <dgm:cxn modelId="{D3021EB9-8520-476C-B594-BBFD9FBE7A28}" type="presParOf" srcId="{F4594650-1026-4B59-87CB-3F68234AB8D1}" destId="{8A026315-ED55-4F3F-99A5-E9199DE6F5DE}" srcOrd="1" destOrd="0" presId="urn:microsoft.com/office/officeart/2005/8/layout/pyramid1"/>
    <dgm:cxn modelId="{3CA36614-0156-4ABD-AD17-5DA6A2C6ACF3}" type="presParOf" srcId="{8A026315-ED55-4F3F-99A5-E9199DE6F5DE}" destId="{675E8B74-BBD6-4EA8-B233-4FBAF4B7890D}" srcOrd="0" destOrd="0" presId="urn:microsoft.com/office/officeart/2005/8/layout/pyramid1"/>
    <dgm:cxn modelId="{C51A63A7-9F9E-478E-9664-19C6C9ABE8EA}" type="presParOf" srcId="{8A026315-ED55-4F3F-99A5-E9199DE6F5DE}" destId="{5913BCA7-4B5E-44C9-97A1-BC2EA843CB8B}" srcOrd="1" destOrd="0" presId="urn:microsoft.com/office/officeart/2005/8/layout/pyramid1"/>
    <dgm:cxn modelId="{F71A7B33-1598-471F-8CDE-7083F98DFBEB}" type="presParOf" srcId="{F4594650-1026-4B59-87CB-3F68234AB8D1}" destId="{80B63378-CFA0-4441-BB71-3608491869CE}" srcOrd="2" destOrd="0" presId="urn:microsoft.com/office/officeart/2005/8/layout/pyramid1"/>
    <dgm:cxn modelId="{77D59E90-D36C-43A0-85CA-9DF0116460DB}" type="presParOf" srcId="{80B63378-CFA0-4441-BB71-3608491869CE}" destId="{486F3347-8EC2-4626-ACAC-02E61A06484A}" srcOrd="0" destOrd="0" presId="urn:microsoft.com/office/officeart/2005/8/layout/pyramid1"/>
    <dgm:cxn modelId="{7027E7C7-28FA-44B6-9588-2D35AB709365}" type="presParOf" srcId="{80B63378-CFA0-4441-BB71-3608491869CE}" destId="{527E209B-B152-471E-980F-FDC7A8BB3161}"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D2E3D23-C94B-49DD-8D58-F505FCBECF35}" type="doc">
      <dgm:prSet loTypeId="urn:microsoft.com/office/officeart/2005/8/layout/pyramid1" loCatId="pyramid" qsTypeId="urn:microsoft.com/office/officeart/2005/8/quickstyle/simple1" qsCatId="simple" csTypeId="urn:microsoft.com/office/officeart/2005/8/colors/accent1_2" csCatId="accent1" phldr="1"/>
      <dgm:spPr/>
    </dgm:pt>
    <dgm:pt modelId="{7D5E55C2-148F-498C-BE9D-9EB7066C218E}">
      <dgm:prSet phldrT="[Text]" custT="1"/>
      <dgm:spPr>
        <a:solidFill>
          <a:srgbClr val="00B050"/>
        </a:solidFill>
      </dgm:spPr>
      <dgm:t>
        <a:bodyPr/>
        <a:lstStyle/>
        <a:p>
          <a:endParaRPr lang="zh-CN" sz="1600" dirty="0" smtClean="0"/>
        </a:p>
        <a:p>
          <a:pPr algn="l" rtl="0"/>
          <a:r>
            <a:rPr lang="zh-CN" sz="1600" b="0" i="0" u="none" baseline="0"/>
            <a:t> </a:t>
          </a:r>
        </a:p>
        <a:p>
          <a:pPr algn="l" rtl="0"/>
          <a:r>
            <a:rPr lang="zh-CN" sz="1600" b="0" i="0" u="none" baseline="0"/>
            <a:t>公司</a:t>
          </a:r>
          <a:endParaRPr lang="zh-CN" sz="1600" dirty="0"/>
        </a:p>
      </dgm:t>
    </dgm:pt>
    <dgm:pt modelId="{76FC4E37-0AC4-4F83-8D9F-350BDBEF6CC4}" type="parTrans" cxnId="{DAFAE590-47A3-43EA-97AB-6340336A6440}">
      <dgm:prSet/>
      <dgm:spPr/>
      <dgm:t>
        <a:bodyPr/>
        <a:lstStyle/>
        <a:p>
          <a:endParaRPr lang="zh-CN"/>
        </a:p>
      </dgm:t>
    </dgm:pt>
    <dgm:pt modelId="{97AAD8CE-A02E-482D-9F54-EC765E6A0122}" type="sibTrans" cxnId="{DAFAE590-47A3-43EA-97AB-6340336A6440}">
      <dgm:prSet/>
      <dgm:spPr/>
      <dgm:t>
        <a:bodyPr/>
        <a:lstStyle/>
        <a:p>
          <a:endParaRPr lang="zh-CN"/>
        </a:p>
      </dgm:t>
    </dgm:pt>
    <dgm:pt modelId="{BC210BB4-CAFB-4277-B633-9C9EA2661D00}">
      <dgm:prSet phldrT="[Text]" custT="1"/>
      <dgm:spPr>
        <a:solidFill>
          <a:srgbClr val="FFFF00"/>
        </a:solidFill>
      </dgm:spPr>
      <dgm:t>
        <a:bodyPr/>
        <a:lstStyle/>
        <a:p>
          <a:pPr algn="l" rtl="0"/>
          <a:r>
            <a:rPr lang="zh-CN" sz="1600" b="0" i="0" u="none" baseline="0"/>
            <a:t>团队</a:t>
          </a:r>
          <a:endParaRPr lang="zh-CN" sz="1600" dirty="0"/>
        </a:p>
      </dgm:t>
    </dgm:pt>
    <dgm:pt modelId="{8BFE3983-FE65-477D-B60C-8AB0E6CE6B1D}" type="parTrans" cxnId="{971D35B8-4B1F-4D36-A71B-CFA36A57585C}">
      <dgm:prSet/>
      <dgm:spPr/>
      <dgm:t>
        <a:bodyPr/>
        <a:lstStyle/>
        <a:p>
          <a:endParaRPr lang="zh-CN"/>
        </a:p>
      </dgm:t>
    </dgm:pt>
    <dgm:pt modelId="{B19E1266-C7EF-453A-AA06-74C6F36E033C}" type="sibTrans" cxnId="{971D35B8-4B1F-4D36-A71B-CFA36A57585C}">
      <dgm:prSet/>
      <dgm:spPr/>
      <dgm:t>
        <a:bodyPr/>
        <a:lstStyle/>
        <a:p>
          <a:endParaRPr lang="zh-CN"/>
        </a:p>
      </dgm:t>
    </dgm:pt>
    <dgm:pt modelId="{741026E4-CEE7-49FF-8D97-ECDBD99067DA}">
      <dgm:prSet phldrT="[Text]" custT="1"/>
      <dgm:spPr>
        <a:solidFill>
          <a:srgbClr val="FF0000"/>
        </a:solidFill>
      </dgm:spPr>
      <dgm:t>
        <a:bodyPr/>
        <a:lstStyle/>
        <a:p>
          <a:pPr algn="l" rtl="0"/>
          <a:r>
            <a:rPr lang="zh-CN" sz="1600" b="0" i="0" u="none" baseline="0"/>
            <a:t>个人</a:t>
          </a:r>
          <a:endParaRPr lang="zh-CN" sz="1600" dirty="0"/>
        </a:p>
      </dgm:t>
    </dgm:pt>
    <dgm:pt modelId="{6DF01ACE-7152-483B-995D-802AED6478F3}" type="parTrans" cxnId="{766D816D-0664-4323-B8B8-6E935F14D52D}">
      <dgm:prSet/>
      <dgm:spPr/>
      <dgm:t>
        <a:bodyPr/>
        <a:lstStyle/>
        <a:p>
          <a:endParaRPr lang="zh-CN"/>
        </a:p>
      </dgm:t>
    </dgm:pt>
    <dgm:pt modelId="{2BA39B24-83D1-495F-81ED-A2AEB46205D4}" type="sibTrans" cxnId="{766D816D-0664-4323-B8B8-6E935F14D52D}">
      <dgm:prSet/>
      <dgm:spPr/>
      <dgm:t>
        <a:bodyPr/>
        <a:lstStyle/>
        <a:p>
          <a:endParaRPr lang="zh-CN"/>
        </a:p>
      </dgm:t>
    </dgm:pt>
    <dgm:pt modelId="{F4594650-1026-4B59-87CB-3F68234AB8D1}" type="pres">
      <dgm:prSet presAssocID="{6D2E3D23-C94B-49DD-8D58-F505FCBECF35}" presName="Name0" presStyleCnt="0">
        <dgm:presLayoutVars>
          <dgm:dir/>
          <dgm:animLvl val="lvl"/>
          <dgm:resizeHandles val="exact"/>
        </dgm:presLayoutVars>
      </dgm:prSet>
      <dgm:spPr/>
    </dgm:pt>
    <dgm:pt modelId="{51A344EB-60B1-4078-B53A-30E74454280B}" type="pres">
      <dgm:prSet presAssocID="{7D5E55C2-148F-498C-BE9D-9EB7066C218E}" presName="Name8" presStyleCnt="0"/>
      <dgm:spPr/>
    </dgm:pt>
    <dgm:pt modelId="{0BE01ADC-55ED-46C4-97B9-18F2AAFB9712}" type="pres">
      <dgm:prSet presAssocID="{7D5E55C2-148F-498C-BE9D-9EB7066C218E}" presName="level" presStyleLbl="node1" presStyleIdx="0" presStyleCnt="3">
        <dgm:presLayoutVars>
          <dgm:chMax val="1"/>
          <dgm:bulletEnabled val="1"/>
        </dgm:presLayoutVars>
      </dgm:prSet>
      <dgm:spPr/>
      <dgm:t>
        <a:bodyPr/>
        <a:lstStyle/>
        <a:p>
          <a:endParaRPr lang="zh-CN"/>
        </a:p>
      </dgm:t>
    </dgm:pt>
    <dgm:pt modelId="{3FFD2649-5547-4DFD-B98B-6478830B51C2}" type="pres">
      <dgm:prSet presAssocID="{7D5E55C2-148F-498C-BE9D-9EB7066C218E}" presName="levelTx" presStyleLbl="revTx" presStyleIdx="0" presStyleCnt="0">
        <dgm:presLayoutVars>
          <dgm:chMax val="1"/>
          <dgm:bulletEnabled val="1"/>
        </dgm:presLayoutVars>
      </dgm:prSet>
      <dgm:spPr/>
      <dgm:t>
        <a:bodyPr/>
        <a:lstStyle/>
        <a:p>
          <a:endParaRPr lang="zh-CN"/>
        </a:p>
      </dgm:t>
    </dgm:pt>
    <dgm:pt modelId="{8A026315-ED55-4F3F-99A5-E9199DE6F5DE}" type="pres">
      <dgm:prSet presAssocID="{BC210BB4-CAFB-4277-B633-9C9EA2661D00}" presName="Name8" presStyleCnt="0"/>
      <dgm:spPr/>
    </dgm:pt>
    <dgm:pt modelId="{675E8B74-BBD6-4EA8-B233-4FBAF4B7890D}" type="pres">
      <dgm:prSet presAssocID="{BC210BB4-CAFB-4277-B633-9C9EA2661D00}" presName="level" presStyleLbl="node1" presStyleIdx="1" presStyleCnt="3">
        <dgm:presLayoutVars>
          <dgm:chMax val="1"/>
          <dgm:bulletEnabled val="1"/>
        </dgm:presLayoutVars>
      </dgm:prSet>
      <dgm:spPr/>
      <dgm:t>
        <a:bodyPr/>
        <a:lstStyle/>
        <a:p>
          <a:endParaRPr lang="zh-CN"/>
        </a:p>
      </dgm:t>
    </dgm:pt>
    <dgm:pt modelId="{5913BCA7-4B5E-44C9-97A1-BC2EA843CB8B}" type="pres">
      <dgm:prSet presAssocID="{BC210BB4-CAFB-4277-B633-9C9EA2661D00}" presName="levelTx" presStyleLbl="revTx" presStyleIdx="0" presStyleCnt="0">
        <dgm:presLayoutVars>
          <dgm:chMax val="1"/>
          <dgm:bulletEnabled val="1"/>
        </dgm:presLayoutVars>
      </dgm:prSet>
      <dgm:spPr/>
      <dgm:t>
        <a:bodyPr/>
        <a:lstStyle/>
        <a:p>
          <a:endParaRPr lang="zh-CN"/>
        </a:p>
      </dgm:t>
    </dgm:pt>
    <dgm:pt modelId="{80B63378-CFA0-4441-BB71-3608491869CE}" type="pres">
      <dgm:prSet presAssocID="{741026E4-CEE7-49FF-8D97-ECDBD99067DA}" presName="Name8" presStyleCnt="0"/>
      <dgm:spPr/>
    </dgm:pt>
    <dgm:pt modelId="{486F3347-8EC2-4626-ACAC-02E61A06484A}" type="pres">
      <dgm:prSet presAssocID="{741026E4-CEE7-49FF-8D97-ECDBD99067DA}" presName="level" presStyleLbl="node1" presStyleIdx="2" presStyleCnt="3">
        <dgm:presLayoutVars>
          <dgm:chMax val="1"/>
          <dgm:bulletEnabled val="1"/>
        </dgm:presLayoutVars>
      </dgm:prSet>
      <dgm:spPr/>
      <dgm:t>
        <a:bodyPr/>
        <a:lstStyle/>
        <a:p>
          <a:endParaRPr lang="zh-CN"/>
        </a:p>
      </dgm:t>
    </dgm:pt>
    <dgm:pt modelId="{527E209B-B152-471E-980F-FDC7A8BB3161}" type="pres">
      <dgm:prSet presAssocID="{741026E4-CEE7-49FF-8D97-ECDBD99067DA}" presName="levelTx" presStyleLbl="revTx" presStyleIdx="0" presStyleCnt="0">
        <dgm:presLayoutVars>
          <dgm:chMax val="1"/>
          <dgm:bulletEnabled val="1"/>
        </dgm:presLayoutVars>
      </dgm:prSet>
      <dgm:spPr/>
      <dgm:t>
        <a:bodyPr/>
        <a:lstStyle/>
        <a:p>
          <a:endParaRPr lang="zh-CN"/>
        </a:p>
      </dgm:t>
    </dgm:pt>
  </dgm:ptLst>
  <dgm:cxnLst>
    <dgm:cxn modelId="{2ED9BA8C-AAB8-46C3-BB2D-AE00CBB8EB68}" type="presOf" srcId="{7D5E55C2-148F-498C-BE9D-9EB7066C218E}" destId="{3FFD2649-5547-4DFD-B98B-6478830B51C2}" srcOrd="1" destOrd="0" presId="urn:microsoft.com/office/officeart/2005/8/layout/pyramid1"/>
    <dgm:cxn modelId="{EC338B49-8F26-4ED7-B583-CCFD74378652}" type="presOf" srcId="{7D5E55C2-148F-498C-BE9D-9EB7066C218E}" destId="{0BE01ADC-55ED-46C4-97B9-18F2AAFB9712}" srcOrd="0" destOrd="0" presId="urn:microsoft.com/office/officeart/2005/8/layout/pyramid1"/>
    <dgm:cxn modelId="{75FC0AFE-783C-4EB5-809E-533D1431F4C5}" type="presOf" srcId="{BC210BB4-CAFB-4277-B633-9C9EA2661D00}" destId="{675E8B74-BBD6-4EA8-B233-4FBAF4B7890D}" srcOrd="0" destOrd="0" presId="urn:microsoft.com/office/officeart/2005/8/layout/pyramid1"/>
    <dgm:cxn modelId="{CFA701E6-3DEB-4692-A3AF-F395C57C874B}" type="presOf" srcId="{741026E4-CEE7-49FF-8D97-ECDBD99067DA}" destId="{486F3347-8EC2-4626-ACAC-02E61A06484A}" srcOrd="0" destOrd="0" presId="urn:microsoft.com/office/officeart/2005/8/layout/pyramid1"/>
    <dgm:cxn modelId="{971D35B8-4B1F-4D36-A71B-CFA36A57585C}" srcId="{6D2E3D23-C94B-49DD-8D58-F505FCBECF35}" destId="{BC210BB4-CAFB-4277-B633-9C9EA2661D00}" srcOrd="1" destOrd="0" parTransId="{8BFE3983-FE65-477D-B60C-8AB0E6CE6B1D}" sibTransId="{B19E1266-C7EF-453A-AA06-74C6F36E033C}"/>
    <dgm:cxn modelId="{A1C5C277-4278-4FEE-95E3-3F8FC26C4D8A}" type="presOf" srcId="{741026E4-CEE7-49FF-8D97-ECDBD99067DA}" destId="{527E209B-B152-471E-980F-FDC7A8BB3161}" srcOrd="1" destOrd="0" presId="urn:microsoft.com/office/officeart/2005/8/layout/pyramid1"/>
    <dgm:cxn modelId="{AE6710FC-6127-4941-8CD4-671E611A2EE3}" type="presOf" srcId="{BC210BB4-CAFB-4277-B633-9C9EA2661D00}" destId="{5913BCA7-4B5E-44C9-97A1-BC2EA843CB8B}" srcOrd="1" destOrd="0" presId="urn:microsoft.com/office/officeart/2005/8/layout/pyramid1"/>
    <dgm:cxn modelId="{766D816D-0664-4323-B8B8-6E935F14D52D}" srcId="{6D2E3D23-C94B-49DD-8D58-F505FCBECF35}" destId="{741026E4-CEE7-49FF-8D97-ECDBD99067DA}" srcOrd="2" destOrd="0" parTransId="{6DF01ACE-7152-483B-995D-802AED6478F3}" sibTransId="{2BA39B24-83D1-495F-81ED-A2AEB46205D4}"/>
    <dgm:cxn modelId="{DE42B064-F257-4A41-ABB2-5BC3AABA553D}" type="presOf" srcId="{6D2E3D23-C94B-49DD-8D58-F505FCBECF35}" destId="{F4594650-1026-4B59-87CB-3F68234AB8D1}" srcOrd="0" destOrd="0" presId="urn:microsoft.com/office/officeart/2005/8/layout/pyramid1"/>
    <dgm:cxn modelId="{DAFAE590-47A3-43EA-97AB-6340336A6440}" srcId="{6D2E3D23-C94B-49DD-8D58-F505FCBECF35}" destId="{7D5E55C2-148F-498C-BE9D-9EB7066C218E}" srcOrd="0" destOrd="0" parTransId="{76FC4E37-0AC4-4F83-8D9F-350BDBEF6CC4}" sibTransId="{97AAD8CE-A02E-482D-9F54-EC765E6A0122}"/>
    <dgm:cxn modelId="{434AB889-3533-4EE1-AF48-6745DCF6C213}" type="presParOf" srcId="{F4594650-1026-4B59-87CB-3F68234AB8D1}" destId="{51A344EB-60B1-4078-B53A-30E74454280B}" srcOrd="0" destOrd="0" presId="urn:microsoft.com/office/officeart/2005/8/layout/pyramid1"/>
    <dgm:cxn modelId="{C36C47CB-C872-46F4-8488-F75A123397FC}" type="presParOf" srcId="{51A344EB-60B1-4078-B53A-30E74454280B}" destId="{0BE01ADC-55ED-46C4-97B9-18F2AAFB9712}" srcOrd="0" destOrd="0" presId="urn:microsoft.com/office/officeart/2005/8/layout/pyramid1"/>
    <dgm:cxn modelId="{E4A38A88-DB53-4E6F-80E7-C62D7F9C044E}" type="presParOf" srcId="{51A344EB-60B1-4078-B53A-30E74454280B}" destId="{3FFD2649-5547-4DFD-B98B-6478830B51C2}" srcOrd="1" destOrd="0" presId="urn:microsoft.com/office/officeart/2005/8/layout/pyramid1"/>
    <dgm:cxn modelId="{AC2E3465-9392-4524-A15E-CF51AEFE80B5}" type="presParOf" srcId="{F4594650-1026-4B59-87CB-3F68234AB8D1}" destId="{8A026315-ED55-4F3F-99A5-E9199DE6F5DE}" srcOrd="1" destOrd="0" presId="urn:microsoft.com/office/officeart/2005/8/layout/pyramid1"/>
    <dgm:cxn modelId="{C437176F-C5D2-4FCE-BE9D-9F342CBDB32D}" type="presParOf" srcId="{8A026315-ED55-4F3F-99A5-E9199DE6F5DE}" destId="{675E8B74-BBD6-4EA8-B233-4FBAF4B7890D}" srcOrd="0" destOrd="0" presId="urn:microsoft.com/office/officeart/2005/8/layout/pyramid1"/>
    <dgm:cxn modelId="{57DA97A4-0E77-4F84-BCD3-282C85DE8E6E}" type="presParOf" srcId="{8A026315-ED55-4F3F-99A5-E9199DE6F5DE}" destId="{5913BCA7-4B5E-44C9-97A1-BC2EA843CB8B}" srcOrd="1" destOrd="0" presId="urn:microsoft.com/office/officeart/2005/8/layout/pyramid1"/>
    <dgm:cxn modelId="{79FCF190-6F19-49DF-884C-907204CE8239}" type="presParOf" srcId="{F4594650-1026-4B59-87CB-3F68234AB8D1}" destId="{80B63378-CFA0-4441-BB71-3608491869CE}" srcOrd="2" destOrd="0" presId="urn:microsoft.com/office/officeart/2005/8/layout/pyramid1"/>
    <dgm:cxn modelId="{51E0D25D-27AB-432B-BB85-B7DF385236EA}" type="presParOf" srcId="{80B63378-CFA0-4441-BB71-3608491869CE}" destId="{486F3347-8EC2-4626-ACAC-02E61A06484A}" srcOrd="0" destOrd="0" presId="urn:microsoft.com/office/officeart/2005/8/layout/pyramid1"/>
    <dgm:cxn modelId="{54DC13AF-B258-4476-B6AB-F6F5A4BBDC4A}" type="presParOf" srcId="{80B63378-CFA0-4441-BB71-3608491869CE}" destId="{527E209B-B152-471E-980F-FDC7A8BB3161}"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D2E3D23-C94B-49DD-8D58-F505FCBECF35}" type="doc">
      <dgm:prSet loTypeId="urn:microsoft.com/office/officeart/2005/8/layout/pyramid1" loCatId="pyramid" qsTypeId="urn:microsoft.com/office/officeart/2005/8/quickstyle/simple1" qsCatId="simple" csTypeId="urn:microsoft.com/office/officeart/2005/8/colors/accent1_2" csCatId="accent1" phldr="1"/>
      <dgm:spPr/>
    </dgm:pt>
    <dgm:pt modelId="{7D5E55C2-148F-498C-BE9D-9EB7066C218E}">
      <dgm:prSet phldrT="[Text]" custT="1"/>
      <dgm:spPr>
        <a:solidFill>
          <a:srgbClr val="00B050"/>
        </a:solidFill>
      </dgm:spPr>
      <dgm:t>
        <a:bodyPr/>
        <a:lstStyle/>
        <a:p>
          <a:endParaRPr lang="zh-CN" sz="1600" dirty="0" smtClean="0"/>
        </a:p>
        <a:p>
          <a:pPr algn="l" rtl="0"/>
          <a:r>
            <a:rPr lang="zh-CN" sz="1600" b="0" i="0" u="none" baseline="0"/>
            <a:t> </a:t>
          </a:r>
        </a:p>
        <a:p>
          <a:pPr algn="l" rtl="0"/>
          <a:r>
            <a:rPr lang="zh-CN" sz="1600" b="0" i="0" u="none" baseline="0"/>
            <a:t>公司</a:t>
          </a:r>
          <a:endParaRPr lang="zh-CN" sz="1600" dirty="0"/>
        </a:p>
      </dgm:t>
    </dgm:pt>
    <dgm:pt modelId="{76FC4E37-0AC4-4F83-8D9F-350BDBEF6CC4}" type="parTrans" cxnId="{DAFAE590-47A3-43EA-97AB-6340336A6440}">
      <dgm:prSet/>
      <dgm:spPr/>
      <dgm:t>
        <a:bodyPr/>
        <a:lstStyle/>
        <a:p>
          <a:endParaRPr lang="zh-CN"/>
        </a:p>
      </dgm:t>
    </dgm:pt>
    <dgm:pt modelId="{97AAD8CE-A02E-482D-9F54-EC765E6A0122}" type="sibTrans" cxnId="{DAFAE590-47A3-43EA-97AB-6340336A6440}">
      <dgm:prSet/>
      <dgm:spPr/>
      <dgm:t>
        <a:bodyPr/>
        <a:lstStyle/>
        <a:p>
          <a:endParaRPr lang="zh-CN"/>
        </a:p>
      </dgm:t>
    </dgm:pt>
    <dgm:pt modelId="{BC210BB4-CAFB-4277-B633-9C9EA2661D00}">
      <dgm:prSet phldrT="[Text]" custT="1"/>
      <dgm:spPr>
        <a:solidFill>
          <a:srgbClr val="FFFF00"/>
        </a:solidFill>
      </dgm:spPr>
      <dgm:t>
        <a:bodyPr/>
        <a:lstStyle/>
        <a:p>
          <a:pPr algn="l" rtl="0"/>
          <a:r>
            <a:rPr lang="zh-CN" sz="1600" b="0" i="0" u="none" baseline="0"/>
            <a:t>团队</a:t>
          </a:r>
          <a:endParaRPr lang="zh-CN" sz="1600" dirty="0"/>
        </a:p>
      </dgm:t>
    </dgm:pt>
    <dgm:pt modelId="{8BFE3983-FE65-477D-B60C-8AB0E6CE6B1D}" type="parTrans" cxnId="{971D35B8-4B1F-4D36-A71B-CFA36A57585C}">
      <dgm:prSet/>
      <dgm:spPr/>
      <dgm:t>
        <a:bodyPr/>
        <a:lstStyle/>
        <a:p>
          <a:endParaRPr lang="zh-CN"/>
        </a:p>
      </dgm:t>
    </dgm:pt>
    <dgm:pt modelId="{B19E1266-C7EF-453A-AA06-74C6F36E033C}" type="sibTrans" cxnId="{971D35B8-4B1F-4D36-A71B-CFA36A57585C}">
      <dgm:prSet/>
      <dgm:spPr/>
      <dgm:t>
        <a:bodyPr/>
        <a:lstStyle/>
        <a:p>
          <a:endParaRPr lang="zh-CN"/>
        </a:p>
      </dgm:t>
    </dgm:pt>
    <dgm:pt modelId="{741026E4-CEE7-49FF-8D97-ECDBD99067DA}">
      <dgm:prSet phldrT="[Text]" custT="1"/>
      <dgm:spPr>
        <a:solidFill>
          <a:srgbClr val="FF0000"/>
        </a:solidFill>
      </dgm:spPr>
      <dgm:t>
        <a:bodyPr/>
        <a:lstStyle/>
        <a:p>
          <a:pPr algn="l" rtl="0"/>
          <a:r>
            <a:rPr lang="zh-CN" sz="1400" b="0" i="0" u="none" baseline="0"/>
            <a:t>向经理汇报的个人</a:t>
          </a:r>
          <a:endParaRPr lang="zh-CN" sz="1400" dirty="0"/>
        </a:p>
      </dgm:t>
    </dgm:pt>
    <dgm:pt modelId="{6DF01ACE-7152-483B-995D-802AED6478F3}" type="parTrans" cxnId="{766D816D-0664-4323-B8B8-6E935F14D52D}">
      <dgm:prSet/>
      <dgm:spPr/>
      <dgm:t>
        <a:bodyPr/>
        <a:lstStyle/>
        <a:p>
          <a:endParaRPr lang="zh-CN"/>
        </a:p>
      </dgm:t>
    </dgm:pt>
    <dgm:pt modelId="{2BA39B24-83D1-495F-81ED-A2AEB46205D4}" type="sibTrans" cxnId="{766D816D-0664-4323-B8B8-6E935F14D52D}">
      <dgm:prSet/>
      <dgm:spPr/>
      <dgm:t>
        <a:bodyPr/>
        <a:lstStyle/>
        <a:p>
          <a:endParaRPr lang="zh-CN"/>
        </a:p>
      </dgm:t>
    </dgm:pt>
    <dgm:pt modelId="{F4594650-1026-4B59-87CB-3F68234AB8D1}" type="pres">
      <dgm:prSet presAssocID="{6D2E3D23-C94B-49DD-8D58-F505FCBECF35}" presName="Name0" presStyleCnt="0">
        <dgm:presLayoutVars>
          <dgm:dir/>
          <dgm:animLvl val="lvl"/>
          <dgm:resizeHandles val="exact"/>
        </dgm:presLayoutVars>
      </dgm:prSet>
      <dgm:spPr/>
    </dgm:pt>
    <dgm:pt modelId="{51A344EB-60B1-4078-B53A-30E74454280B}" type="pres">
      <dgm:prSet presAssocID="{7D5E55C2-148F-498C-BE9D-9EB7066C218E}" presName="Name8" presStyleCnt="0"/>
      <dgm:spPr/>
    </dgm:pt>
    <dgm:pt modelId="{0BE01ADC-55ED-46C4-97B9-18F2AAFB9712}" type="pres">
      <dgm:prSet presAssocID="{7D5E55C2-148F-498C-BE9D-9EB7066C218E}" presName="level" presStyleLbl="node1" presStyleIdx="0" presStyleCnt="3">
        <dgm:presLayoutVars>
          <dgm:chMax val="1"/>
          <dgm:bulletEnabled val="1"/>
        </dgm:presLayoutVars>
      </dgm:prSet>
      <dgm:spPr/>
      <dgm:t>
        <a:bodyPr/>
        <a:lstStyle/>
        <a:p>
          <a:endParaRPr lang="zh-CN"/>
        </a:p>
      </dgm:t>
    </dgm:pt>
    <dgm:pt modelId="{3FFD2649-5547-4DFD-B98B-6478830B51C2}" type="pres">
      <dgm:prSet presAssocID="{7D5E55C2-148F-498C-BE9D-9EB7066C218E}" presName="levelTx" presStyleLbl="revTx" presStyleIdx="0" presStyleCnt="0">
        <dgm:presLayoutVars>
          <dgm:chMax val="1"/>
          <dgm:bulletEnabled val="1"/>
        </dgm:presLayoutVars>
      </dgm:prSet>
      <dgm:spPr/>
      <dgm:t>
        <a:bodyPr/>
        <a:lstStyle/>
        <a:p>
          <a:endParaRPr lang="zh-CN"/>
        </a:p>
      </dgm:t>
    </dgm:pt>
    <dgm:pt modelId="{8A026315-ED55-4F3F-99A5-E9199DE6F5DE}" type="pres">
      <dgm:prSet presAssocID="{BC210BB4-CAFB-4277-B633-9C9EA2661D00}" presName="Name8" presStyleCnt="0"/>
      <dgm:spPr/>
    </dgm:pt>
    <dgm:pt modelId="{675E8B74-BBD6-4EA8-B233-4FBAF4B7890D}" type="pres">
      <dgm:prSet presAssocID="{BC210BB4-CAFB-4277-B633-9C9EA2661D00}" presName="level" presStyleLbl="node1" presStyleIdx="1" presStyleCnt="3">
        <dgm:presLayoutVars>
          <dgm:chMax val="1"/>
          <dgm:bulletEnabled val="1"/>
        </dgm:presLayoutVars>
      </dgm:prSet>
      <dgm:spPr/>
      <dgm:t>
        <a:bodyPr/>
        <a:lstStyle/>
        <a:p>
          <a:endParaRPr lang="zh-CN"/>
        </a:p>
      </dgm:t>
    </dgm:pt>
    <dgm:pt modelId="{5913BCA7-4B5E-44C9-97A1-BC2EA843CB8B}" type="pres">
      <dgm:prSet presAssocID="{BC210BB4-CAFB-4277-B633-9C9EA2661D00}" presName="levelTx" presStyleLbl="revTx" presStyleIdx="0" presStyleCnt="0">
        <dgm:presLayoutVars>
          <dgm:chMax val="1"/>
          <dgm:bulletEnabled val="1"/>
        </dgm:presLayoutVars>
      </dgm:prSet>
      <dgm:spPr/>
      <dgm:t>
        <a:bodyPr/>
        <a:lstStyle/>
        <a:p>
          <a:endParaRPr lang="zh-CN"/>
        </a:p>
      </dgm:t>
    </dgm:pt>
    <dgm:pt modelId="{80B63378-CFA0-4441-BB71-3608491869CE}" type="pres">
      <dgm:prSet presAssocID="{741026E4-CEE7-49FF-8D97-ECDBD99067DA}" presName="Name8" presStyleCnt="0"/>
      <dgm:spPr/>
    </dgm:pt>
    <dgm:pt modelId="{486F3347-8EC2-4626-ACAC-02E61A06484A}" type="pres">
      <dgm:prSet presAssocID="{741026E4-CEE7-49FF-8D97-ECDBD99067DA}" presName="level" presStyleLbl="node1" presStyleIdx="2" presStyleCnt="3">
        <dgm:presLayoutVars>
          <dgm:chMax val="1"/>
          <dgm:bulletEnabled val="1"/>
        </dgm:presLayoutVars>
      </dgm:prSet>
      <dgm:spPr/>
      <dgm:t>
        <a:bodyPr/>
        <a:lstStyle/>
        <a:p>
          <a:endParaRPr lang="zh-CN"/>
        </a:p>
      </dgm:t>
    </dgm:pt>
    <dgm:pt modelId="{527E209B-B152-471E-980F-FDC7A8BB3161}" type="pres">
      <dgm:prSet presAssocID="{741026E4-CEE7-49FF-8D97-ECDBD99067DA}" presName="levelTx" presStyleLbl="revTx" presStyleIdx="0" presStyleCnt="0">
        <dgm:presLayoutVars>
          <dgm:chMax val="1"/>
          <dgm:bulletEnabled val="1"/>
        </dgm:presLayoutVars>
      </dgm:prSet>
      <dgm:spPr/>
      <dgm:t>
        <a:bodyPr/>
        <a:lstStyle/>
        <a:p>
          <a:endParaRPr lang="zh-CN"/>
        </a:p>
      </dgm:t>
    </dgm:pt>
  </dgm:ptLst>
  <dgm:cxnLst>
    <dgm:cxn modelId="{0BE439AB-34D7-4C94-96A7-64D0C47439BC}" type="presOf" srcId="{6D2E3D23-C94B-49DD-8D58-F505FCBECF35}" destId="{F4594650-1026-4B59-87CB-3F68234AB8D1}" srcOrd="0" destOrd="0" presId="urn:microsoft.com/office/officeart/2005/8/layout/pyramid1"/>
    <dgm:cxn modelId="{121D9B38-D85A-4548-8F01-E2003340FE06}" type="presOf" srcId="{741026E4-CEE7-49FF-8D97-ECDBD99067DA}" destId="{527E209B-B152-471E-980F-FDC7A8BB3161}" srcOrd="1" destOrd="0" presId="urn:microsoft.com/office/officeart/2005/8/layout/pyramid1"/>
    <dgm:cxn modelId="{289262A8-5125-4B2B-B1A0-AF325F7CEB5F}" type="presOf" srcId="{BC210BB4-CAFB-4277-B633-9C9EA2661D00}" destId="{5913BCA7-4B5E-44C9-97A1-BC2EA843CB8B}" srcOrd="1" destOrd="0" presId="urn:microsoft.com/office/officeart/2005/8/layout/pyramid1"/>
    <dgm:cxn modelId="{971D35B8-4B1F-4D36-A71B-CFA36A57585C}" srcId="{6D2E3D23-C94B-49DD-8D58-F505FCBECF35}" destId="{BC210BB4-CAFB-4277-B633-9C9EA2661D00}" srcOrd="1" destOrd="0" parTransId="{8BFE3983-FE65-477D-B60C-8AB0E6CE6B1D}" sibTransId="{B19E1266-C7EF-453A-AA06-74C6F36E033C}"/>
    <dgm:cxn modelId="{639577B0-C7F9-4B71-9BE2-F4C7A2974BA4}" type="presOf" srcId="{741026E4-CEE7-49FF-8D97-ECDBD99067DA}" destId="{486F3347-8EC2-4626-ACAC-02E61A06484A}" srcOrd="0" destOrd="0" presId="urn:microsoft.com/office/officeart/2005/8/layout/pyramid1"/>
    <dgm:cxn modelId="{766D816D-0664-4323-B8B8-6E935F14D52D}" srcId="{6D2E3D23-C94B-49DD-8D58-F505FCBECF35}" destId="{741026E4-CEE7-49FF-8D97-ECDBD99067DA}" srcOrd="2" destOrd="0" parTransId="{6DF01ACE-7152-483B-995D-802AED6478F3}" sibTransId="{2BA39B24-83D1-495F-81ED-A2AEB46205D4}"/>
    <dgm:cxn modelId="{AB2A1821-6686-4D0F-9A29-6032BE6AB314}" type="presOf" srcId="{7D5E55C2-148F-498C-BE9D-9EB7066C218E}" destId="{3FFD2649-5547-4DFD-B98B-6478830B51C2}" srcOrd="1" destOrd="0" presId="urn:microsoft.com/office/officeart/2005/8/layout/pyramid1"/>
    <dgm:cxn modelId="{1AE8D037-73C9-4600-A8BF-8B28EC762A6E}" type="presOf" srcId="{7D5E55C2-148F-498C-BE9D-9EB7066C218E}" destId="{0BE01ADC-55ED-46C4-97B9-18F2AAFB9712}" srcOrd="0" destOrd="0" presId="urn:microsoft.com/office/officeart/2005/8/layout/pyramid1"/>
    <dgm:cxn modelId="{0758DF5E-A2CA-44DD-AB8B-1B3F00F464C7}" type="presOf" srcId="{BC210BB4-CAFB-4277-B633-9C9EA2661D00}" destId="{675E8B74-BBD6-4EA8-B233-4FBAF4B7890D}" srcOrd="0" destOrd="0" presId="urn:microsoft.com/office/officeart/2005/8/layout/pyramid1"/>
    <dgm:cxn modelId="{DAFAE590-47A3-43EA-97AB-6340336A6440}" srcId="{6D2E3D23-C94B-49DD-8D58-F505FCBECF35}" destId="{7D5E55C2-148F-498C-BE9D-9EB7066C218E}" srcOrd="0" destOrd="0" parTransId="{76FC4E37-0AC4-4F83-8D9F-350BDBEF6CC4}" sibTransId="{97AAD8CE-A02E-482D-9F54-EC765E6A0122}"/>
    <dgm:cxn modelId="{670BCD72-8552-411C-B62A-95366096FE49}" type="presParOf" srcId="{F4594650-1026-4B59-87CB-3F68234AB8D1}" destId="{51A344EB-60B1-4078-B53A-30E74454280B}" srcOrd="0" destOrd="0" presId="urn:microsoft.com/office/officeart/2005/8/layout/pyramid1"/>
    <dgm:cxn modelId="{F78E85B2-B51C-4DF3-90EA-6DE81B603608}" type="presParOf" srcId="{51A344EB-60B1-4078-B53A-30E74454280B}" destId="{0BE01ADC-55ED-46C4-97B9-18F2AAFB9712}" srcOrd="0" destOrd="0" presId="urn:microsoft.com/office/officeart/2005/8/layout/pyramid1"/>
    <dgm:cxn modelId="{E40CA8A4-8F97-4E0A-84CF-BA6428B7C5F2}" type="presParOf" srcId="{51A344EB-60B1-4078-B53A-30E74454280B}" destId="{3FFD2649-5547-4DFD-B98B-6478830B51C2}" srcOrd="1" destOrd="0" presId="urn:microsoft.com/office/officeart/2005/8/layout/pyramid1"/>
    <dgm:cxn modelId="{3BF23CDD-5022-41DA-8FCA-0B986CFB217C}" type="presParOf" srcId="{F4594650-1026-4B59-87CB-3F68234AB8D1}" destId="{8A026315-ED55-4F3F-99A5-E9199DE6F5DE}" srcOrd="1" destOrd="0" presId="urn:microsoft.com/office/officeart/2005/8/layout/pyramid1"/>
    <dgm:cxn modelId="{12F75AD5-2D92-4439-A3E0-9D54F9EF396A}" type="presParOf" srcId="{8A026315-ED55-4F3F-99A5-E9199DE6F5DE}" destId="{675E8B74-BBD6-4EA8-B233-4FBAF4B7890D}" srcOrd="0" destOrd="0" presId="urn:microsoft.com/office/officeart/2005/8/layout/pyramid1"/>
    <dgm:cxn modelId="{2A820DFB-BEB9-4E61-9EC4-F8915129A661}" type="presParOf" srcId="{8A026315-ED55-4F3F-99A5-E9199DE6F5DE}" destId="{5913BCA7-4B5E-44C9-97A1-BC2EA843CB8B}" srcOrd="1" destOrd="0" presId="urn:microsoft.com/office/officeart/2005/8/layout/pyramid1"/>
    <dgm:cxn modelId="{F5D3E156-B6AE-4304-97BA-F3A983771ACD}" type="presParOf" srcId="{F4594650-1026-4B59-87CB-3F68234AB8D1}" destId="{80B63378-CFA0-4441-BB71-3608491869CE}" srcOrd="2" destOrd="0" presId="urn:microsoft.com/office/officeart/2005/8/layout/pyramid1"/>
    <dgm:cxn modelId="{CF05C534-AAF9-4E95-93A2-D9762AC254E9}" type="presParOf" srcId="{80B63378-CFA0-4441-BB71-3608491869CE}" destId="{486F3347-8EC2-4626-ACAC-02E61A06484A}" srcOrd="0" destOrd="0" presId="urn:microsoft.com/office/officeart/2005/8/layout/pyramid1"/>
    <dgm:cxn modelId="{D22F1C51-D5F0-4B40-A385-4C0F0B1A8BF9}" type="presParOf" srcId="{80B63378-CFA0-4441-BB71-3608491869CE}" destId="{527E209B-B152-471E-980F-FDC7A8BB3161}"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D2E3D23-C94B-49DD-8D58-F505FCBECF35}" type="doc">
      <dgm:prSet loTypeId="urn:microsoft.com/office/officeart/2005/8/layout/pyramid1" loCatId="pyramid" qsTypeId="urn:microsoft.com/office/officeart/2005/8/quickstyle/simple1" qsCatId="simple" csTypeId="urn:microsoft.com/office/officeart/2005/8/colors/accent1_2" csCatId="accent1" phldr="1"/>
      <dgm:spPr/>
    </dgm:pt>
    <dgm:pt modelId="{7D5E55C2-148F-498C-BE9D-9EB7066C218E}">
      <dgm:prSet phldrT="[Text]" custT="1"/>
      <dgm:spPr>
        <a:solidFill>
          <a:srgbClr val="00B050"/>
        </a:solidFill>
      </dgm:spPr>
      <dgm:t>
        <a:bodyPr/>
        <a:lstStyle/>
        <a:p>
          <a:pPr algn="l" rtl="0"/>
          <a:r>
            <a:rPr lang="zh-CN" sz="1600" b="0" i="0" u="none" baseline="0" dirty="0" smtClean="0"/>
            <a:t>来自</a:t>
          </a:r>
          <a:r>
            <a:rPr lang="en-US" altLang="zh-CN" sz="1600" b="0" i="0" u="none" baseline="0" dirty="0" smtClean="0"/>
            <a:t/>
          </a:r>
          <a:br>
            <a:rPr lang="en-US" altLang="zh-CN" sz="1600" b="0" i="0" u="none" baseline="0" dirty="0" smtClean="0"/>
          </a:br>
          <a:r>
            <a:rPr lang="zh-CN" sz="1600" b="0" i="0" u="none" baseline="0" dirty="0" smtClean="0"/>
            <a:t>公司</a:t>
          </a:r>
          <a:endParaRPr lang="zh-CN" sz="1600" dirty="0"/>
        </a:p>
      </dgm:t>
    </dgm:pt>
    <dgm:pt modelId="{76FC4E37-0AC4-4F83-8D9F-350BDBEF6CC4}" type="parTrans" cxnId="{DAFAE590-47A3-43EA-97AB-6340336A6440}">
      <dgm:prSet/>
      <dgm:spPr/>
      <dgm:t>
        <a:bodyPr/>
        <a:lstStyle/>
        <a:p>
          <a:endParaRPr lang="zh-CN"/>
        </a:p>
      </dgm:t>
    </dgm:pt>
    <dgm:pt modelId="{97AAD8CE-A02E-482D-9F54-EC765E6A0122}" type="sibTrans" cxnId="{DAFAE590-47A3-43EA-97AB-6340336A6440}">
      <dgm:prSet/>
      <dgm:spPr/>
      <dgm:t>
        <a:bodyPr/>
        <a:lstStyle/>
        <a:p>
          <a:endParaRPr lang="zh-CN"/>
        </a:p>
      </dgm:t>
    </dgm:pt>
    <dgm:pt modelId="{BC210BB4-CAFB-4277-B633-9C9EA2661D00}">
      <dgm:prSet phldrT="[Text]" custT="1"/>
      <dgm:spPr>
        <a:solidFill>
          <a:srgbClr val="FFFF00"/>
        </a:solidFill>
      </dgm:spPr>
      <dgm:t>
        <a:bodyPr/>
        <a:lstStyle/>
        <a:p>
          <a:pPr algn="l" rtl="0"/>
          <a:r>
            <a:rPr lang="zh-CN" sz="1600" b="0" i="0" u="none" baseline="0"/>
            <a:t>来自团队</a:t>
          </a:r>
          <a:endParaRPr lang="zh-CN" sz="1600" dirty="0"/>
        </a:p>
      </dgm:t>
    </dgm:pt>
    <dgm:pt modelId="{8BFE3983-FE65-477D-B60C-8AB0E6CE6B1D}" type="parTrans" cxnId="{971D35B8-4B1F-4D36-A71B-CFA36A57585C}">
      <dgm:prSet/>
      <dgm:spPr/>
      <dgm:t>
        <a:bodyPr/>
        <a:lstStyle/>
        <a:p>
          <a:endParaRPr lang="zh-CN"/>
        </a:p>
      </dgm:t>
    </dgm:pt>
    <dgm:pt modelId="{B19E1266-C7EF-453A-AA06-74C6F36E033C}" type="sibTrans" cxnId="{971D35B8-4B1F-4D36-A71B-CFA36A57585C}">
      <dgm:prSet/>
      <dgm:spPr/>
      <dgm:t>
        <a:bodyPr/>
        <a:lstStyle/>
        <a:p>
          <a:endParaRPr lang="zh-CN"/>
        </a:p>
      </dgm:t>
    </dgm:pt>
    <dgm:pt modelId="{741026E4-CEE7-49FF-8D97-ECDBD99067DA}">
      <dgm:prSet phldrT="[Text]" custT="1"/>
      <dgm:spPr>
        <a:solidFill>
          <a:srgbClr val="FF0000"/>
        </a:solidFill>
      </dgm:spPr>
      <dgm:t>
        <a:bodyPr/>
        <a:lstStyle/>
        <a:p>
          <a:pPr algn="l" rtl="0"/>
          <a:r>
            <a:rPr lang="zh-CN" sz="1600" b="0" i="0" u="none" baseline="0"/>
            <a:t>来自个人</a:t>
          </a:r>
          <a:endParaRPr lang="zh-CN" sz="1600" dirty="0"/>
        </a:p>
      </dgm:t>
    </dgm:pt>
    <dgm:pt modelId="{6DF01ACE-7152-483B-995D-802AED6478F3}" type="parTrans" cxnId="{766D816D-0664-4323-B8B8-6E935F14D52D}">
      <dgm:prSet/>
      <dgm:spPr/>
      <dgm:t>
        <a:bodyPr/>
        <a:lstStyle/>
        <a:p>
          <a:endParaRPr lang="zh-CN"/>
        </a:p>
      </dgm:t>
    </dgm:pt>
    <dgm:pt modelId="{2BA39B24-83D1-495F-81ED-A2AEB46205D4}" type="sibTrans" cxnId="{766D816D-0664-4323-B8B8-6E935F14D52D}">
      <dgm:prSet/>
      <dgm:spPr/>
      <dgm:t>
        <a:bodyPr/>
        <a:lstStyle/>
        <a:p>
          <a:endParaRPr lang="zh-CN"/>
        </a:p>
      </dgm:t>
    </dgm:pt>
    <dgm:pt modelId="{F4594650-1026-4B59-87CB-3F68234AB8D1}" type="pres">
      <dgm:prSet presAssocID="{6D2E3D23-C94B-49DD-8D58-F505FCBECF35}" presName="Name0" presStyleCnt="0">
        <dgm:presLayoutVars>
          <dgm:dir/>
          <dgm:animLvl val="lvl"/>
          <dgm:resizeHandles val="exact"/>
        </dgm:presLayoutVars>
      </dgm:prSet>
      <dgm:spPr/>
    </dgm:pt>
    <dgm:pt modelId="{51A344EB-60B1-4078-B53A-30E74454280B}" type="pres">
      <dgm:prSet presAssocID="{7D5E55C2-148F-498C-BE9D-9EB7066C218E}" presName="Name8" presStyleCnt="0"/>
      <dgm:spPr/>
    </dgm:pt>
    <dgm:pt modelId="{0BE01ADC-55ED-46C4-97B9-18F2AAFB9712}" type="pres">
      <dgm:prSet presAssocID="{7D5E55C2-148F-498C-BE9D-9EB7066C218E}" presName="level" presStyleLbl="node1" presStyleIdx="0" presStyleCnt="3">
        <dgm:presLayoutVars>
          <dgm:chMax val="1"/>
          <dgm:bulletEnabled val="1"/>
        </dgm:presLayoutVars>
      </dgm:prSet>
      <dgm:spPr/>
      <dgm:t>
        <a:bodyPr/>
        <a:lstStyle/>
        <a:p>
          <a:endParaRPr lang="zh-CN"/>
        </a:p>
      </dgm:t>
    </dgm:pt>
    <dgm:pt modelId="{3FFD2649-5547-4DFD-B98B-6478830B51C2}" type="pres">
      <dgm:prSet presAssocID="{7D5E55C2-148F-498C-BE9D-9EB7066C218E}" presName="levelTx" presStyleLbl="revTx" presStyleIdx="0" presStyleCnt="0">
        <dgm:presLayoutVars>
          <dgm:chMax val="1"/>
          <dgm:bulletEnabled val="1"/>
        </dgm:presLayoutVars>
      </dgm:prSet>
      <dgm:spPr/>
      <dgm:t>
        <a:bodyPr/>
        <a:lstStyle/>
        <a:p>
          <a:endParaRPr lang="zh-CN"/>
        </a:p>
      </dgm:t>
    </dgm:pt>
    <dgm:pt modelId="{8A026315-ED55-4F3F-99A5-E9199DE6F5DE}" type="pres">
      <dgm:prSet presAssocID="{BC210BB4-CAFB-4277-B633-9C9EA2661D00}" presName="Name8" presStyleCnt="0"/>
      <dgm:spPr/>
    </dgm:pt>
    <dgm:pt modelId="{675E8B74-BBD6-4EA8-B233-4FBAF4B7890D}" type="pres">
      <dgm:prSet presAssocID="{BC210BB4-CAFB-4277-B633-9C9EA2661D00}" presName="level" presStyleLbl="node1" presStyleIdx="1" presStyleCnt="3">
        <dgm:presLayoutVars>
          <dgm:chMax val="1"/>
          <dgm:bulletEnabled val="1"/>
        </dgm:presLayoutVars>
      </dgm:prSet>
      <dgm:spPr/>
      <dgm:t>
        <a:bodyPr/>
        <a:lstStyle/>
        <a:p>
          <a:endParaRPr lang="zh-CN"/>
        </a:p>
      </dgm:t>
    </dgm:pt>
    <dgm:pt modelId="{5913BCA7-4B5E-44C9-97A1-BC2EA843CB8B}" type="pres">
      <dgm:prSet presAssocID="{BC210BB4-CAFB-4277-B633-9C9EA2661D00}" presName="levelTx" presStyleLbl="revTx" presStyleIdx="0" presStyleCnt="0">
        <dgm:presLayoutVars>
          <dgm:chMax val="1"/>
          <dgm:bulletEnabled val="1"/>
        </dgm:presLayoutVars>
      </dgm:prSet>
      <dgm:spPr/>
      <dgm:t>
        <a:bodyPr/>
        <a:lstStyle/>
        <a:p>
          <a:endParaRPr lang="zh-CN"/>
        </a:p>
      </dgm:t>
    </dgm:pt>
    <dgm:pt modelId="{80B63378-CFA0-4441-BB71-3608491869CE}" type="pres">
      <dgm:prSet presAssocID="{741026E4-CEE7-49FF-8D97-ECDBD99067DA}" presName="Name8" presStyleCnt="0"/>
      <dgm:spPr/>
    </dgm:pt>
    <dgm:pt modelId="{486F3347-8EC2-4626-ACAC-02E61A06484A}" type="pres">
      <dgm:prSet presAssocID="{741026E4-CEE7-49FF-8D97-ECDBD99067DA}" presName="level" presStyleLbl="node1" presStyleIdx="2" presStyleCnt="3">
        <dgm:presLayoutVars>
          <dgm:chMax val="1"/>
          <dgm:bulletEnabled val="1"/>
        </dgm:presLayoutVars>
      </dgm:prSet>
      <dgm:spPr/>
      <dgm:t>
        <a:bodyPr/>
        <a:lstStyle/>
        <a:p>
          <a:endParaRPr lang="zh-CN"/>
        </a:p>
      </dgm:t>
    </dgm:pt>
    <dgm:pt modelId="{527E209B-B152-471E-980F-FDC7A8BB3161}" type="pres">
      <dgm:prSet presAssocID="{741026E4-CEE7-49FF-8D97-ECDBD99067DA}" presName="levelTx" presStyleLbl="revTx" presStyleIdx="0" presStyleCnt="0">
        <dgm:presLayoutVars>
          <dgm:chMax val="1"/>
          <dgm:bulletEnabled val="1"/>
        </dgm:presLayoutVars>
      </dgm:prSet>
      <dgm:spPr/>
      <dgm:t>
        <a:bodyPr/>
        <a:lstStyle/>
        <a:p>
          <a:endParaRPr lang="zh-CN"/>
        </a:p>
      </dgm:t>
    </dgm:pt>
  </dgm:ptLst>
  <dgm:cxnLst>
    <dgm:cxn modelId="{D9591345-F840-43B3-BA91-94E52E63DB26}" type="presOf" srcId="{7D5E55C2-148F-498C-BE9D-9EB7066C218E}" destId="{0BE01ADC-55ED-46C4-97B9-18F2AAFB9712}" srcOrd="0" destOrd="0" presId="urn:microsoft.com/office/officeart/2005/8/layout/pyramid1"/>
    <dgm:cxn modelId="{99EEEF76-B680-494A-8A13-168D793948F6}" type="presOf" srcId="{7D5E55C2-148F-498C-BE9D-9EB7066C218E}" destId="{3FFD2649-5547-4DFD-B98B-6478830B51C2}" srcOrd="1" destOrd="0" presId="urn:microsoft.com/office/officeart/2005/8/layout/pyramid1"/>
    <dgm:cxn modelId="{26263922-71E9-40DB-8C8D-1E18159006FA}" type="presOf" srcId="{BC210BB4-CAFB-4277-B633-9C9EA2661D00}" destId="{675E8B74-BBD6-4EA8-B233-4FBAF4B7890D}" srcOrd="0" destOrd="0" presId="urn:microsoft.com/office/officeart/2005/8/layout/pyramid1"/>
    <dgm:cxn modelId="{C7F13976-8BB0-479D-9B79-69EF327C1ED5}" type="presOf" srcId="{741026E4-CEE7-49FF-8D97-ECDBD99067DA}" destId="{527E209B-B152-471E-980F-FDC7A8BB3161}" srcOrd="1" destOrd="0" presId="urn:microsoft.com/office/officeart/2005/8/layout/pyramid1"/>
    <dgm:cxn modelId="{971D35B8-4B1F-4D36-A71B-CFA36A57585C}" srcId="{6D2E3D23-C94B-49DD-8D58-F505FCBECF35}" destId="{BC210BB4-CAFB-4277-B633-9C9EA2661D00}" srcOrd="1" destOrd="0" parTransId="{8BFE3983-FE65-477D-B60C-8AB0E6CE6B1D}" sibTransId="{B19E1266-C7EF-453A-AA06-74C6F36E033C}"/>
    <dgm:cxn modelId="{BEA59E35-06AA-4E58-ACE1-A83041366C4B}" type="presOf" srcId="{BC210BB4-CAFB-4277-B633-9C9EA2661D00}" destId="{5913BCA7-4B5E-44C9-97A1-BC2EA843CB8B}" srcOrd="1" destOrd="0" presId="urn:microsoft.com/office/officeart/2005/8/layout/pyramid1"/>
    <dgm:cxn modelId="{766D816D-0664-4323-B8B8-6E935F14D52D}" srcId="{6D2E3D23-C94B-49DD-8D58-F505FCBECF35}" destId="{741026E4-CEE7-49FF-8D97-ECDBD99067DA}" srcOrd="2" destOrd="0" parTransId="{6DF01ACE-7152-483B-995D-802AED6478F3}" sibTransId="{2BA39B24-83D1-495F-81ED-A2AEB46205D4}"/>
    <dgm:cxn modelId="{9FDC3D1A-E1E6-4BD0-AC07-B7C397BA4D29}" type="presOf" srcId="{6D2E3D23-C94B-49DD-8D58-F505FCBECF35}" destId="{F4594650-1026-4B59-87CB-3F68234AB8D1}" srcOrd="0" destOrd="0" presId="urn:microsoft.com/office/officeart/2005/8/layout/pyramid1"/>
    <dgm:cxn modelId="{DAFAE590-47A3-43EA-97AB-6340336A6440}" srcId="{6D2E3D23-C94B-49DD-8D58-F505FCBECF35}" destId="{7D5E55C2-148F-498C-BE9D-9EB7066C218E}" srcOrd="0" destOrd="0" parTransId="{76FC4E37-0AC4-4F83-8D9F-350BDBEF6CC4}" sibTransId="{97AAD8CE-A02E-482D-9F54-EC765E6A0122}"/>
    <dgm:cxn modelId="{FC30C60A-4194-498B-84D5-9051530BF003}" type="presOf" srcId="{741026E4-CEE7-49FF-8D97-ECDBD99067DA}" destId="{486F3347-8EC2-4626-ACAC-02E61A06484A}" srcOrd="0" destOrd="0" presId="urn:microsoft.com/office/officeart/2005/8/layout/pyramid1"/>
    <dgm:cxn modelId="{A16D9A9D-C283-4B74-8AD7-D90CADEFB902}" type="presParOf" srcId="{F4594650-1026-4B59-87CB-3F68234AB8D1}" destId="{51A344EB-60B1-4078-B53A-30E74454280B}" srcOrd="0" destOrd="0" presId="urn:microsoft.com/office/officeart/2005/8/layout/pyramid1"/>
    <dgm:cxn modelId="{024DE53D-2F93-456A-B786-3A4F7B852010}" type="presParOf" srcId="{51A344EB-60B1-4078-B53A-30E74454280B}" destId="{0BE01ADC-55ED-46C4-97B9-18F2AAFB9712}" srcOrd="0" destOrd="0" presId="urn:microsoft.com/office/officeart/2005/8/layout/pyramid1"/>
    <dgm:cxn modelId="{41B96653-A137-4CB1-811B-37BAD27A582A}" type="presParOf" srcId="{51A344EB-60B1-4078-B53A-30E74454280B}" destId="{3FFD2649-5547-4DFD-B98B-6478830B51C2}" srcOrd="1" destOrd="0" presId="urn:microsoft.com/office/officeart/2005/8/layout/pyramid1"/>
    <dgm:cxn modelId="{3C4A3402-C9C6-4CE2-9448-7E592952F751}" type="presParOf" srcId="{F4594650-1026-4B59-87CB-3F68234AB8D1}" destId="{8A026315-ED55-4F3F-99A5-E9199DE6F5DE}" srcOrd="1" destOrd="0" presId="urn:microsoft.com/office/officeart/2005/8/layout/pyramid1"/>
    <dgm:cxn modelId="{44972B59-7FBE-42ED-A6BF-2A04242086F3}" type="presParOf" srcId="{8A026315-ED55-4F3F-99A5-E9199DE6F5DE}" destId="{675E8B74-BBD6-4EA8-B233-4FBAF4B7890D}" srcOrd="0" destOrd="0" presId="urn:microsoft.com/office/officeart/2005/8/layout/pyramid1"/>
    <dgm:cxn modelId="{149EC8F2-593A-4271-BBFA-D8125DDC54B5}" type="presParOf" srcId="{8A026315-ED55-4F3F-99A5-E9199DE6F5DE}" destId="{5913BCA7-4B5E-44C9-97A1-BC2EA843CB8B}" srcOrd="1" destOrd="0" presId="urn:microsoft.com/office/officeart/2005/8/layout/pyramid1"/>
    <dgm:cxn modelId="{8CE012AD-A41D-4782-B858-34B1981E1B2E}" type="presParOf" srcId="{F4594650-1026-4B59-87CB-3F68234AB8D1}" destId="{80B63378-CFA0-4441-BB71-3608491869CE}" srcOrd="2" destOrd="0" presId="urn:microsoft.com/office/officeart/2005/8/layout/pyramid1"/>
    <dgm:cxn modelId="{62B4E3DE-7A0F-4C68-8EB2-F33C105B3C99}" type="presParOf" srcId="{80B63378-CFA0-4441-BB71-3608491869CE}" destId="{486F3347-8EC2-4626-ACAC-02E61A06484A}" srcOrd="0" destOrd="0" presId="urn:microsoft.com/office/officeart/2005/8/layout/pyramid1"/>
    <dgm:cxn modelId="{A1EEB457-2837-46F5-A5B8-1D9BFDBC7655}" type="presParOf" srcId="{80B63378-CFA0-4441-BB71-3608491869CE}" destId="{527E209B-B152-471E-980F-FDC7A8BB3161}" srcOrd="1" destOrd="0" presId="urn:microsoft.com/office/officeart/2005/8/layout/pyramid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0149A5D-DEC7-47DE-8ED7-D1C9122087CE}" type="doc">
      <dgm:prSet loTypeId="urn:microsoft.com/office/officeart/2005/8/layout/process1" loCatId="process" qsTypeId="urn:microsoft.com/office/officeart/2005/8/quickstyle/simple1" qsCatId="simple" csTypeId="urn:microsoft.com/office/officeart/2005/8/colors/accent1_2" csCatId="accent1" phldr="1"/>
      <dgm:spPr/>
    </dgm:pt>
    <dgm:pt modelId="{53D01A18-B735-4702-8FE3-75B14202C53F}">
      <dgm:prSet phldrT="[Text]" custT="1"/>
      <dgm:spPr>
        <a:solidFill>
          <a:srgbClr val="FFFF00"/>
        </a:solidFill>
        <a:ln>
          <a:solidFill>
            <a:schemeClr val="bg2"/>
          </a:solidFill>
        </a:ln>
      </dgm:spPr>
      <dgm:t>
        <a:bodyPr/>
        <a:lstStyle/>
        <a:p>
          <a:pPr algn="l" rtl="0"/>
          <a:r>
            <a:rPr lang="zh-CN" sz="1600" b="0" i="0" u="none" baseline="0">
              <a:solidFill>
                <a:schemeClr val="tx1"/>
              </a:solidFill>
            </a:rPr>
            <a:t>生产</a:t>
          </a:r>
          <a:endParaRPr lang="zh-CN" sz="1600" dirty="0">
            <a:solidFill>
              <a:schemeClr val="tx1"/>
            </a:solidFill>
          </a:endParaRPr>
        </a:p>
      </dgm:t>
    </dgm:pt>
    <dgm:pt modelId="{843670F0-BA99-47B6-92CA-5A2C55F9637F}" type="parTrans" cxnId="{52787693-FA8C-4989-B881-2B29DA5276A2}">
      <dgm:prSet/>
      <dgm:spPr/>
      <dgm:t>
        <a:bodyPr/>
        <a:lstStyle/>
        <a:p>
          <a:endParaRPr lang="zh-CN"/>
        </a:p>
      </dgm:t>
    </dgm:pt>
    <dgm:pt modelId="{0C09E7FC-8D3A-48E1-9D57-86F3B2F52481}" type="sibTrans" cxnId="{52787693-FA8C-4989-B881-2B29DA5276A2}">
      <dgm:prSet/>
      <dgm:spPr>
        <a:solidFill>
          <a:srgbClr val="7030A0"/>
        </a:solidFill>
      </dgm:spPr>
      <dgm:t>
        <a:bodyPr/>
        <a:lstStyle/>
        <a:p>
          <a:endParaRPr lang="zh-CN"/>
        </a:p>
      </dgm:t>
    </dgm:pt>
    <dgm:pt modelId="{854C53E5-C274-4C17-9B3A-8EC4603953AD}">
      <dgm:prSet phldrT="[Text]" custT="1"/>
      <dgm:spPr>
        <a:solidFill>
          <a:srgbClr val="FFFF00"/>
        </a:solidFill>
        <a:ln>
          <a:solidFill>
            <a:schemeClr val="bg2"/>
          </a:solidFill>
        </a:ln>
      </dgm:spPr>
      <dgm:t>
        <a:bodyPr/>
        <a:lstStyle/>
        <a:p>
          <a:pPr algn="l" rtl="0"/>
          <a:r>
            <a:rPr lang="zh-CN" sz="1600" b="0" i="0" u="none" baseline="0">
              <a:solidFill>
                <a:schemeClr val="tx1"/>
              </a:solidFill>
            </a:rPr>
            <a:t>销售与市场营销</a:t>
          </a:r>
          <a:endParaRPr lang="zh-CN" sz="1600" dirty="0">
            <a:solidFill>
              <a:schemeClr val="tx1"/>
            </a:solidFill>
          </a:endParaRPr>
        </a:p>
      </dgm:t>
    </dgm:pt>
    <dgm:pt modelId="{554056FC-3112-469F-A169-008593EE1E31}" type="parTrans" cxnId="{F43CAD42-A7A8-4597-91C2-7CDC06C29159}">
      <dgm:prSet/>
      <dgm:spPr/>
      <dgm:t>
        <a:bodyPr/>
        <a:lstStyle/>
        <a:p>
          <a:endParaRPr lang="zh-CN"/>
        </a:p>
      </dgm:t>
    </dgm:pt>
    <dgm:pt modelId="{6930A64F-E06A-4CB8-8B3B-61B403ADB5B5}" type="sibTrans" cxnId="{F43CAD42-A7A8-4597-91C2-7CDC06C29159}">
      <dgm:prSet/>
      <dgm:spPr>
        <a:solidFill>
          <a:srgbClr val="7030A0"/>
        </a:solidFill>
      </dgm:spPr>
      <dgm:t>
        <a:bodyPr/>
        <a:lstStyle/>
        <a:p>
          <a:endParaRPr lang="zh-CN"/>
        </a:p>
      </dgm:t>
    </dgm:pt>
    <dgm:pt modelId="{5797468D-C73C-4737-8C97-14BD72BF1B57}">
      <dgm:prSet phldrT="[Text]" custT="1"/>
      <dgm:spPr>
        <a:solidFill>
          <a:srgbClr val="00B050"/>
        </a:solidFill>
        <a:ln>
          <a:solidFill>
            <a:schemeClr val="bg2"/>
          </a:solidFill>
        </a:ln>
      </dgm:spPr>
      <dgm:t>
        <a:bodyPr/>
        <a:lstStyle/>
        <a:p>
          <a:pPr algn="l" rtl="0"/>
          <a:r>
            <a:rPr lang="zh-CN" sz="1600" b="0" i="0" u="none" baseline="0">
              <a:solidFill>
                <a:schemeClr val="bg1"/>
              </a:solidFill>
            </a:rPr>
            <a:t>客户服务</a:t>
          </a:r>
          <a:endParaRPr lang="zh-CN" sz="1600" dirty="0">
            <a:solidFill>
              <a:schemeClr val="bg1"/>
            </a:solidFill>
          </a:endParaRPr>
        </a:p>
      </dgm:t>
    </dgm:pt>
    <dgm:pt modelId="{28ACF161-43F6-473C-B171-7D5C27B154BE}" type="parTrans" cxnId="{B9C071E6-91E9-419D-ABD4-407E9A2F9070}">
      <dgm:prSet/>
      <dgm:spPr/>
      <dgm:t>
        <a:bodyPr/>
        <a:lstStyle/>
        <a:p>
          <a:endParaRPr lang="zh-CN"/>
        </a:p>
      </dgm:t>
    </dgm:pt>
    <dgm:pt modelId="{A72D382B-87E8-4CE2-9C0D-9E6D775122AB}" type="sibTrans" cxnId="{B9C071E6-91E9-419D-ABD4-407E9A2F9070}">
      <dgm:prSet/>
      <dgm:spPr/>
      <dgm:t>
        <a:bodyPr/>
        <a:lstStyle/>
        <a:p>
          <a:endParaRPr lang="zh-CN"/>
        </a:p>
      </dgm:t>
    </dgm:pt>
    <dgm:pt modelId="{42D677BD-50AA-4F47-B677-7AFFC60BEEC0}" type="pres">
      <dgm:prSet presAssocID="{F0149A5D-DEC7-47DE-8ED7-D1C9122087CE}" presName="Name0" presStyleCnt="0">
        <dgm:presLayoutVars>
          <dgm:dir/>
          <dgm:resizeHandles val="exact"/>
        </dgm:presLayoutVars>
      </dgm:prSet>
      <dgm:spPr/>
    </dgm:pt>
    <dgm:pt modelId="{AF595FC0-8EE6-44DA-B388-8788AB37D8F4}" type="pres">
      <dgm:prSet presAssocID="{53D01A18-B735-4702-8FE3-75B14202C53F}" presName="node" presStyleLbl="node1" presStyleIdx="0" presStyleCnt="3" custScaleX="62788" custScaleY="57266" custLinFactNeighborX="6312" custLinFactNeighborY="1574">
        <dgm:presLayoutVars>
          <dgm:bulletEnabled val="1"/>
        </dgm:presLayoutVars>
      </dgm:prSet>
      <dgm:spPr/>
      <dgm:t>
        <a:bodyPr/>
        <a:lstStyle/>
        <a:p>
          <a:endParaRPr lang="zh-CN"/>
        </a:p>
      </dgm:t>
    </dgm:pt>
    <dgm:pt modelId="{DC6F5DB9-F063-4042-864E-A48ACE9BB01F}" type="pres">
      <dgm:prSet presAssocID="{0C09E7FC-8D3A-48E1-9D57-86F3B2F52481}" presName="sibTrans" presStyleLbl="sibTrans2D1" presStyleIdx="0" presStyleCnt="2" custScaleX="72851" custScaleY="63849"/>
      <dgm:spPr/>
      <dgm:t>
        <a:bodyPr/>
        <a:lstStyle/>
        <a:p>
          <a:endParaRPr lang="zh-CN"/>
        </a:p>
      </dgm:t>
    </dgm:pt>
    <dgm:pt modelId="{50D5F28A-A06A-45F6-9BA5-EEF2B1278111}" type="pres">
      <dgm:prSet presAssocID="{0C09E7FC-8D3A-48E1-9D57-86F3B2F52481}" presName="connectorText" presStyleLbl="sibTrans2D1" presStyleIdx="0" presStyleCnt="2"/>
      <dgm:spPr/>
      <dgm:t>
        <a:bodyPr/>
        <a:lstStyle/>
        <a:p>
          <a:endParaRPr lang="zh-CN"/>
        </a:p>
      </dgm:t>
    </dgm:pt>
    <dgm:pt modelId="{D8D4679A-2237-465B-A4FD-9F5D923BD900}" type="pres">
      <dgm:prSet presAssocID="{854C53E5-C274-4C17-9B3A-8EC4603953AD}" presName="node" presStyleLbl="node1" presStyleIdx="1" presStyleCnt="3" custScaleX="62788" custScaleY="57266" custLinFactNeighborX="6312">
        <dgm:presLayoutVars>
          <dgm:bulletEnabled val="1"/>
        </dgm:presLayoutVars>
      </dgm:prSet>
      <dgm:spPr/>
      <dgm:t>
        <a:bodyPr/>
        <a:lstStyle/>
        <a:p>
          <a:endParaRPr lang="zh-CN"/>
        </a:p>
      </dgm:t>
    </dgm:pt>
    <dgm:pt modelId="{1C35970D-AE29-46FB-B96E-76084A360285}" type="pres">
      <dgm:prSet presAssocID="{6930A64F-E06A-4CB8-8B3B-61B403ADB5B5}" presName="sibTrans" presStyleLbl="sibTrans2D1" presStyleIdx="1" presStyleCnt="2" custScaleX="72851" custScaleY="63849"/>
      <dgm:spPr/>
      <dgm:t>
        <a:bodyPr/>
        <a:lstStyle/>
        <a:p>
          <a:endParaRPr lang="zh-CN"/>
        </a:p>
      </dgm:t>
    </dgm:pt>
    <dgm:pt modelId="{433C6C26-721C-4655-8956-C9A899D0D862}" type="pres">
      <dgm:prSet presAssocID="{6930A64F-E06A-4CB8-8B3B-61B403ADB5B5}" presName="connectorText" presStyleLbl="sibTrans2D1" presStyleIdx="1" presStyleCnt="2"/>
      <dgm:spPr/>
      <dgm:t>
        <a:bodyPr/>
        <a:lstStyle/>
        <a:p>
          <a:endParaRPr lang="zh-CN"/>
        </a:p>
      </dgm:t>
    </dgm:pt>
    <dgm:pt modelId="{B72F145E-B90D-4B22-B2B9-C4F7389849E0}" type="pres">
      <dgm:prSet presAssocID="{5797468D-C73C-4737-8C97-14BD72BF1B57}" presName="node" presStyleLbl="node1" presStyleIdx="2" presStyleCnt="3" custScaleX="62788" custScaleY="57266" custLinFactNeighborX="6312">
        <dgm:presLayoutVars>
          <dgm:bulletEnabled val="1"/>
        </dgm:presLayoutVars>
      </dgm:prSet>
      <dgm:spPr/>
      <dgm:t>
        <a:bodyPr/>
        <a:lstStyle/>
        <a:p>
          <a:endParaRPr lang="zh-CN"/>
        </a:p>
      </dgm:t>
    </dgm:pt>
  </dgm:ptLst>
  <dgm:cxnLst>
    <dgm:cxn modelId="{52787693-FA8C-4989-B881-2B29DA5276A2}" srcId="{F0149A5D-DEC7-47DE-8ED7-D1C9122087CE}" destId="{53D01A18-B735-4702-8FE3-75B14202C53F}" srcOrd="0" destOrd="0" parTransId="{843670F0-BA99-47B6-92CA-5A2C55F9637F}" sibTransId="{0C09E7FC-8D3A-48E1-9D57-86F3B2F52481}"/>
    <dgm:cxn modelId="{513658A9-A320-46E6-A830-C265FCC15202}" type="presOf" srcId="{6930A64F-E06A-4CB8-8B3B-61B403ADB5B5}" destId="{1C35970D-AE29-46FB-B96E-76084A360285}" srcOrd="0" destOrd="0" presId="urn:microsoft.com/office/officeart/2005/8/layout/process1"/>
    <dgm:cxn modelId="{B9C071E6-91E9-419D-ABD4-407E9A2F9070}" srcId="{F0149A5D-DEC7-47DE-8ED7-D1C9122087CE}" destId="{5797468D-C73C-4737-8C97-14BD72BF1B57}" srcOrd="2" destOrd="0" parTransId="{28ACF161-43F6-473C-B171-7D5C27B154BE}" sibTransId="{A72D382B-87E8-4CE2-9C0D-9E6D775122AB}"/>
    <dgm:cxn modelId="{EAAE862A-F73B-466D-9873-1EF7FA2A7E5B}" type="presOf" srcId="{6930A64F-E06A-4CB8-8B3B-61B403ADB5B5}" destId="{433C6C26-721C-4655-8956-C9A899D0D862}" srcOrd="1" destOrd="0" presId="urn:microsoft.com/office/officeart/2005/8/layout/process1"/>
    <dgm:cxn modelId="{7688B907-F26E-41FD-A301-7CBE67E9C800}" type="presOf" srcId="{0C09E7FC-8D3A-48E1-9D57-86F3B2F52481}" destId="{DC6F5DB9-F063-4042-864E-A48ACE9BB01F}" srcOrd="0" destOrd="0" presId="urn:microsoft.com/office/officeart/2005/8/layout/process1"/>
    <dgm:cxn modelId="{0748BED1-C0CE-4E5A-AA15-C0C1974F90A3}" type="presOf" srcId="{F0149A5D-DEC7-47DE-8ED7-D1C9122087CE}" destId="{42D677BD-50AA-4F47-B677-7AFFC60BEEC0}" srcOrd="0" destOrd="0" presId="urn:microsoft.com/office/officeart/2005/8/layout/process1"/>
    <dgm:cxn modelId="{F43CAD42-A7A8-4597-91C2-7CDC06C29159}" srcId="{F0149A5D-DEC7-47DE-8ED7-D1C9122087CE}" destId="{854C53E5-C274-4C17-9B3A-8EC4603953AD}" srcOrd="1" destOrd="0" parTransId="{554056FC-3112-469F-A169-008593EE1E31}" sibTransId="{6930A64F-E06A-4CB8-8B3B-61B403ADB5B5}"/>
    <dgm:cxn modelId="{3642DDD9-712F-4F13-84A0-7A1416A1D99E}" type="presOf" srcId="{5797468D-C73C-4737-8C97-14BD72BF1B57}" destId="{B72F145E-B90D-4B22-B2B9-C4F7389849E0}" srcOrd="0" destOrd="0" presId="urn:microsoft.com/office/officeart/2005/8/layout/process1"/>
    <dgm:cxn modelId="{CDAB3C61-087A-484D-B85D-DB3795A31C5C}" type="presOf" srcId="{854C53E5-C274-4C17-9B3A-8EC4603953AD}" destId="{D8D4679A-2237-465B-A4FD-9F5D923BD900}" srcOrd="0" destOrd="0" presId="urn:microsoft.com/office/officeart/2005/8/layout/process1"/>
    <dgm:cxn modelId="{623BDC9E-47DE-4993-8243-BF933BB24186}" type="presOf" srcId="{0C09E7FC-8D3A-48E1-9D57-86F3B2F52481}" destId="{50D5F28A-A06A-45F6-9BA5-EEF2B1278111}" srcOrd="1" destOrd="0" presId="urn:microsoft.com/office/officeart/2005/8/layout/process1"/>
    <dgm:cxn modelId="{A9B42984-1C28-45F9-9CEE-A4219A001C66}" type="presOf" srcId="{53D01A18-B735-4702-8FE3-75B14202C53F}" destId="{AF595FC0-8EE6-44DA-B388-8788AB37D8F4}" srcOrd="0" destOrd="0" presId="urn:microsoft.com/office/officeart/2005/8/layout/process1"/>
    <dgm:cxn modelId="{E5D5217C-3E0B-4C60-B56E-FEDA66DB9F7F}" type="presParOf" srcId="{42D677BD-50AA-4F47-B677-7AFFC60BEEC0}" destId="{AF595FC0-8EE6-44DA-B388-8788AB37D8F4}" srcOrd="0" destOrd="0" presId="urn:microsoft.com/office/officeart/2005/8/layout/process1"/>
    <dgm:cxn modelId="{A0C88332-6318-4AA3-8F6B-EA7A7DE2F61F}" type="presParOf" srcId="{42D677BD-50AA-4F47-B677-7AFFC60BEEC0}" destId="{DC6F5DB9-F063-4042-864E-A48ACE9BB01F}" srcOrd="1" destOrd="0" presId="urn:microsoft.com/office/officeart/2005/8/layout/process1"/>
    <dgm:cxn modelId="{627DB2A0-36F6-42BA-8E2A-CAA5170C61EF}" type="presParOf" srcId="{DC6F5DB9-F063-4042-864E-A48ACE9BB01F}" destId="{50D5F28A-A06A-45F6-9BA5-EEF2B1278111}" srcOrd="0" destOrd="0" presId="urn:microsoft.com/office/officeart/2005/8/layout/process1"/>
    <dgm:cxn modelId="{A69B4A0D-56FE-4CBE-848B-47DFCBA29426}" type="presParOf" srcId="{42D677BD-50AA-4F47-B677-7AFFC60BEEC0}" destId="{D8D4679A-2237-465B-A4FD-9F5D923BD900}" srcOrd="2" destOrd="0" presId="urn:microsoft.com/office/officeart/2005/8/layout/process1"/>
    <dgm:cxn modelId="{33CB9704-D10D-49F2-8D13-54AF42610742}" type="presParOf" srcId="{42D677BD-50AA-4F47-B677-7AFFC60BEEC0}" destId="{1C35970D-AE29-46FB-B96E-76084A360285}" srcOrd="3" destOrd="0" presId="urn:microsoft.com/office/officeart/2005/8/layout/process1"/>
    <dgm:cxn modelId="{40F340AB-95AC-4878-AA0F-02FE715CF5A0}" type="presParOf" srcId="{1C35970D-AE29-46FB-B96E-76084A360285}" destId="{433C6C26-721C-4655-8956-C9A899D0D862}" srcOrd="0" destOrd="0" presId="urn:microsoft.com/office/officeart/2005/8/layout/process1"/>
    <dgm:cxn modelId="{3363B214-B0B2-4F02-BE7B-A48CFEF7959E}" type="presParOf" srcId="{42D677BD-50AA-4F47-B677-7AFFC60BEEC0}" destId="{B72F145E-B90D-4B22-B2B9-C4F7389849E0}" srcOrd="4" destOrd="0" presId="urn:microsoft.com/office/officeart/2005/8/layout/process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A30A213-CF8B-4F04-B197-DE78DC7DF570}"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zh-CN"/>
        </a:p>
      </dgm:t>
    </dgm:pt>
    <dgm:pt modelId="{04CF6FBB-C91D-456C-B09B-428BBE7FE2FA}">
      <dgm:prSet phldrT="[Text]" custT="1"/>
      <dgm:spPr>
        <a:solidFill>
          <a:srgbClr val="FFFF00"/>
        </a:solidFill>
        <a:ln>
          <a:solidFill>
            <a:schemeClr val="bg1">
              <a:lumMod val="65000"/>
            </a:schemeClr>
          </a:solidFill>
        </a:ln>
      </dgm:spPr>
      <dgm:t>
        <a:bodyPr/>
        <a:lstStyle/>
        <a:p>
          <a:pPr algn="l" rtl="0"/>
          <a:r>
            <a:rPr lang="zh-CN" sz="1800" b="0" i="0" u="none" baseline="0"/>
            <a:t>团结</a:t>
          </a:r>
        </a:p>
        <a:p>
          <a:pPr algn="l" rtl="0"/>
          <a:r>
            <a:rPr lang="zh-CN" sz="1100" b="0" i="0" u="none" baseline="0"/>
            <a:t>知性 – 社交 - 情感</a:t>
          </a:r>
          <a:endParaRPr lang="zh-CN" sz="1100" dirty="0"/>
        </a:p>
      </dgm:t>
    </dgm:pt>
    <dgm:pt modelId="{8BEC5DAE-9447-426D-A489-9EEB5DC2F70A}" type="parTrans" cxnId="{C226D7E6-C735-44E7-80FC-B69C5ED7DA0D}">
      <dgm:prSet/>
      <dgm:spPr/>
      <dgm:t>
        <a:bodyPr/>
        <a:lstStyle/>
        <a:p>
          <a:endParaRPr lang="zh-CN"/>
        </a:p>
      </dgm:t>
    </dgm:pt>
    <dgm:pt modelId="{DEC16B37-DD94-4F34-BD16-63EE43A85EB5}" type="sibTrans" cxnId="{C226D7E6-C735-44E7-80FC-B69C5ED7DA0D}">
      <dgm:prSet/>
      <dgm:spPr/>
      <dgm:t>
        <a:bodyPr/>
        <a:lstStyle/>
        <a:p>
          <a:endParaRPr lang="zh-CN"/>
        </a:p>
      </dgm:t>
    </dgm:pt>
    <dgm:pt modelId="{D1EB1B1E-013D-4CE1-B696-4629D72EF0FE}">
      <dgm:prSet phldrT="[Text]" custT="1"/>
      <dgm:spPr>
        <a:solidFill>
          <a:srgbClr val="FFC000"/>
        </a:solidFill>
        <a:ln>
          <a:solidFill>
            <a:schemeClr val="tx2"/>
          </a:solidFill>
        </a:ln>
      </dgm:spPr>
      <dgm:t>
        <a:bodyPr/>
        <a:lstStyle/>
        <a:p>
          <a:pPr algn="ctr" rtl="0"/>
          <a:endParaRPr lang="zh-CN" sz="2200" dirty="0" smtClean="0"/>
        </a:p>
        <a:p>
          <a:pPr algn="ctr" rtl="0"/>
          <a:r>
            <a:rPr lang="zh-CN" sz="2000" b="0" i="0" u="none" baseline="0">
              <a:solidFill>
                <a:srgbClr val="464749"/>
              </a:solidFill>
            </a:rPr>
            <a:t>联系</a:t>
          </a:r>
        </a:p>
        <a:p>
          <a:pPr algn="l" rtl="0"/>
          <a:r>
            <a:rPr lang="zh-CN" sz="1400" b="0" i="0" u="none" baseline="0">
              <a:solidFill>
                <a:srgbClr val="464749"/>
              </a:solidFill>
            </a:rPr>
            <a:t>- </a:t>
          </a:r>
          <a:r>
            <a:rPr lang="zh-CN" sz="1200" b="0" i="0" u="none" baseline="0">
              <a:solidFill>
                <a:srgbClr val="464749"/>
              </a:solidFill>
            </a:rPr>
            <a:t>身份感</a:t>
          </a:r>
        </a:p>
        <a:p>
          <a:pPr algn="l" rtl="0"/>
          <a:r>
            <a:rPr lang="zh-CN" sz="1200" b="0" i="0" u="none" baseline="0">
              <a:solidFill>
                <a:srgbClr val="464749"/>
              </a:solidFill>
            </a:rPr>
            <a:t>- 对组织的自豪感</a:t>
          </a:r>
        </a:p>
        <a:p>
          <a:pPr algn="l" rtl="0"/>
          <a:r>
            <a:rPr lang="zh-CN" sz="1200" b="0" i="0" u="none" baseline="0">
              <a:solidFill>
                <a:srgbClr val="464749"/>
              </a:solidFill>
            </a:rPr>
            <a:t>- 共同目的</a:t>
          </a:r>
        </a:p>
        <a:p>
          <a:pPr algn="l" rtl="0"/>
          <a:r>
            <a:rPr lang="zh-CN" sz="1200" b="0" i="0" u="none" baseline="0">
              <a:solidFill>
                <a:srgbClr val="464749"/>
              </a:solidFill>
            </a:rPr>
            <a:t>- 相同的价值观</a:t>
          </a:r>
        </a:p>
      </dgm:t>
    </dgm:pt>
    <dgm:pt modelId="{1E8337EB-2CF8-456D-86BD-90C5720268D0}" type="parTrans" cxnId="{659BE30F-0674-45C0-BE8F-C3B44EB6EFFD}">
      <dgm:prSet/>
      <dgm:spPr/>
      <dgm:t>
        <a:bodyPr/>
        <a:lstStyle/>
        <a:p>
          <a:endParaRPr lang="zh-CN"/>
        </a:p>
      </dgm:t>
    </dgm:pt>
    <dgm:pt modelId="{7C267622-E85B-4F13-A3CF-147754431ED3}" type="sibTrans" cxnId="{659BE30F-0674-45C0-BE8F-C3B44EB6EFFD}">
      <dgm:prSet/>
      <dgm:spPr/>
      <dgm:t>
        <a:bodyPr/>
        <a:lstStyle/>
        <a:p>
          <a:endParaRPr lang="zh-CN"/>
        </a:p>
      </dgm:t>
    </dgm:pt>
    <dgm:pt modelId="{5B2E5ED7-CB7D-4100-9FAA-5E8A940CB61C}">
      <dgm:prSet phldrT="[Text]" custT="1"/>
      <dgm:spPr>
        <a:solidFill>
          <a:srgbClr val="7030A0"/>
        </a:solidFill>
        <a:ln>
          <a:solidFill>
            <a:schemeClr val="tx2"/>
          </a:solidFill>
        </a:ln>
      </dgm:spPr>
      <dgm:t>
        <a:bodyPr/>
        <a:lstStyle/>
        <a:p>
          <a:pPr algn="ctr" rtl="0"/>
          <a:endParaRPr lang="zh-CN" sz="900" dirty="0" smtClean="0"/>
        </a:p>
        <a:p>
          <a:pPr algn="ctr" rtl="0"/>
          <a:r>
            <a:rPr lang="zh-CN" sz="2000" b="0" i="0" u="none" baseline="0"/>
            <a:t>范围</a:t>
          </a:r>
        </a:p>
        <a:p>
          <a:pPr algn="l" rtl="0"/>
          <a:r>
            <a:rPr lang="zh-CN" sz="1600" b="0" i="0" u="none" baseline="0"/>
            <a:t>- </a:t>
          </a:r>
          <a:r>
            <a:rPr lang="zh-CN" sz="1200" b="0" i="0" u="none" baseline="0"/>
            <a:t>自主和相互信任</a:t>
          </a:r>
        </a:p>
        <a:p>
          <a:pPr algn="l" rtl="0"/>
          <a:r>
            <a:rPr lang="zh-CN" sz="1200" b="0" i="0" u="none" baseline="0"/>
            <a:t>-  成长和成就</a:t>
          </a:r>
        </a:p>
        <a:p>
          <a:pPr algn="l" rtl="0"/>
          <a:r>
            <a:rPr lang="zh-CN" sz="1200" b="0" i="0" u="none" baseline="0"/>
            <a:t>-  意义和目的</a:t>
          </a:r>
          <a:endParaRPr lang="zh-CN" sz="1200" dirty="0"/>
        </a:p>
      </dgm:t>
    </dgm:pt>
    <dgm:pt modelId="{09510F0D-929E-4DF0-8913-340A08E26B3B}" type="parTrans" cxnId="{AFACAF9C-6CFF-4193-AF84-278C24AD215B}">
      <dgm:prSet/>
      <dgm:spPr/>
      <dgm:t>
        <a:bodyPr/>
        <a:lstStyle/>
        <a:p>
          <a:endParaRPr lang="zh-CN"/>
        </a:p>
      </dgm:t>
    </dgm:pt>
    <dgm:pt modelId="{4CDEEEDD-F033-4EE3-BCA5-20DAFD319BFC}" type="sibTrans" cxnId="{AFACAF9C-6CFF-4193-AF84-278C24AD215B}">
      <dgm:prSet/>
      <dgm:spPr/>
      <dgm:t>
        <a:bodyPr/>
        <a:lstStyle/>
        <a:p>
          <a:endParaRPr lang="zh-CN"/>
        </a:p>
      </dgm:t>
    </dgm:pt>
    <dgm:pt modelId="{404DBA6E-1895-465F-93E1-7F2CFF156CD8}">
      <dgm:prSet phldrT="[Text]" custT="1"/>
      <dgm:spPr>
        <a:solidFill>
          <a:srgbClr val="00B050"/>
        </a:solidFill>
        <a:ln>
          <a:solidFill>
            <a:schemeClr val="tx1">
              <a:lumMod val="75000"/>
              <a:lumOff val="25000"/>
            </a:schemeClr>
          </a:solidFill>
        </a:ln>
      </dgm:spPr>
      <dgm:t>
        <a:bodyPr/>
        <a:lstStyle/>
        <a:p>
          <a:pPr algn="ctr" rtl="0"/>
          <a:r>
            <a:rPr lang="zh-CN" sz="2200" b="0" i="0" u="none" baseline="0"/>
            <a:t>声音</a:t>
          </a:r>
        </a:p>
        <a:p>
          <a:pPr algn="l" rtl="0"/>
          <a:r>
            <a:rPr lang="zh-CN" sz="1200" b="0" i="0" u="none" baseline="0"/>
            <a:t>-  传达</a:t>
          </a:r>
        </a:p>
        <a:p>
          <a:pPr algn="l" rtl="0"/>
          <a:r>
            <a:rPr lang="zh-CN" sz="1200" b="0" i="0" u="none" baseline="0"/>
            <a:t>-  听取</a:t>
          </a:r>
        </a:p>
        <a:p>
          <a:pPr algn="l" rtl="0"/>
          <a:r>
            <a:rPr lang="zh-CN" sz="1200" b="0" i="0" u="none" baseline="0"/>
            <a:t>-  参与</a:t>
          </a:r>
        </a:p>
        <a:p>
          <a:pPr algn="l" rtl="0"/>
          <a:endParaRPr lang="zh-CN" sz="1200" dirty="0" smtClean="0"/>
        </a:p>
        <a:p>
          <a:pPr algn="l" rtl="0"/>
          <a:endParaRPr lang="zh-CN" sz="1200" dirty="0" smtClean="0"/>
        </a:p>
      </dgm:t>
    </dgm:pt>
    <dgm:pt modelId="{E388AA2A-CE91-4EDA-87F7-1EEE6E60F9D4}" type="parTrans" cxnId="{3722504B-306B-4460-A6E6-24192E824D6E}">
      <dgm:prSet/>
      <dgm:spPr/>
      <dgm:t>
        <a:bodyPr/>
        <a:lstStyle/>
        <a:p>
          <a:endParaRPr lang="zh-CN"/>
        </a:p>
      </dgm:t>
    </dgm:pt>
    <dgm:pt modelId="{5089F62E-F690-49A3-95BC-0E7AE9200E6E}" type="sibTrans" cxnId="{3722504B-306B-4460-A6E6-24192E824D6E}">
      <dgm:prSet/>
      <dgm:spPr/>
      <dgm:t>
        <a:bodyPr/>
        <a:lstStyle/>
        <a:p>
          <a:endParaRPr lang="zh-CN"/>
        </a:p>
      </dgm:t>
    </dgm:pt>
    <dgm:pt modelId="{FF25B760-03D0-4223-9BCC-CF074B8107D0}">
      <dgm:prSet phldrT="[Text]" custT="1"/>
      <dgm:spPr>
        <a:solidFill>
          <a:srgbClr val="00B0F0"/>
        </a:solidFill>
        <a:ln>
          <a:solidFill>
            <a:schemeClr val="tx2"/>
          </a:solidFill>
        </a:ln>
      </dgm:spPr>
      <dgm:t>
        <a:bodyPr/>
        <a:lstStyle/>
        <a:p>
          <a:pPr algn="ctr" rtl="0"/>
          <a:r>
            <a:rPr lang="zh-CN" sz="2200" b="0" i="0" u="none" baseline="0">
              <a:solidFill>
                <a:srgbClr val="464748"/>
              </a:solidFill>
            </a:rPr>
            <a:t>支持</a:t>
          </a:r>
        </a:p>
        <a:p>
          <a:pPr algn="l" rtl="0"/>
          <a:r>
            <a:rPr lang="zh-CN" sz="1200" b="0" i="0" u="none" baseline="0">
              <a:solidFill>
                <a:srgbClr val="464748"/>
              </a:solidFill>
            </a:rPr>
            <a:t>-  作为个人对待</a:t>
          </a:r>
        </a:p>
        <a:p>
          <a:pPr algn="l" rtl="0"/>
          <a:r>
            <a:rPr lang="zh-CN" sz="1200" b="0" i="0" u="none" baseline="0">
              <a:solidFill>
                <a:srgbClr val="464748"/>
              </a:solidFill>
            </a:rPr>
            <a:t>-  感觉被人珍视并得到公平对待</a:t>
          </a:r>
        </a:p>
        <a:p>
          <a:pPr algn="l" rtl="0"/>
          <a:r>
            <a:rPr lang="zh-CN" sz="1200" b="0" i="0" u="none" baseline="0">
              <a:solidFill>
                <a:srgbClr val="464748"/>
              </a:solidFill>
            </a:rPr>
            <a:t>-  感觉受到重用</a:t>
          </a:r>
        </a:p>
        <a:p>
          <a:pPr algn="l" rtl="0"/>
          <a:r>
            <a:rPr lang="zh-CN" sz="1200" b="0" i="0" u="none" baseline="0">
              <a:solidFill>
                <a:srgbClr val="464748"/>
              </a:solidFill>
            </a:rPr>
            <a:t>-  身心愉快</a:t>
          </a:r>
        </a:p>
        <a:p>
          <a:pPr algn="l" rtl="0"/>
          <a:endParaRPr lang="zh-CN" sz="1200" dirty="0"/>
        </a:p>
      </dgm:t>
    </dgm:pt>
    <dgm:pt modelId="{D23CEC5F-3366-4241-B774-BE270E0BD5F3}" type="parTrans" cxnId="{4E569106-E940-4E05-B448-1A53CAF53CEB}">
      <dgm:prSet/>
      <dgm:spPr/>
      <dgm:t>
        <a:bodyPr/>
        <a:lstStyle/>
        <a:p>
          <a:endParaRPr lang="zh-CN"/>
        </a:p>
      </dgm:t>
    </dgm:pt>
    <dgm:pt modelId="{32006A06-832B-4765-907B-6767943B8A9D}" type="sibTrans" cxnId="{4E569106-E940-4E05-B448-1A53CAF53CEB}">
      <dgm:prSet/>
      <dgm:spPr/>
      <dgm:t>
        <a:bodyPr/>
        <a:lstStyle/>
        <a:p>
          <a:endParaRPr lang="zh-CN"/>
        </a:p>
      </dgm:t>
    </dgm:pt>
    <dgm:pt modelId="{07F15E03-D59A-4FE5-803F-9567CF21C85C}" type="pres">
      <dgm:prSet presAssocID="{AA30A213-CF8B-4F04-B197-DE78DC7DF570}" presName="diagram" presStyleCnt="0">
        <dgm:presLayoutVars>
          <dgm:chMax val="1"/>
          <dgm:dir/>
          <dgm:animLvl val="ctr"/>
          <dgm:resizeHandles val="exact"/>
        </dgm:presLayoutVars>
      </dgm:prSet>
      <dgm:spPr/>
      <dgm:t>
        <a:bodyPr/>
        <a:lstStyle/>
        <a:p>
          <a:endParaRPr lang="zh-CN"/>
        </a:p>
      </dgm:t>
    </dgm:pt>
    <dgm:pt modelId="{42990F50-682B-4576-92EF-B6EFAAC3770F}" type="pres">
      <dgm:prSet presAssocID="{AA30A213-CF8B-4F04-B197-DE78DC7DF570}" presName="matrix" presStyleCnt="0"/>
      <dgm:spPr/>
    </dgm:pt>
    <dgm:pt modelId="{2181DC71-9C22-468A-A2C5-F160BC7B151C}" type="pres">
      <dgm:prSet presAssocID="{AA30A213-CF8B-4F04-B197-DE78DC7DF570}" presName="tile1" presStyleLbl="node1" presStyleIdx="0" presStyleCnt="4"/>
      <dgm:spPr/>
      <dgm:t>
        <a:bodyPr/>
        <a:lstStyle/>
        <a:p>
          <a:endParaRPr lang="zh-CN"/>
        </a:p>
      </dgm:t>
    </dgm:pt>
    <dgm:pt modelId="{F29F3F2C-FECE-46D4-9F07-BA8203D8A4AE}" type="pres">
      <dgm:prSet presAssocID="{AA30A213-CF8B-4F04-B197-DE78DC7DF570}" presName="tile1text" presStyleLbl="node1" presStyleIdx="0" presStyleCnt="4">
        <dgm:presLayoutVars>
          <dgm:chMax val="0"/>
          <dgm:chPref val="0"/>
          <dgm:bulletEnabled val="1"/>
        </dgm:presLayoutVars>
      </dgm:prSet>
      <dgm:spPr/>
      <dgm:t>
        <a:bodyPr/>
        <a:lstStyle/>
        <a:p>
          <a:endParaRPr lang="zh-CN"/>
        </a:p>
      </dgm:t>
    </dgm:pt>
    <dgm:pt modelId="{8FCDA47C-FB03-4E62-AFA7-FD99E740A348}" type="pres">
      <dgm:prSet presAssocID="{AA30A213-CF8B-4F04-B197-DE78DC7DF570}" presName="tile2" presStyleLbl="node1" presStyleIdx="1" presStyleCnt="4"/>
      <dgm:spPr/>
      <dgm:t>
        <a:bodyPr/>
        <a:lstStyle/>
        <a:p>
          <a:endParaRPr lang="zh-CN"/>
        </a:p>
      </dgm:t>
    </dgm:pt>
    <dgm:pt modelId="{4B94E4E8-F244-4684-81FF-57D2667322D1}" type="pres">
      <dgm:prSet presAssocID="{AA30A213-CF8B-4F04-B197-DE78DC7DF570}" presName="tile2text" presStyleLbl="node1" presStyleIdx="1" presStyleCnt="4">
        <dgm:presLayoutVars>
          <dgm:chMax val="0"/>
          <dgm:chPref val="0"/>
          <dgm:bulletEnabled val="1"/>
        </dgm:presLayoutVars>
      </dgm:prSet>
      <dgm:spPr/>
      <dgm:t>
        <a:bodyPr/>
        <a:lstStyle/>
        <a:p>
          <a:endParaRPr lang="zh-CN"/>
        </a:p>
      </dgm:t>
    </dgm:pt>
    <dgm:pt modelId="{74B3EFA7-96E2-4D5A-BADB-770E2DFF4F30}" type="pres">
      <dgm:prSet presAssocID="{AA30A213-CF8B-4F04-B197-DE78DC7DF570}" presName="tile3" presStyleLbl="node1" presStyleIdx="2" presStyleCnt="4"/>
      <dgm:spPr/>
      <dgm:t>
        <a:bodyPr/>
        <a:lstStyle/>
        <a:p>
          <a:endParaRPr lang="zh-CN"/>
        </a:p>
      </dgm:t>
    </dgm:pt>
    <dgm:pt modelId="{C9C73EA2-ECDD-49E2-9F43-E7C21EBCCEAD}" type="pres">
      <dgm:prSet presAssocID="{AA30A213-CF8B-4F04-B197-DE78DC7DF570}" presName="tile3text" presStyleLbl="node1" presStyleIdx="2" presStyleCnt="4">
        <dgm:presLayoutVars>
          <dgm:chMax val="0"/>
          <dgm:chPref val="0"/>
          <dgm:bulletEnabled val="1"/>
        </dgm:presLayoutVars>
      </dgm:prSet>
      <dgm:spPr/>
      <dgm:t>
        <a:bodyPr/>
        <a:lstStyle/>
        <a:p>
          <a:endParaRPr lang="zh-CN"/>
        </a:p>
      </dgm:t>
    </dgm:pt>
    <dgm:pt modelId="{A8699CD1-06DC-44D7-9971-526C8A0A125E}" type="pres">
      <dgm:prSet presAssocID="{AA30A213-CF8B-4F04-B197-DE78DC7DF570}" presName="tile4" presStyleLbl="node1" presStyleIdx="3" presStyleCnt="4"/>
      <dgm:spPr/>
      <dgm:t>
        <a:bodyPr/>
        <a:lstStyle/>
        <a:p>
          <a:endParaRPr lang="zh-CN"/>
        </a:p>
      </dgm:t>
    </dgm:pt>
    <dgm:pt modelId="{818D3E53-4F09-4468-B39A-2752C203A681}" type="pres">
      <dgm:prSet presAssocID="{AA30A213-CF8B-4F04-B197-DE78DC7DF570}" presName="tile4text" presStyleLbl="node1" presStyleIdx="3" presStyleCnt="4">
        <dgm:presLayoutVars>
          <dgm:chMax val="0"/>
          <dgm:chPref val="0"/>
          <dgm:bulletEnabled val="1"/>
        </dgm:presLayoutVars>
      </dgm:prSet>
      <dgm:spPr/>
      <dgm:t>
        <a:bodyPr/>
        <a:lstStyle/>
        <a:p>
          <a:endParaRPr lang="zh-CN"/>
        </a:p>
      </dgm:t>
    </dgm:pt>
    <dgm:pt modelId="{E60CCBCA-1D80-4825-B6EF-2B46398A3B9D}" type="pres">
      <dgm:prSet presAssocID="{AA30A213-CF8B-4F04-B197-DE78DC7DF570}" presName="centerTile" presStyleLbl="fgShp" presStyleIdx="0" presStyleCnt="1" custScaleX="140626" custScaleY="84376">
        <dgm:presLayoutVars>
          <dgm:chMax val="0"/>
          <dgm:chPref val="0"/>
        </dgm:presLayoutVars>
      </dgm:prSet>
      <dgm:spPr/>
      <dgm:t>
        <a:bodyPr/>
        <a:lstStyle/>
        <a:p>
          <a:endParaRPr lang="zh-CN"/>
        </a:p>
      </dgm:t>
    </dgm:pt>
  </dgm:ptLst>
  <dgm:cxnLst>
    <dgm:cxn modelId="{BCEDE9A5-2CBD-4DEC-99C4-39723EE2688E}" type="presOf" srcId="{5B2E5ED7-CB7D-4100-9FAA-5E8A940CB61C}" destId="{8FCDA47C-FB03-4E62-AFA7-FD99E740A348}" srcOrd="0" destOrd="0" presId="urn:microsoft.com/office/officeart/2005/8/layout/matrix1"/>
    <dgm:cxn modelId="{6E868870-470C-45AA-95D4-FE726E4D0093}" type="presOf" srcId="{5B2E5ED7-CB7D-4100-9FAA-5E8A940CB61C}" destId="{4B94E4E8-F244-4684-81FF-57D2667322D1}" srcOrd="1" destOrd="0" presId="urn:microsoft.com/office/officeart/2005/8/layout/matrix1"/>
    <dgm:cxn modelId="{6CE7B060-81EB-46CC-8686-08E0DD1D0E43}" type="presOf" srcId="{404DBA6E-1895-465F-93E1-7F2CFF156CD8}" destId="{C9C73EA2-ECDD-49E2-9F43-E7C21EBCCEAD}" srcOrd="1" destOrd="0" presId="urn:microsoft.com/office/officeart/2005/8/layout/matrix1"/>
    <dgm:cxn modelId="{99B693EE-6EB2-45C0-A6C9-BE30AC99188B}" type="presOf" srcId="{AA30A213-CF8B-4F04-B197-DE78DC7DF570}" destId="{07F15E03-D59A-4FE5-803F-9567CF21C85C}" srcOrd="0" destOrd="0" presId="urn:microsoft.com/office/officeart/2005/8/layout/matrix1"/>
    <dgm:cxn modelId="{AFACAF9C-6CFF-4193-AF84-278C24AD215B}" srcId="{04CF6FBB-C91D-456C-B09B-428BBE7FE2FA}" destId="{5B2E5ED7-CB7D-4100-9FAA-5E8A940CB61C}" srcOrd="1" destOrd="0" parTransId="{09510F0D-929E-4DF0-8913-340A08E26B3B}" sibTransId="{4CDEEEDD-F033-4EE3-BCA5-20DAFD319BFC}"/>
    <dgm:cxn modelId="{CDD1020F-32E5-4A7A-85B0-A7C07456BCBD}" type="presOf" srcId="{404DBA6E-1895-465F-93E1-7F2CFF156CD8}" destId="{74B3EFA7-96E2-4D5A-BADB-770E2DFF4F30}" srcOrd="0" destOrd="0" presId="urn:microsoft.com/office/officeart/2005/8/layout/matrix1"/>
    <dgm:cxn modelId="{4E569106-E940-4E05-B448-1A53CAF53CEB}" srcId="{04CF6FBB-C91D-456C-B09B-428BBE7FE2FA}" destId="{FF25B760-03D0-4223-9BCC-CF074B8107D0}" srcOrd="3" destOrd="0" parTransId="{D23CEC5F-3366-4241-B774-BE270E0BD5F3}" sibTransId="{32006A06-832B-4765-907B-6767943B8A9D}"/>
    <dgm:cxn modelId="{659BE30F-0674-45C0-BE8F-C3B44EB6EFFD}" srcId="{04CF6FBB-C91D-456C-B09B-428BBE7FE2FA}" destId="{D1EB1B1E-013D-4CE1-B696-4629D72EF0FE}" srcOrd="0" destOrd="0" parTransId="{1E8337EB-2CF8-456D-86BD-90C5720268D0}" sibTransId="{7C267622-E85B-4F13-A3CF-147754431ED3}"/>
    <dgm:cxn modelId="{40343FB5-E34D-42B9-A47B-C6899F62A73D}" type="presOf" srcId="{04CF6FBB-C91D-456C-B09B-428BBE7FE2FA}" destId="{E60CCBCA-1D80-4825-B6EF-2B46398A3B9D}" srcOrd="0" destOrd="0" presId="urn:microsoft.com/office/officeart/2005/8/layout/matrix1"/>
    <dgm:cxn modelId="{3722504B-306B-4460-A6E6-24192E824D6E}" srcId="{04CF6FBB-C91D-456C-B09B-428BBE7FE2FA}" destId="{404DBA6E-1895-465F-93E1-7F2CFF156CD8}" srcOrd="2" destOrd="0" parTransId="{E388AA2A-CE91-4EDA-87F7-1EEE6E60F9D4}" sibTransId="{5089F62E-F690-49A3-95BC-0E7AE9200E6E}"/>
    <dgm:cxn modelId="{7B4CEB41-4F57-400A-969F-98FB1543FC5D}" type="presOf" srcId="{FF25B760-03D0-4223-9BCC-CF074B8107D0}" destId="{818D3E53-4F09-4468-B39A-2752C203A681}" srcOrd="1" destOrd="0" presId="urn:microsoft.com/office/officeart/2005/8/layout/matrix1"/>
    <dgm:cxn modelId="{0722DB52-7D94-4A19-9B56-2F1B82366484}" type="presOf" srcId="{D1EB1B1E-013D-4CE1-B696-4629D72EF0FE}" destId="{2181DC71-9C22-468A-A2C5-F160BC7B151C}" srcOrd="0" destOrd="0" presId="urn:microsoft.com/office/officeart/2005/8/layout/matrix1"/>
    <dgm:cxn modelId="{42F91F10-C5FA-4533-83DA-55289AD4D188}" type="presOf" srcId="{FF25B760-03D0-4223-9BCC-CF074B8107D0}" destId="{A8699CD1-06DC-44D7-9971-526C8A0A125E}" srcOrd="0" destOrd="0" presId="urn:microsoft.com/office/officeart/2005/8/layout/matrix1"/>
    <dgm:cxn modelId="{C226D7E6-C735-44E7-80FC-B69C5ED7DA0D}" srcId="{AA30A213-CF8B-4F04-B197-DE78DC7DF570}" destId="{04CF6FBB-C91D-456C-B09B-428BBE7FE2FA}" srcOrd="0" destOrd="0" parTransId="{8BEC5DAE-9447-426D-A489-9EEB5DC2F70A}" sibTransId="{DEC16B37-DD94-4F34-BD16-63EE43A85EB5}"/>
    <dgm:cxn modelId="{106F7ACB-5C76-4478-89CE-964027F40FF2}" type="presOf" srcId="{D1EB1B1E-013D-4CE1-B696-4629D72EF0FE}" destId="{F29F3F2C-FECE-46D4-9F07-BA8203D8A4AE}" srcOrd="1" destOrd="0" presId="urn:microsoft.com/office/officeart/2005/8/layout/matrix1"/>
    <dgm:cxn modelId="{016AB960-8D28-4A2A-BE5C-D639D1BA7656}" type="presParOf" srcId="{07F15E03-D59A-4FE5-803F-9567CF21C85C}" destId="{42990F50-682B-4576-92EF-B6EFAAC3770F}" srcOrd="0" destOrd="0" presId="urn:microsoft.com/office/officeart/2005/8/layout/matrix1"/>
    <dgm:cxn modelId="{CE7B671E-C133-4D70-9859-422AAA9F7B1B}" type="presParOf" srcId="{42990F50-682B-4576-92EF-B6EFAAC3770F}" destId="{2181DC71-9C22-468A-A2C5-F160BC7B151C}" srcOrd="0" destOrd="0" presId="urn:microsoft.com/office/officeart/2005/8/layout/matrix1"/>
    <dgm:cxn modelId="{79D376E7-841B-4A44-B562-C4E4A2271FF9}" type="presParOf" srcId="{42990F50-682B-4576-92EF-B6EFAAC3770F}" destId="{F29F3F2C-FECE-46D4-9F07-BA8203D8A4AE}" srcOrd="1" destOrd="0" presId="urn:microsoft.com/office/officeart/2005/8/layout/matrix1"/>
    <dgm:cxn modelId="{ABE3D3AE-B01B-4BDD-BA5C-3FA47DA3BE54}" type="presParOf" srcId="{42990F50-682B-4576-92EF-B6EFAAC3770F}" destId="{8FCDA47C-FB03-4E62-AFA7-FD99E740A348}" srcOrd="2" destOrd="0" presId="urn:microsoft.com/office/officeart/2005/8/layout/matrix1"/>
    <dgm:cxn modelId="{DB9AFE53-8454-4553-91A0-DA9D37368F47}" type="presParOf" srcId="{42990F50-682B-4576-92EF-B6EFAAC3770F}" destId="{4B94E4E8-F244-4684-81FF-57D2667322D1}" srcOrd="3" destOrd="0" presId="urn:microsoft.com/office/officeart/2005/8/layout/matrix1"/>
    <dgm:cxn modelId="{ACC4EBCE-EAA1-4736-A0C3-44581E7E9C5D}" type="presParOf" srcId="{42990F50-682B-4576-92EF-B6EFAAC3770F}" destId="{74B3EFA7-96E2-4D5A-BADB-770E2DFF4F30}" srcOrd="4" destOrd="0" presId="urn:microsoft.com/office/officeart/2005/8/layout/matrix1"/>
    <dgm:cxn modelId="{023AFB0F-DDD7-472F-96A1-53097906ED73}" type="presParOf" srcId="{42990F50-682B-4576-92EF-B6EFAAC3770F}" destId="{C9C73EA2-ECDD-49E2-9F43-E7C21EBCCEAD}" srcOrd="5" destOrd="0" presId="urn:microsoft.com/office/officeart/2005/8/layout/matrix1"/>
    <dgm:cxn modelId="{9F55E309-C3A9-4E5C-8356-BAF437D79F68}" type="presParOf" srcId="{42990F50-682B-4576-92EF-B6EFAAC3770F}" destId="{A8699CD1-06DC-44D7-9971-526C8A0A125E}" srcOrd="6" destOrd="0" presId="urn:microsoft.com/office/officeart/2005/8/layout/matrix1"/>
    <dgm:cxn modelId="{57C5E125-CC5D-4DCE-A6C8-E672CDC3D77C}" type="presParOf" srcId="{42990F50-682B-4576-92EF-B6EFAAC3770F}" destId="{818D3E53-4F09-4468-B39A-2752C203A681}" srcOrd="7" destOrd="0" presId="urn:microsoft.com/office/officeart/2005/8/layout/matrix1"/>
    <dgm:cxn modelId="{1FA7281A-BCC6-416A-BE68-7A51E7332F9C}" type="presParOf" srcId="{07F15E03-D59A-4FE5-803F-9567CF21C85C}" destId="{E60CCBCA-1D80-4825-B6EF-2B46398A3B9D}"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2CFA1-D503-4A09-BA35-A42BA7328A1C}" type="doc">
      <dgm:prSet loTypeId="urn:microsoft.com/office/officeart/2005/8/layout/venn1" loCatId="relationship" qsTypeId="urn:microsoft.com/office/officeart/2005/8/quickstyle/simple4" qsCatId="simple" csTypeId="urn:microsoft.com/office/officeart/2005/8/colors/accent1_2" csCatId="accent1" phldr="1"/>
      <dgm:spPr/>
    </dgm:pt>
    <dgm:pt modelId="{5D996B90-1BB5-4047-8E60-88E6B85D0034}">
      <dgm:prSet phldrT="[Text]" custT="1"/>
      <dgm:spPr>
        <a:solidFill>
          <a:srgbClr val="FFC000"/>
        </a:solidFill>
        <a:ln>
          <a:solidFill>
            <a:schemeClr val="tx1"/>
          </a:solidFill>
        </a:ln>
      </dgm:spPr>
      <dgm:t>
        <a:bodyPr/>
        <a:lstStyle/>
        <a:p>
          <a:pPr algn="l" rtl="0"/>
          <a:r>
            <a:rPr lang="zh-CN" sz="1100" b="0" i="0" u="none" baseline="0"/>
            <a:t>自我认知</a:t>
          </a:r>
          <a:endParaRPr lang="zh-CN" sz="1100" dirty="0"/>
        </a:p>
      </dgm:t>
    </dgm:pt>
    <dgm:pt modelId="{5F3DBF43-246A-42DF-B157-F5935EA3EE90}" type="parTrans" cxnId="{B256ACC5-DE05-42F0-85D0-9FD23A5A38B2}">
      <dgm:prSet/>
      <dgm:spPr/>
      <dgm:t>
        <a:bodyPr/>
        <a:lstStyle/>
        <a:p>
          <a:endParaRPr lang="zh-CN" sz="1200"/>
        </a:p>
      </dgm:t>
    </dgm:pt>
    <dgm:pt modelId="{FF113CAF-1BAC-4CE9-8D2C-EC4765E3D788}" type="sibTrans" cxnId="{B256ACC5-DE05-42F0-85D0-9FD23A5A38B2}">
      <dgm:prSet/>
      <dgm:spPr/>
      <dgm:t>
        <a:bodyPr/>
        <a:lstStyle/>
        <a:p>
          <a:endParaRPr lang="zh-CN" sz="1200"/>
        </a:p>
      </dgm:t>
    </dgm:pt>
    <dgm:pt modelId="{AC4A58A9-C1B1-46E8-AB05-04EE382D6115}" type="pres">
      <dgm:prSet presAssocID="{5DA2CFA1-D503-4A09-BA35-A42BA7328A1C}" presName="compositeShape" presStyleCnt="0">
        <dgm:presLayoutVars>
          <dgm:chMax val="7"/>
          <dgm:dir/>
          <dgm:resizeHandles val="exact"/>
        </dgm:presLayoutVars>
      </dgm:prSet>
      <dgm:spPr/>
    </dgm:pt>
    <dgm:pt modelId="{78BEE1CF-2AF6-4A87-AD37-9C52AC4C42CD}" type="pres">
      <dgm:prSet presAssocID="{5D996B90-1BB5-4047-8E60-88E6B85D0034}" presName="circ1TxSh" presStyleLbl="vennNode1" presStyleIdx="0" presStyleCnt="1" custLinFactNeighborX="1951" custLinFactNeighborY="-16949"/>
      <dgm:spPr/>
      <dgm:t>
        <a:bodyPr/>
        <a:lstStyle/>
        <a:p>
          <a:endParaRPr lang="zh-CN"/>
        </a:p>
      </dgm:t>
    </dgm:pt>
  </dgm:ptLst>
  <dgm:cxnLst>
    <dgm:cxn modelId="{17BC4B9D-9D08-4C71-B97D-85F77DAADABC}" type="presOf" srcId="{5D996B90-1BB5-4047-8E60-88E6B85D0034}" destId="{78BEE1CF-2AF6-4A87-AD37-9C52AC4C42CD}" srcOrd="0" destOrd="0" presId="urn:microsoft.com/office/officeart/2005/8/layout/venn1"/>
    <dgm:cxn modelId="{B256ACC5-DE05-42F0-85D0-9FD23A5A38B2}" srcId="{5DA2CFA1-D503-4A09-BA35-A42BA7328A1C}" destId="{5D996B90-1BB5-4047-8E60-88E6B85D0034}" srcOrd="0" destOrd="0" parTransId="{5F3DBF43-246A-42DF-B157-F5935EA3EE90}" sibTransId="{FF113CAF-1BAC-4CE9-8D2C-EC4765E3D788}"/>
    <dgm:cxn modelId="{0626E974-1745-459B-8A7D-D9DB98099FA6}" type="presOf" srcId="{5DA2CFA1-D503-4A09-BA35-A42BA7328A1C}" destId="{AC4A58A9-C1B1-46E8-AB05-04EE382D6115}" srcOrd="0" destOrd="0" presId="urn:microsoft.com/office/officeart/2005/8/layout/venn1"/>
    <dgm:cxn modelId="{01C70749-1359-4E31-A7FE-E1175ACE86CE}" type="presParOf" srcId="{AC4A58A9-C1B1-46E8-AB05-04EE382D6115}" destId="{78BEE1CF-2AF6-4A87-AD37-9C52AC4C42CD}" srcOrd="0"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2CFA1-D503-4A09-BA35-A42BA7328A1C}" type="doc">
      <dgm:prSet loTypeId="urn:microsoft.com/office/officeart/2005/8/layout/venn1" loCatId="relationship" qsTypeId="urn:microsoft.com/office/officeart/2005/8/quickstyle/simple4" qsCatId="simple" csTypeId="urn:microsoft.com/office/officeart/2005/8/colors/accent1_2" csCatId="accent1" phldr="1"/>
      <dgm:spPr/>
    </dgm:pt>
    <dgm:pt modelId="{5D996B90-1BB5-4047-8E60-88E6B85D0034}">
      <dgm:prSet phldrT="[Text]" custT="1"/>
      <dgm:spPr>
        <a:solidFill>
          <a:srgbClr val="FFC000"/>
        </a:solidFill>
        <a:ln>
          <a:solidFill>
            <a:schemeClr val="tx1"/>
          </a:solidFill>
        </a:ln>
      </dgm:spPr>
      <dgm:t>
        <a:bodyPr/>
        <a:lstStyle/>
        <a:p>
          <a:pPr algn="l" rtl="0"/>
          <a:r>
            <a:rPr lang="zh-CN" sz="1200" b="0" i="0" u="none" baseline="0"/>
            <a:t>自我认知</a:t>
          </a:r>
          <a:endParaRPr lang="zh-CN" sz="1200" dirty="0"/>
        </a:p>
      </dgm:t>
    </dgm:pt>
    <dgm:pt modelId="{5F3DBF43-246A-42DF-B157-F5935EA3EE90}" type="parTrans" cxnId="{B256ACC5-DE05-42F0-85D0-9FD23A5A38B2}">
      <dgm:prSet/>
      <dgm:spPr/>
      <dgm:t>
        <a:bodyPr/>
        <a:lstStyle/>
        <a:p>
          <a:endParaRPr lang="zh-CN" sz="1400"/>
        </a:p>
      </dgm:t>
    </dgm:pt>
    <dgm:pt modelId="{FF113CAF-1BAC-4CE9-8D2C-EC4765E3D788}" type="sibTrans" cxnId="{B256ACC5-DE05-42F0-85D0-9FD23A5A38B2}">
      <dgm:prSet/>
      <dgm:spPr/>
      <dgm:t>
        <a:bodyPr/>
        <a:lstStyle/>
        <a:p>
          <a:endParaRPr lang="zh-CN" sz="1400"/>
        </a:p>
      </dgm:t>
    </dgm:pt>
    <dgm:pt modelId="{AC4A58A9-C1B1-46E8-AB05-04EE382D6115}" type="pres">
      <dgm:prSet presAssocID="{5DA2CFA1-D503-4A09-BA35-A42BA7328A1C}" presName="compositeShape" presStyleCnt="0">
        <dgm:presLayoutVars>
          <dgm:chMax val="7"/>
          <dgm:dir/>
          <dgm:resizeHandles val="exact"/>
        </dgm:presLayoutVars>
      </dgm:prSet>
      <dgm:spPr/>
    </dgm:pt>
    <dgm:pt modelId="{78BEE1CF-2AF6-4A87-AD37-9C52AC4C42CD}" type="pres">
      <dgm:prSet presAssocID="{5D996B90-1BB5-4047-8E60-88E6B85D0034}" presName="circ1TxSh" presStyleLbl="vennNode1" presStyleIdx="0" presStyleCnt="1"/>
      <dgm:spPr/>
      <dgm:t>
        <a:bodyPr/>
        <a:lstStyle/>
        <a:p>
          <a:endParaRPr lang="zh-CN"/>
        </a:p>
      </dgm:t>
    </dgm:pt>
  </dgm:ptLst>
  <dgm:cxnLst>
    <dgm:cxn modelId="{AE4E0213-9B44-4255-A2E6-443A0A462075}" type="presOf" srcId="{5DA2CFA1-D503-4A09-BA35-A42BA7328A1C}" destId="{AC4A58A9-C1B1-46E8-AB05-04EE382D6115}" srcOrd="0" destOrd="0" presId="urn:microsoft.com/office/officeart/2005/8/layout/venn1"/>
    <dgm:cxn modelId="{B256ACC5-DE05-42F0-85D0-9FD23A5A38B2}" srcId="{5DA2CFA1-D503-4A09-BA35-A42BA7328A1C}" destId="{5D996B90-1BB5-4047-8E60-88E6B85D0034}" srcOrd="0" destOrd="0" parTransId="{5F3DBF43-246A-42DF-B157-F5935EA3EE90}" sibTransId="{FF113CAF-1BAC-4CE9-8D2C-EC4765E3D788}"/>
    <dgm:cxn modelId="{ED8328FF-64FE-4B6D-B409-6BAABF382361}" type="presOf" srcId="{5D996B90-1BB5-4047-8E60-88E6B85D0034}" destId="{78BEE1CF-2AF6-4A87-AD37-9C52AC4C42CD}" srcOrd="0" destOrd="0" presId="urn:microsoft.com/office/officeart/2005/8/layout/venn1"/>
    <dgm:cxn modelId="{C39D8689-E90B-4249-B264-91621592AF7B}" type="presParOf" srcId="{AC4A58A9-C1B1-46E8-AB05-04EE382D6115}" destId="{78BEE1CF-2AF6-4A87-AD37-9C52AC4C42CD}" srcOrd="0"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2CFA1-D503-4A09-BA35-A42BA7328A1C}" type="doc">
      <dgm:prSet loTypeId="urn:microsoft.com/office/officeart/2005/8/layout/venn1" loCatId="relationship" qsTypeId="urn:microsoft.com/office/officeart/2005/8/quickstyle/simple4" qsCatId="simple" csTypeId="urn:microsoft.com/office/officeart/2005/8/colors/accent1_2" csCatId="accent1" phldr="1"/>
      <dgm:spPr/>
    </dgm:pt>
    <dgm:pt modelId="{5D996B90-1BB5-4047-8E60-88E6B85D0034}">
      <dgm:prSet phldrT="[Text]" custT="1"/>
      <dgm:spPr>
        <a:solidFill>
          <a:srgbClr val="FFC000"/>
        </a:solidFill>
        <a:ln>
          <a:solidFill>
            <a:schemeClr val="tx1"/>
          </a:solidFill>
        </a:ln>
      </dgm:spPr>
      <dgm:t>
        <a:bodyPr/>
        <a:lstStyle/>
        <a:p>
          <a:pPr algn="l" rtl="0"/>
          <a:r>
            <a:rPr lang="zh-CN" sz="1200" b="0" i="0" u="none" baseline="0"/>
            <a:t>自我认知</a:t>
          </a:r>
          <a:endParaRPr lang="zh-CN" sz="1200" dirty="0"/>
        </a:p>
      </dgm:t>
    </dgm:pt>
    <dgm:pt modelId="{5F3DBF43-246A-42DF-B157-F5935EA3EE90}" type="parTrans" cxnId="{B256ACC5-DE05-42F0-85D0-9FD23A5A38B2}">
      <dgm:prSet/>
      <dgm:spPr/>
      <dgm:t>
        <a:bodyPr/>
        <a:lstStyle/>
        <a:p>
          <a:endParaRPr lang="zh-CN" sz="1400"/>
        </a:p>
      </dgm:t>
    </dgm:pt>
    <dgm:pt modelId="{FF113CAF-1BAC-4CE9-8D2C-EC4765E3D788}" type="sibTrans" cxnId="{B256ACC5-DE05-42F0-85D0-9FD23A5A38B2}">
      <dgm:prSet/>
      <dgm:spPr/>
      <dgm:t>
        <a:bodyPr/>
        <a:lstStyle/>
        <a:p>
          <a:endParaRPr lang="zh-CN" sz="1400"/>
        </a:p>
      </dgm:t>
    </dgm:pt>
    <dgm:pt modelId="{AC4A58A9-C1B1-46E8-AB05-04EE382D6115}" type="pres">
      <dgm:prSet presAssocID="{5DA2CFA1-D503-4A09-BA35-A42BA7328A1C}" presName="compositeShape" presStyleCnt="0">
        <dgm:presLayoutVars>
          <dgm:chMax val="7"/>
          <dgm:dir/>
          <dgm:resizeHandles val="exact"/>
        </dgm:presLayoutVars>
      </dgm:prSet>
      <dgm:spPr/>
    </dgm:pt>
    <dgm:pt modelId="{78BEE1CF-2AF6-4A87-AD37-9C52AC4C42CD}" type="pres">
      <dgm:prSet presAssocID="{5D996B90-1BB5-4047-8E60-88E6B85D0034}" presName="circ1TxSh" presStyleLbl="vennNode1" presStyleIdx="0" presStyleCnt="1"/>
      <dgm:spPr/>
      <dgm:t>
        <a:bodyPr/>
        <a:lstStyle/>
        <a:p>
          <a:endParaRPr lang="zh-CN"/>
        </a:p>
      </dgm:t>
    </dgm:pt>
  </dgm:ptLst>
  <dgm:cxnLst>
    <dgm:cxn modelId="{41A4DB7C-5297-4F9B-A069-94D6B74BF09F}" type="presOf" srcId="{5D996B90-1BB5-4047-8E60-88E6B85D0034}" destId="{78BEE1CF-2AF6-4A87-AD37-9C52AC4C42CD}" srcOrd="0" destOrd="0" presId="urn:microsoft.com/office/officeart/2005/8/layout/venn1"/>
    <dgm:cxn modelId="{B256ACC5-DE05-42F0-85D0-9FD23A5A38B2}" srcId="{5DA2CFA1-D503-4A09-BA35-A42BA7328A1C}" destId="{5D996B90-1BB5-4047-8E60-88E6B85D0034}" srcOrd="0" destOrd="0" parTransId="{5F3DBF43-246A-42DF-B157-F5935EA3EE90}" sibTransId="{FF113CAF-1BAC-4CE9-8D2C-EC4765E3D788}"/>
    <dgm:cxn modelId="{C4F055C1-9757-4DF3-85BC-5122554075A6}" type="presOf" srcId="{5DA2CFA1-D503-4A09-BA35-A42BA7328A1C}" destId="{AC4A58A9-C1B1-46E8-AB05-04EE382D6115}" srcOrd="0" destOrd="0" presId="urn:microsoft.com/office/officeart/2005/8/layout/venn1"/>
    <dgm:cxn modelId="{B7D7CAA1-A5F2-409A-9B0A-8956260ED99C}" type="presParOf" srcId="{AC4A58A9-C1B1-46E8-AB05-04EE382D6115}" destId="{78BEE1CF-2AF6-4A87-AD37-9C52AC4C42CD}" srcOrd="0"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2CFA1-D503-4A09-BA35-A42BA7328A1C}" type="doc">
      <dgm:prSet loTypeId="urn:microsoft.com/office/officeart/2005/8/layout/venn1" loCatId="relationship" qsTypeId="urn:microsoft.com/office/officeart/2005/8/quickstyle/simple4" qsCatId="simple" csTypeId="urn:microsoft.com/office/officeart/2005/8/colors/accent1_2" csCatId="accent1" phldr="1"/>
      <dgm:spPr/>
    </dgm:pt>
    <dgm:pt modelId="{5D996B90-1BB5-4047-8E60-88E6B85D0034}">
      <dgm:prSet phldrT="[Text]" custT="1"/>
      <dgm:spPr>
        <a:solidFill>
          <a:srgbClr val="FFC000"/>
        </a:solidFill>
        <a:ln>
          <a:solidFill>
            <a:schemeClr val="tx1"/>
          </a:solidFill>
        </a:ln>
      </dgm:spPr>
      <dgm:t>
        <a:bodyPr/>
        <a:lstStyle/>
        <a:p>
          <a:pPr algn="l" rtl="0"/>
          <a:r>
            <a:rPr lang="zh-CN" sz="1200" b="0" i="0" u="none" baseline="0"/>
            <a:t>自我认知</a:t>
          </a:r>
          <a:endParaRPr lang="zh-CN" sz="1200" dirty="0"/>
        </a:p>
      </dgm:t>
    </dgm:pt>
    <dgm:pt modelId="{5F3DBF43-246A-42DF-B157-F5935EA3EE90}" type="parTrans" cxnId="{B256ACC5-DE05-42F0-85D0-9FD23A5A38B2}">
      <dgm:prSet/>
      <dgm:spPr/>
      <dgm:t>
        <a:bodyPr/>
        <a:lstStyle/>
        <a:p>
          <a:endParaRPr lang="zh-CN" sz="1400"/>
        </a:p>
      </dgm:t>
    </dgm:pt>
    <dgm:pt modelId="{FF113CAF-1BAC-4CE9-8D2C-EC4765E3D788}" type="sibTrans" cxnId="{B256ACC5-DE05-42F0-85D0-9FD23A5A38B2}">
      <dgm:prSet/>
      <dgm:spPr/>
      <dgm:t>
        <a:bodyPr/>
        <a:lstStyle/>
        <a:p>
          <a:endParaRPr lang="zh-CN" sz="1400"/>
        </a:p>
      </dgm:t>
    </dgm:pt>
    <dgm:pt modelId="{AC4A58A9-C1B1-46E8-AB05-04EE382D6115}" type="pres">
      <dgm:prSet presAssocID="{5DA2CFA1-D503-4A09-BA35-A42BA7328A1C}" presName="compositeShape" presStyleCnt="0">
        <dgm:presLayoutVars>
          <dgm:chMax val="7"/>
          <dgm:dir/>
          <dgm:resizeHandles val="exact"/>
        </dgm:presLayoutVars>
      </dgm:prSet>
      <dgm:spPr/>
    </dgm:pt>
    <dgm:pt modelId="{78BEE1CF-2AF6-4A87-AD37-9C52AC4C42CD}" type="pres">
      <dgm:prSet presAssocID="{5D996B90-1BB5-4047-8E60-88E6B85D0034}" presName="circ1TxSh" presStyleLbl="vennNode1" presStyleIdx="0" presStyleCnt="1"/>
      <dgm:spPr/>
      <dgm:t>
        <a:bodyPr/>
        <a:lstStyle/>
        <a:p>
          <a:endParaRPr lang="zh-CN"/>
        </a:p>
      </dgm:t>
    </dgm:pt>
  </dgm:ptLst>
  <dgm:cxnLst>
    <dgm:cxn modelId="{D0B6B904-D670-4F2D-9A1D-E36A0A688200}" type="presOf" srcId="{5DA2CFA1-D503-4A09-BA35-A42BA7328A1C}" destId="{AC4A58A9-C1B1-46E8-AB05-04EE382D6115}" srcOrd="0" destOrd="0" presId="urn:microsoft.com/office/officeart/2005/8/layout/venn1"/>
    <dgm:cxn modelId="{B256ACC5-DE05-42F0-85D0-9FD23A5A38B2}" srcId="{5DA2CFA1-D503-4A09-BA35-A42BA7328A1C}" destId="{5D996B90-1BB5-4047-8E60-88E6B85D0034}" srcOrd="0" destOrd="0" parTransId="{5F3DBF43-246A-42DF-B157-F5935EA3EE90}" sibTransId="{FF113CAF-1BAC-4CE9-8D2C-EC4765E3D788}"/>
    <dgm:cxn modelId="{C36623C8-C2CA-40B3-85C7-7642789AEE33}" type="presOf" srcId="{5D996B90-1BB5-4047-8E60-88E6B85D0034}" destId="{78BEE1CF-2AF6-4A87-AD37-9C52AC4C42CD}" srcOrd="0" destOrd="0" presId="urn:microsoft.com/office/officeart/2005/8/layout/venn1"/>
    <dgm:cxn modelId="{BF9D9EA3-CAB4-4546-A09A-A20B11243ADA}" type="presParOf" srcId="{AC4A58A9-C1B1-46E8-AB05-04EE382D6115}" destId="{78BEE1CF-2AF6-4A87-AD37-9C52AC4C42CD}" srcOrd="0"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2CFA1-D503-4A09-BA35-A42BA7328A1C}" type="doc">
      <dgm:prSet loTypeId="urn:microsoft.com/office/officeart/2005/8/layout/venn1" loCatId="relationship" qsTypeId="urn:microsoft.com/office/officeart/2005/8/quickstyle/simple4" qsCatId="simple" csTypeId="urn:microsoft.com/office/officeart/2005/8/colors/accent1_2" csCatId="accent1" phldr="1"/>
      <dgm:spPr/>
    </dgm:pt>
    <dgm:pt modelId="{5D996B90-1BB5-4047-8E60-88E6B85D0034}">
      <dgm:prSet phldrT="[Text]" custT="1"/>
      <dgm:spPr>
        <a:solidFill>
          <a:srgbClr val="FFC000"/>
        </a:solidFill>
        <a:ln>
          <a:solidFill>
            <a:schemeClr val="tx1"/>
          </a:solidFill>
        </a:ln>
      </dgm:spPr>
      <dgm:t>
        <a:bodyPr/>
        <a:lstStyle/>
        <a:p>
          <a:pPr algn="l" rtl="0"/>
          <a:r>
            <a:rPr lang="zh-CN" sz="1200" b="0" i="0" u="none" baseline="0"/>
            <a:t>自我认知</a:t>
          </a:r>
          <a:endParaRPr lang="zh-CN" sz="1200" dirty="0"/>
        </a:p>
      </dgm:t>
    </dgm:pt>
    <dgm:pt modelId="{5F3DBF43-246A-42DF-B157-F5935EA3EE90}" type="parTrans" cxnId="{B256ACC5-DE05-42F0-85D0-9FD23A5A38B2}">
      <dgm:prSet/>
      <dgm:spPr/>
      <dgm:t>
        <a:bodyPr/>
        <a:lstStyle/>
        <a:p>
          <a:endParaRPr lang="zh-CN" sz="1400"/>
        </a:p>
      </dgm:t>
    </dgm:pt>
    <dgm:pt modelId="{FF113CAF-1BAC-4CE9-8D2C-EC4765E3D788}" type="sibTrans" cxnId="{B256ACC5-DE05-42F0-85D0-9FD23A5A38B2}">
      <dgm:prSet/>
      <dgm:spPr/>
      <dgm:t>
        <a:bodyPr/>
        <a:lstStyle/>
        <a:p>
          <a:endParaRPr lang="zh-CN" sz="1400"/>
        </a:p>
      </dgm:t>
    </dgm:pt>
    <dgm:pt modelId="{AC4A58A9-C1B1-46E8-AB05-04EE382D6115}" type="pres">
      <dgm:prSet presAssocID="{5DA2CFA1-D503-4A09-BA35-A42BA7328A1C}" presName="compositeShape" presStyleCnt="0">
        <dgm:presLayoutVars>
          <dgm:chMax val="7"/>
          <dgm:dir/>
          <dgm:resizeHandles val="exact"/>
        </dgm:presLayoutVars>
      </dgm:prSet>
      <dgm:spPr/>
    </dgm:pt>
    <dgm:pt modelId="{78BEE1CF-2AF6-4A87-AD37-9C52AC4C42CD}" type="pres">
      <dgm:prSet presAssocID="{5D996B90-1BB5-4047-8E60-88E6B85D0034}" presName="circ1TxSh" presStyleLbl="vennNode1" presStyleIdx="0" presStyleCnt="1"/>
      <dgm:spPr/>
      <dgm:t>
        <a:bodyPr/>
        <a:lstStyle/>
        <a:p>
          <a:endParaRPr lang="zh-CN"/>
        </a:p>
      </dgm:t>
    </dgm:pt>
  </dgm:ptLst>
  <dgm:cxnLst>
    <dgm:cxn modelId="{B256ACC5-DE05-42F0-85D0-9FD23A5A38B2}" srcId="{5DA2CFA1-D503-4A09-BA35-A42BA7328A1C}" destId="{5D996B90-1BB5-4047-8E60-88E6B85D0034}" srcOrd="0" destOrd="0" parTransId="{5F3DBF43-246A-42DF-B157-F5935EA3EE90}" sibTransId="{FF113CAF-1BAC-4CE9-8D2C-EC4765E3D788}"/>
    <dgm:cxn modelId="{87F3D2C4-6122-458A-9452-ED8198B8BAF8}" type="presOf" srcId="{5D996B90-1BB5-4047-8E60-88E6B85D0034}" destId="{78BEE1CF-2AF6-4A87-AD37-9C52AC4C42CD}" srcOrd="0" destOrd="0" presId="urn:microsoft.com/office/officeart/2005/8/layout/venn1"/>
    <dgm:cxn modelId="{6B1E4B2B-BFA8-4F9D-A6EA-47C321A25EE6}" type="presOf" srcId="{5DA2CFA1-D503-4A09-BA35-A42BA7328A1C}" destId="{AC4A58A9-C1B1-46E8-AB05-04EE382D6115}" srcOrd="0" destOrd="0" presId="urn:microsoft.com/office/officeart/2005/8/layout/venn1"/>
    <dgm:cxn modelId="{B6270C1F-D581-42F6-9946-0252C7D28E85}" type="presParOf" srcId="{AC4A58A9-C1B1-46E8-AB05-04EE382D6115}" destId="{78BEE1CF-2AF6-4A87-AD37-9C52AC4C42CD}" srcOrd="0" destOrd="0" presId="urn:microsoft.com/office/officeart/2005/8/layout/ven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BBB48D-1D7B-4731-B901-2C1064FAF79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p>
      </dgm:t>
    </dgm:pt>
    <dgm:pt modelId="{8FD28114-F866-41D3-BE21-9E50234965E5}">
      <dgm:prSet phldrT="[Text]" custT="1"/>
      <dgm:spPr>
        <a:solidFill>
          <a:srgbClr val="FF0000"/>
        </a:solidFill>
        <a:ln>
          <a:solidFill>
            <a:schemeClr val="bg2"/>
          </a:solidFill>
        </a:ln>
      </dgm:spPr>
      <dgm:t>
        <a:bodyPr/>
        <a:lstStyle/>
        <a:p>
          <a:pPr algn="l" rtl="0"/>
          <a:r>
            <a:rPr lang="zh-CN" sz="1800" b="0" i="0" u="none" baseline="0"/>
            <a:t>核心技能</a:t>
          </a:r>
          <a:endParaRPr lang="zh-CN" sz="1800" dirty="0"/>
        </a:p>
      </dgm:t>
    </dgm:pt>
    <dgm:pt modelId="{894BE118-5C8F-405B-B616-97135BFBC308}" type="parTrans" cxnId="{F056DA6B-1949-4714-9074-6F6A22BC82C9}">
      <dgm:prSet/>
      <dgm:spPr/>
      <dgm:t>
        <a:bodyPr/>
        <a:lstStyle/>
        <a:p>
          <a:endParaRPr lang="zh-CN"/>
        </a:p>
      </dgm:t>
    </dgm:pt>
    <dgm:pt modelId="{A06D3B25-523B-40C2-8178-7295BF2B69BC}" type="sibTrans" cxnId="{F056DA6B-1949-4714-9074-6F6A22BC82C9}">
      <dgm:prSet/>
      <dgm:spPr/>
      <dgm:t>
        <a:bodyPr/>
        <a:lstStyle/>
        <a:p>
          <a:endParaRPr lang="zh-CN"/>
        </a:p>
      </dgm:t>
    </dgm:pt>
    <dgm:pt modelId="{BE04FF92-3B0B-4977-AC72-B4AA5DDAABCF}">
      <dgm:prSet phldrT="[Text]" custT="1"/>
      <dgm:spPr>
        <a:solidFill>
          <a:srgbClr val="FFC000"/>
        </a:solidFill>
        <a:ln>
          <a:solidFill>
            <a:schemeClr val="bg2"/>
          </a:solidFill>
        </a:ln>
      </dgm:spPr>
      <dgm:t>
        <a:bodyPr/>
        <a:lstStyle/>
        <a:p>
          <a:pPr algn="l" rtl="0"/>
          <a:r>
            <a:rPr lang="zh-CN" sz="1400" b="0" i="0" u="none" baseline="0">
              <a:solidFill>
                <a:srgbClr val="464749"/>
              </a:solidFill>
            </a:rPr>
            <a:t>自我认知</a:t>
          </a:r>
          <a:endParaRPr lang="zh-CN" sz="1400" dirty="0">
            <a:solidFill>
              <a:srgbClr val="464749"/>
            </a:solidFill>
          </a:endParaRPr>
        </a:p>
      </dgm:t>
    </dgm:pt>
    <dgm:pt modelId="{52A37819-2F1C-4A29-A026-907F2797644E}" type="parTrans" cxnId="{7D8D2536-2294-4B48-BCA2-4E5C6F3C157E}">
      <dgm:prSet/>
      <dgm:spPr/>
      <dgm:t>
        <a:bodyPr/>
        <a:lstStyle/>
        <a:p>
          <a:endParaRPr lang="zh-CN"/>
        </a:p>
      </dgm:t>
    </dgm:pt>
    <dgm:pt modelId="{F6A51192-C527-4612-AF9A-D5D095E83803}" type="sibTrans" cxnId="{7D8D2536-2294-4B48-BCA2-4E5C6F3C157E}">
      <dgm:prSet/>
      <dgm:spPr>
        <a:solidFill>
          <a:schemeClr val="bg1">
            <a:lumMod val="65000"/>
          </a:schemeClr>
        </a:solidFill>
      </dgm:spPr>
      <dgm:t>
        <a:bodyPr/>
        <a:lstStyle/>
        <a:p>
          <a:endParaRPr lang="zh-CN"/>
        </a:p>
      </dgm:t>
    </dgm:pt>
    <dgm:pt modelId="{87907105-5363-4B60-BE90-BD077C3D9790}">
      <dgm:prSet phldrT="[Text]" custT="1"/>
      <dgm:spPr>
        <a:solidFill>
          <a:srgbClr val="009900"/>
        </a:solidFill>
        <a:ln>
          <a:solidFill>
            <a:schemeClr val="bg2"/>
          </a:solidFill>
        </a:ln>
      </dgm:spPr>
      <dgm:t>
        <a:bodyPr/>
        <a:lstStyle/>
        <a:p>
          <a:pPr algn="l" rtl="0"/>
          <a:r>
            <a:rPr lang="zh-CN" sz="1400" b="0" i="0" u="none" baseline="0">
              <a:solidFill>
                <a:srgbClr val="464749"/>
              </a:solidFill>
            </a:rPr>
            <a:t>鼓舞人心</a:t>
          </a:r>
          <a:endParaRPr lang="zh-CN" sz="1400" dirty="0">
            <a:solidFill>
              <a:srgbClr val="464749"/>
            </a:solidFill>
          </a:endParaRPr>
        </a:p>
      </dgm:t>
    </dgm:pt>
    <dgm:pt modelId="{B17FD847-A49C-45D6-9536-DCB899E0FC32}" type="parTrans" cxnId="{0DA1DBEE-9411-433E-B411-5BF764EA8DD0}">
      <dgm:prSet/>
      <dgm:spPr/>
      <dgm:t>
        <a:bodyPr/>
        <a:lstStyle/>
        <a:p>
          <a:endParaRPr lang="zh-CN"/>
        </a:p>
      </dgm:t>
    </dgm:pt>
    <dgm:pt modelId="{F2A79759-171C-4C8E-A73B-588494EE0AD2}" type="sibTrans" cxnId="{0DA1DBEE-9411-433E-B411-5BF764EA8DD0}">
      <dgm:prSet/>
      <dgm:spPr>
        <a:solidFill>
          <a:schemeClr val="bg1">
            <a:lumMod val="65000"/>
          </a:schemeClr>
        </a:solidFill>
      </dgm:spPr>
      <dgm:t>
        <a:bodyPr/>
        <a:lstStyle/>
        <a:p>
          <a:endParaRPr lang="zh-CN"/>
        </a:p>
      </dgm:t>
    </dgm:pt>
    <dgm:pt modelId="{A304FAD3-F3AF-4A00-B598-600CE43A84A9}">
      <dgm:prSet phldrT="[Text]" custT="1"/>
      <dgm:spPr>
        <a:solidFill>
          <a:srgbClr val="00B0F0"/>
        </a:solidFill>
        <a:ln>
          <a:solidFill>
            <a:schemeClr val="bg2"/>
          </a:solidFill>
        </a:ln>
      </dgm:spPr>
      <dgm:t>
        <a:bodyPr/>
        <a:lstStyle/>
        <a:p>
          <a:pPr algn="l" rtl="0"/>
          <a:r>
            <a:rPr lang="zh-CN" sz="1400" b="0" i="0" u="none" baseline="0">
              <a:solidFill>
                <a:srgbClr val="464749"/>
              </a:solidFill>
            </a:rPr>
            <a:t>沟通</a:t>
          </a:r>
          <a:endParaRPr lang="zh-CN" sz="1400" dirty="0">
            <a:solidFill>
              <a:srgbClr val="464749"/>
            </a:solidFill>
          </a:endParaRPr>
        </a:p>
      </dgm:t>
    </dgm:pt>
    <dgm:pt modelId="{FC99E1EF-D5E6-4987-948C-3E2E13D3DDF5}" type="parTrans" cxnId="{CC0633E8-18E1-4E1E-AAE9-8129F705E61D}">
      <dgm:prSet/>
      <dgm:spPr/>
      <dgm:t>
        <a:bodyPr/>
        <a:lstStyle/>
        <a:p>
          <a:endParaRPr lang="zh-CN"/>
        </a:p>
      </dgm:t>
    </dgm:pt>
    <dgm:pt modelId="{52080C80-332A-43D5-9921-E3308E5B6206}" type="sibTrans" cxnId="{CC0633E8-18E1-4E1E-AAE9-8129F705E61D}">
      <dgm:prSet/>
      <dgm:spPr>
        <a:solidFill>
          <a:schemeClr val="bg1">
            <a:lumMod val="65000"/>
          </a:schemeClr>
        </a:solidFill>
      </dgm:spPr>
      <dgm:t>
        <a:bodyPr/>
        <a:lstStyle/>
        <a:p>
          <a:endParaRPr lang="zh-CN"/>
        </a:p>
      </dgm:t>
    </dgm:pt>
    <dgm:pt modelId="{C298439B-220F-4F67-A70B-1C250F499F97}" type="pres">
      <dgm:prSet presAssocID="{D8BBB48D-1D7B-4731-B901-2C1064FAF79D}" presName="Name0" presStyleCnt="0">
        <dgm:presLayoutVars>
          <dgm:chMax val="1"/>
          <dgm:dir/>
          <dgm:animLvl val="ctr"/>
          <dgm:resizeHandles val="exact"/>
        </dgm:presLayoutVars>
      </dgm:prSet>
      <dgm:spPr/>
      <dgm:t>
        <a:bodyPr/>
        <a:lstStyle/>
        <a:p>
          <a:endParaRPr lang="zh-CN"/>
        </a:p>
      </dgm:t>
    </dgm:pt>
    <dgm:pt modelId="{61467798-D90E-46AC-87E6-25B1BCC6D032}" type="pres">
      <dgm:prSet presAssocID="{8FD28114-F866-41D3-BE21-9E50234965E5}" presName="centerShape" presStyleLbl="node0" presStyleIdx="0" presStyleCnt="1" custScaleX="104265" custScaleY="91998"/>
      <dgm:spPr/>
      <dgm:t>
        <a:bodyPr/>
        <a:lstStyle/>
        <a:p>
          <a:endParaRPr lang="zh-CN"/>
        </a:p>
      </dgm:t>
    </dgm:pt>
    <dgm:pt modelId="{12A1C4B2-FB06-41C4-AE9D-16CB968196D9}" type="pres">
      <dgm:prSet presAssocID="{BE04FF92-3B0B-4977-AC72-B4AA5DDAABCF}" presName="node" presStyleLbl="node1" presStyleIdx="0" presStyleCnt="3" custScaleX="193745" custScaleY="137574" custRadScaleRad="87013" custRadScaleInc="-335">
        <dgm:presLayoutVars>
          <dgm:bulletEnabled val="1"/>
        </dgm:presLayoutVars>
      </dgm:prSet>
      <dgm:spPr/>
      <dgm:t>
        <a:bodyPr/>
        <a:lstStyle/>
        <a:p>
          <a:endParaRPr lang="zh-CN"/>
        </a:p>
      </dgm:t>
    </dgm:pt>
    <dgm:pt modelId="{F3B8C21C-2B0C-45D4-B2FE-10BA57D973B6}" type="pres">
      <dgm:prSet presAssocID="{BE04FF92-3B0B-4977-AC72-B4AA5DDAABCF}" presName="dummy" presStyleCnt="0"/>
      <dgm:spPr/>
    </dgm:pt>
    <dgm:pt modelId="{2EC2288A-6A7B-4C41-A717-14A7EC33BF94}" type="pres">
      <dgm:prSet presAssocID="{F6A51192-C527-4612-AF9A-D5D095E83803}" presName="sibTrans" presStyleLbl="sibTrans2D1" presStyleIdx="0" presStyleCnt="3"/>
      <dgm:spPr/>
      <dgm:t>
        <a:bodyPr/>
        <a:lstStyle/>
        <a:p>
          <a:endParaRPr lang="zh-CN"/>
        </a:p>
      </dgm:t>
    </dgm:pt>
    <dgm:pt modelId="{C900A956-36AF-4AAD-9F7E-9A502D7828FF}" type="pres">
      <dgm:prSet presAssocID="{87907105-5363-4B60-BE90-BD077C3D9790}" presName="node" presStyleLbl="node1" presStyleIdx="1" presStyleCnt="3" custScaleX="194554" custScaleY="144031">
        <dgm:presLayoutVars>
          <dgm:bulletEnabled val="1"/>
        </dgm:presLayoutVars>
      </dgm:prSet>
      <dgm:spPr/>
      <dgm:t>
        <a:bodyPr/>
        <a:lstStyle/>
        <a:p>
          <a:endParaRPr lang="zh-CN"/>
        </a:p>
      </dgm:t>
    </dgm:pt>
    <dgm:pt modelId="{496CA563-F1E0-47B4-9820-1D0EAEBE0799}" type="pres">
      <dgm:prSet presAssocID="{87907105-5363-4B60-BE90-BD077C3D9790}" presName="dummy" presStyleCnt="0"/>
      <dgm:spPr/>
    </dgm:pt>
    <dgm:pt modelId="{3ACA4B79-F7BC-4F4F-A8BA-39DC3BE88D80}" type="pres">
      <dgm:prSet presAssocID="{F2A79759-171C-4C8E-A73B-588494EE0AD2}" presName="sibTrans" presStyleLbl="sibTrans2D1" presStyleIdx="1" presStyleCnt="3"/>
      <dgm:spPr/>
      <dgm:t>
        <a:bodyPr/>
        <a:lstStyle/>
        <a:p>
          <a:endParaRPr lang="zh-CN"/>
        </a:p>
      </dgm:t>
    </dgm:pt>
    <dgm:pt modelId="{5DD2DE80-A153-4FC6-86F9-78145289C87D}" type="pres">
      <dgm:prSet presAssocID="{A304FAD3-F3AF-4A00-B598-600CE43A84A9}" presName="node" presStyleLbl="node1" presStyleIdx="2" presStyleCnt="3" custScaleX="170852" custScaleY="140107" custRadScaleRad="98841" custRadScaleInc="1191">
        <dgm:presLayoutVars>
          <dgm:bulletEnabled val="1"/>
        </dgm:presLayoutVars>
      </dgm:prSet>
      <dgm:spPr/>
      <dgm:t>
        <a:bodyPr/>
        <a:lstStyle/>
        <a:p>
          <a:endParaRPr lang="zh-CN"/>
        </a:p>
      </dgm:t>
    </dgm:pt>
    <dgm:pt modelId="{9C4253B9-3EFA-4523-A726-3DEBAF8C95F2}" type="pres">
      <dgm:prSet presAssocID="{A304FAD3-F3AF-4A00-B598-600CE43A84A9}" presName="dummy" presStyleCnt="0"/>
      <dgm:spPr/>
    </dgm:pt>
    <dgm:pt modelId="{BBD6741E-77BD-4D99-9159-A99B064A3BB0}" type="pres">
      <dgm:prSet presAssocID="{52080C80-332A-43D5-9921-E3308E5B6206}" presName="sibTrans" presStyleLbl="sibTrans2D1" presStyleIdx="2" presStyleCnt="3"/>
      <dgm:spPr/>
      <dgm:t>
        <a:bodyPr/>
        <a:lstStyle/>
        <a:p>
          <a:endParaRPr lang="zh-CN"/>
        </a:p>
      </dgm:t>
    </dgm:pt>
  </dgm:ptLst>
  <dgm:cxnLst>
    <dgm:cxn modelId="{7D8D2536-2294-4B48-BCA2-4E5C6F3C157E}" srcId="{8FD28114-F866-41D3-BE21-9E50234965E5}" destId="{BE04FF92-3B0B-4977-AC72-B4AA5DDAABCF}" srcOrd="0" destOrd="0" parTransId="{52A37819-2F1C-4A29-A026-907F2797644E}" sibTransId="{F6A51192-C527-4612-AF9A-D5D095E83803}"/>
    <dgm:cxn modelId="{6CA0785F-D378-4CAE-8736-1932D3470DF2}" type="presOf" srcId="{F2A79759-171C-4C8E-A73B-588494EE0AD2}" destId="{3ACA4B79-F7BC-4F4F-A8BA-39DC3BE88D80}" srcOrd="0" destOrd="0" presId="urn:microsoft.com/office/officeart/2005/8/layout/radial6"/>
    <dgm:cxn modelId="{0DA1DBEE-9411-433E-B411-5BF764EA8DD0}" srcId="{8FD28114-F866-41D3-BE21-9E50234965E5}" destId="{87907105-5363-4B60-BE90-BD077C3D9790}" srcOrd="1" destOrd="0" parTransId="{B17FD847-A49C-45D6-9536-DCB899E0FC32}" sibTransId="{F2A79759-171C-4C8E-A73B-588494EE0AD2}"/>
    <dgm:cxn modelId="{8D246F31-8B1C-4858-8FA0-9DAEDF6155B7}" type="presOf" srcId="{8FD28114-F866-41D3-BE21-9E50234965E5}" destId="{61467798-D90E-46AC-87E6-25B1BCC6D032}" srcOrd="0" destOrd="0" presId="urn:microsoft.com/office/officeart/2005/8/layout/radial6"/>
    <dgm:cxn modelId="{C211E72A-27FF-4BC1-9058-E6CCC55F45B8}" type="presOf" srcId="{D8BBB48D-1D7B-4731-B901-2C1064FAF79D}" destId="{C298439B-220F-4F67-A70B-1C250F499F97}" srcOrd="0" destOrd="0" presId="urn:microsoft.com/office/officeart/2005/8/layout/radial6"/>
    <dgm:cxn modelId="{B945CA86-9051-4981-8CD4-36F0C039E9D4}" type="presOf" srcId="{52080C80-332A-43D5-9921-E3308E5B6206}" destId="{BBD6741E-77BD-4D99-9159-A99B064A3BB0}" srcOrd="0" destOrd="0" presId="urn:microsoft.com/office/officeart/2005/8/layout/radial6"/>
    <dgm:cxn modelId="{F056DA6B-1949-4714-9074-6F6A22BC82C9}" srcId="{D8BBB48D-1D7B-4731-B901-2C1064FAF79D}" destId="{8FD28114-F866-41D3-BE21-9E50234965E5}" srcOrd="0" destOrd="0" parTransId="{894BE118-5C8F-405B-B616-97135BFBC308}" sibTransId="{A06D3B25-523B-40C2-8178-7295BF2B69BC}"/>
    <dgm:cxn modelId="{CC0633E8-18E1-4E1E-AAE9-8129F705E61D}" srcId="{8FD28114-F866-41D3-BE21-9E50234965E5}" destId="{A304FAD3-F3AF-4A00-B598-600CE43A84A9}" srcOrd="2" destOrd="0" parTransId="{FC99E1EF-D5E6-4987-948C-3E2E13D3DDF5}" sibTransId="{52080C80-332A-43D5-9921-E3308E5B6206}"/>
    <dgm:cxn modelId="{7F0CE9DB-9B2D-4348-8430-9C6319EB92F0}" type="presOf" srcId="{87907105-5363-4B60-BE90-BD077C3D9790}" destId="{C900A956-36AF-4AAD-9F7E-9A502D7828FF}" srcOrd="0" destOrd="0" presId="urn:microsoft.com/office/officeart/2005/8/layout/radial6"/>
    <dgm:cxn modelId="{F34C9B80-564D-4972-86F4-8F838E1BD94F}" type="presOf" srcId="{F6A51192-C527-4612-AF9A-D5D095E83803}" destId="{2EC2288A-6A7B-4C41-A717-14A7EC33BF94}" srcOrd="0" destOrd="0" presId="urn:microsoft.com/office/officeart/2005/8/layout/radial6"/>
    <dgm:cxn modelId="{09EECFFF-2474-4A0B-B045-1A7DA6B2E81B}" type="presOf" srcId="{BE04FF92-3B0B-4977-AC72-B4AA5DDAABCF}" destId="{12A1C4B2-FB06-41C4-AE9D-16CB968196D9}" srcOrd="0" destOrd="0" presId="urn:microsoft.com/office/officeart/2005/8/layout/radial6"/>
    <dgm:cxn modelId="{95096F9E-C9DF-495C-804B-2FECF870F3BF}" type="presOf" srcId="{A304FAD3-F3AF-4A00-B598-600CE43A84A9}" destId="{5DD2DE80-A153-4FC6-86F9-78145289C87D}" srcOrd="0" destOrd="0" presId="urn:microsoft.com/office/officeart/2005/8/layout/radial6"/>
    <dgm:cxn modelId="{C7F51E7A-FA03-4EA8-BD33-DFEB71208D7E}" type="presParOf" srcId="{C298439B-220F-4F67-A70B-1C250F499F97}" destId="{61467798-D90E-46AC-87E6-25B1BCC6D032}" srcOrd="0" destOrd="0" presId="urn:microsoft.com/office/officeart/2005/8/layout/radial6"/>
    <dgm:cxn modelId="{1FF7E5AA-47AD-4E67-9217-D3FF62DD32EF}" type="presParOf" srcId="{C298439B-220F-4F67-A70B-1C250F499F97}" destId="{12A1C4B2-FB06-41C4-AE9D-16CB968196D9}" srcOrd="1" destOrd="0" presId="urn:microsoft.com/office/officeart/2005/8/layout/radial6"/>
    <dgm:cxn modelId="{C2716483-18CD-462F-A295-766DD94CAFE8}" type="presParOf" srcId="{C298439B-220F-4F67-A70B-1C250F499F97}" destId="{F3B8C21C-2B0C-45D4-B2FE-10BA57D973B6}" srcOrd="2" destOrd="0" presId="urn:microsoft.com/office/officeart/2005/8/layout/radial6"/>
    <dgm:cxn modelId="{39D6C9B5-2C30-4FFA-9772-1129D47484B4}" type="presParOf" srcId="{C298439B-220F-4F67-A70B-1C250F499F97}" destId="{2EC2288A-6A7B-4C41-A717-14A7EC33BF94}" srcOrd="3" destOrd="0" presId="urn:microsoft.com/office/officeart/2005/8/layout/radial6"/>
    <dgm:cxn modelId="{D665EFFF-86F8-42ED-9DF9-46AC57E7CD0B}" type="presParOf" srcId="{C298439B-220F-4F67-A70B-1C250F499F97}" destId="{C900A956-36AF-4AAD-9F7E-9A502D7828FF}" srcOrd="4" destOrd="0" presId="urn:microsoft.com/office/officeart/2005/8/layout/radial6"/>
    <dgm:cxn modelId="{8DF6C2A3-F2CF-4F33-A22D-7DB518167436}" type="presParOf" srcId="{C298439B-220F-4F67-A70B-1C250F499F97}" destId="{496CA563-F1E0-47B4-9820-1D0EAEBE0799}" srcOrd="5" destOrd="0" presId="urn:microsoft.com/office/officeart/2005/8/layout/radial6"/>
    <dgm:cxn modelId="{DF24B0E7-073D-4795-BA21-5AD981C0BD13}" type="presParOf" srcId="{C298439B-220F-4F67-A70B-1C250F499F97}" destId="{3ACA4B79-F7BC-4F4F-A8BA-39DC3BE88D80}" srcOrd="6" destOrd="0" presId="urn:microsoft.com/office/officeart/2005/8/layout/radial6"/>
    <dgm:cxn modelId="{FC99EE95-A4C8-4115-BDAE-603F1D4DAA4D}" type="presParOf" srcId="{C298439B-220F-4F67-A70B-1C250F499F97}" destId="{5DD2DE80-A153-4FC6-86F9-78145289C87D}" srcOrd="7" destOrd="0" presId="urn:microsoft.com/office/officeart/2005/8/layout/radial6"/>
    <dgm:cxn modelId="{4B9ED9DC-E892-4DD2-A845-931E9D220AD2}" type="presParOf" srcId="{C298439B-220F-4F67-A70B-1C250F499F97}" destId="{9C4253B9-3EFA-4523-A726-3DEBAF8C95F2}" srcOrd="8" destOrd="0" presId="urn:microsoft.com/office/officeart/2005/8/layout/radial6"/>
    <dgm:cxn modelId="{1DA1CF7A-7E47-44FB-AC1C-CC329745ED8B}" type="presParOf" srcId="{C298439B-220F-4F67-A70B-1C250F499F97}" destId="{BBD6741E-77BD-4D99-9159-A99B064A3BB0}" srcOrd="9" destOrd="0" presId="urn:microsoft.com/office/officeart/2005/8/layout/radial6"/>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D190DC-9D9F-481C-A360-415941FD153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p>
      </dgm:t>
    </dgm:pt>
    <dgm:pt modelId="{15542B33-BF77-427C-B8FE-91AB7B5AF8B8}">
      <dgm:prSet phldrT="[Text]" custT="1"/>
      <dgm:spPr>
        <a:solidFill>
          <a:srgbClr val="AF4516"/>
        </a:solidFill>
      </dgm:spPr>
      <dgm:t>
        <a:bodyPr/>
        <a:lstStyle/>
        <a:p>
          <a:pPr algn="l" rtl="0"/>
          <a:r>
            <a:rPr lang="zh-CN" sz="2000" b="0" i="0" u="none" baseline="0">
              <a:solidFill>
                <a:schemeClr val="bg1"/>
              </a:solidFill>
            </a:rPr>
            <a:t>数据</a:t>
          </a:r>
          <a:endParaRPr lang="zh-CN" sz="2000" dirty="0">
            <a:solidFill>
              <a:schemeClr val="bg1"/>
            </a:solidFill>
          </a:endParaRPr>
        </a:p>
      </dgm:t>
    </dgm:pt>
    <dgm:pt modelId="{B9BFF41A-A95A-4E5D-BE34-4CF3DD14138E}" type="parTrans" cxnId="{E5764F97-6589-41D5-B59A-DE044A4DB9B4}">
      <dgm:prSet/>
      <dgm:spPr/>
      <dgm:t>
        <a:bodyPr/>
        <a:lstStyle/>
        <a:p>
          <a:endParaRPr lang="zh-CN"/>
        </a:p>
      </dgm:t>
    </dgm:pt>
    <dgm:pt modelId="{45E3091B-F710-471C-B263-7E495EA284B1}" type="sibTrans" cxnId="{E5764F97-6589-41D5-B59A-DE044A4DB9B4}">
      <dgm:prSet/>
      <dgm:spPr/>
      <dgm:t>
        <a:bodyPr/>
        <a:lstStyle/>
        <a:p>
          <a:endParaRPr lang="zh-CN"/>
        </a:p>
      </dgm:t>
    </dgm:pt>
    <dgm:pt modelId="{F9086595-3A6F-4CF4-91EC-6549CB6941A1}">
      <dgm:prSet phldrT="[Text]" custT="1"/>
      <dgm:spPr>
        <a:solidFill>
          <a:srgbClr val="AF4516">
            <a:alpha val="90000"/>
          </a:srgbClr>
        </a:solidFill>
      </dgm:spPr>
      <dgm:t>
        <a:bodyPr/>
        <a:lstStyle/>
        <a:p>
          <a:pPr algn="l" rtl="0"/>
          <a:r>
            <a:rPr lang="zh-CN" sz="1800" b="0" i="0" u="none" baseline="0">
              <a:solidFill>
                <a:schemeClr val="bg1"/>
              </a:solidFill>
            </a:rPr>
            <a:t>与接收方无关的事实</a:t>
          </a:r>
          <a:endParaRPr lang="zh-CN" sz="1800" dirty="0">
            <a:solidFill>
              <a:schemeClr val="bg1"/>
            </a:solidFill>
          </a:endParaRPr>
        </a:p>
      </dgm:t>
    </dgm:pt>
    <dgm:pt modelId="{AA4282E2-6AAF-468D-98DD-3AB5EC197E9A}" type="parTrans" cxnId="{6F80681C-E3D3-4DCC-9E7F-194837123ADB}">
      <dgm:prSet/>
      <dgm:spPr/>
      <dgm:t>
        <a:bodyPr/>
        <a:lstStyle/>
        <a:p>
          <a:endParaRPr lang="zh-CN"/>
        </a:p>
      </dgm:t>
    </dgm:pt>
    <dgm:pt modelId="{4831B287-6AF0-451C-B5BA-1D917EE203BF}" type="sibTrans" cxnId="{6F80681C-E3D3-4DCC-9E7F-194837123ADB}">
      <dgm:prSet/>
      <dgm:spPr/>
      <dgm:t>
        <a:bodyPr/>
        <a:lstStyle/>
        <a:p>
          <a:endParaRPr lang="zh-CN"/>
        </a:p>
      </dgm:t>
    </dgm:pt>
    <dgm:pt modelId="{51A190B8-93A9-462E-8FC8-5B6A12BD3B29}">
      <dgm:prSet phldrT="[Text]" custT="1"/>
      <dgm:spPr>
        <a:solidFill>
          <a:srgbClr val="00FF00"/>
        </a:solidFill>
      </dgm:spPr>
      <dgm:t>
        <a:bodyPr/>
        <a:lstStyle/>
        <a:p>
          <a:pPr algn="l" rtl="0"/>
          <a:r>
            <a:rPr lang="zh-CN" sz="2000" b="0" i="0" u="none" baseline="0">
              <a:solidFill>
                <a:srgbClr val="464749"/>
              </a:solidFill>
            </a:rPr>
            <a:t>信息</a:t>
          </a:r>
          <a:endParaRPr lang="zh-CN" sz="1800" dirty="0">
            <a:solidFill>
              <a:srgbClr val="464749"/>
            </a:solidFill>
          </a:endParaRPr>
        </a:p>
      </dgm:t>
    </dgm:pt>
    <dgm:pt modelId="{DAE9AA57-311C-4E70-8F7C-BA394C5E0D2A}" type="parTrans" cxnId="{991BF1E0-10CE-4F74-B4E0-B1D3D24B2072}">
      <dgm:prSet/>
      <dgm:spPr/>
      <dgm:t>
        <a:bodyPr/>
        <a:lstStyle/>
        <a:p>
          <a:endParaRPr lang="zh-CN"/>
        </a:p>
      </dgm:t>
    </dgm:pt>
    <dgm:pt modelId="{8B516F3D-E1D1-496A-8B26-EA32C378B1A7}" type="sibTrans" cxnId="{991BF1E0-10CE-4F74-B4E0-B1D3D24B2072}">
      <dgm:prSet/>
      <dgm:spPr/>
      <dgm:t>
        <a:bodyPr/>
        <a:lstStyle/>
        <a:p>
          <a:endParaRPr lang="zh-CN"/>
        </a:p>
      </dgm:t>
    </dgm:pt>
    <dgm:pt modelId="{DBF4B8C1-A71E-4CAC-9BCA-24F28C1ABFA5}">
      <dgm:prSet phldrT="[Text]" custT="1"/>
      <dgm:spPr>
        <a:solidFill>
          <a:srgbClr val="00FF00">
            <a:alpha val="90000"/>
          </a:srgbClr>
        </a:solidFill>
      </dgm:spPr>
      <dgm:t>
        <a:bodyPr/>
        <a:lstStyle/>
        <a:p>
          <a:pPr algn="l" rtl="0"/>
          <a:r>
            <a:rPr lang="zh-CN" sz="1800" b="0" i="0" u="none" baseline="0">
              <a:solidFill>
                <a:schemeClr val="bg1"/>
              </a:solidFill>
            </a:rPr>
            <a:t> </a:t>
          </a:r>
          <a:r>
            <a:rPr lang="zh-CN" sz="1800" b="0" i="0" u="none" baseline="0">
              <a:solidFill>
                <a:srgbClr val="464749"/>
              </a:solidFill>
            </a:rPr>
            <a:t>与接收方有关的事实</a:t>
          </a:r>
          <a:endParaRPr lang="zh-CN" sz="1800" dirty="0">
            <a:solidFill>
              <a:srgbClr val="464749"/>
            </a:solidFill>
          </a:endParaRPr>
        </a:p>
      </dgm:t>
    </dgm:pt>
    <dgm:pt modelId="{C23F2C17-D99B-4C16-B51C-818E4BA58811}" type="parTrans" cxnId="{BD390541-1E82-45D7-BDB5-C3EC28112F1E}">
      <dgm:prSet/>
      <dgm:spPr/>
      <dgm:t>
        <a:bodyPr/>
        <a:lstStyle/>
        <a:p>
          <a:endParaRPr lang="zh-CN"/>
        </a:p>
      </dgm:t>
    </dgm:pt>
    <dgm:pt modelId="{535449FE-1830-4417-A6DB-360028BABBAA}" type="sibTrans" cxnId="{BD390541-1E82-45D7-BDB5-C3EC28112F1E}">
      <dgm:prSet/>
      <dgm:spPr/>
      <dgm:t>
        <a:bodyPr/>
        <a:lstStyle/>
        <a:p>
          <a:endParaRPr lang="zh-CN"/>
        </a:p>
      </dgm:t>
    </dgm:pt>
    <dgm:pt modelId="{E8F2C68E-1B10-4C6A-889C-532B2B150C94}" type="pres">
      <dgm:prSet presAssocID="{B5D190DC-9D9F-481C-A360-415941FD1535}" presName="Name0" presStyleCnt="0">
        <dgm:presLayoutVars>
          <dgm:dir/>
          <dgm:animLvl val="lvl"/>
          <dgm:resizeHandles val="exact"/>
        </dgm:presLayoutVars>
      </dgm:prSet>
      <dgm:spPr/>
      <dgm:t>
        <a:bodyPr/>
        <a:lstStyle/>
        <a:p>
          <a:endParaRPr lang="zh-CN"/>
        </a:p>
      </dgm:t>
    </dgm:pt>
    <dgm:pt modelId="{0175C6D5-C8C8-4FFC-B5A3-FBC7D2F726EB}" type="pres">
      <dgm:prSet presAssocID="{15542B33-BF77-427C-B8FE-91AB7B5AF8B8}" presName="linNode" presStyleCnt="0"/>
      <dgm:spPr/>
    </dgm:pt>
    <dgm:pt modelId="{27D3E896-016D-49C8-AA4E-E570818A5B8E}" type="pres">
      <dgm:prSet presAssocID="{15542B33-BF77-427C-B8FE-91AB7B5AF8B8}" presName="parentText" presStyleLbl="node1" presStyleIdx="0" presStyleCnt="2" custScaleX="69937">
        <dgm:presLayoutVars>
          <dgm:chMax val="1"/>
          <dgm:bulletEnabled val="1"/>
        </dgm:presLayoutVars>
      </dgm:prSet>
      <dgm:spPr/>
      <dgm:t>
        <a:bodyPr/>
        <a:lstStyle/>
        <a:p>
          <a:endParaRPr lang="zh-CN"/>
        </a:p>
      </dgm:t>
    </dgm:pt>
    <dgm:pt modelId="{80FD531F-9164-4862-8040-3AE914A3DA63}" type="pres">
      <dgm:prSet presAssocID="{15542B33-BF77-427C-B8FE-91AB7B5AF8B8}" presName="descendantText" presStyleLbl="alignAccFollowNode1" presStyleIdx="0" presStyleCnt="2" custScaleX="123138">
        <dgm:presLayoutVars>
          <dgm:bulletEnabled val="1"/>
        </dgm:presLayoutVars>
      </dgm:prSet>
      <dgm:spPr/>
      <dgm:t>
        <a:bodyPr/>
        <a:lstStyle/>
        <a:p>
          <a:endParaRPr lang="zh-CN"/>
        </a:p>
      </dgm:t>
    </dgm:pt>
    <dgm:pt modelId="{5AD8F36A-04AB-4670-8573-3AB28B27BF3F}" type="pres">
      <dgm:prSet presAssocID="{45E3091B-F710-471C-B263-7E495EA284B1}" presName="sp" presStyleCnt="0"/>
      <dgm:spPr/>
    </dgm:pt>
    <dgm:pt modelId="{40A6CDC7-A881-47C7-89B0-9B166A53EEEC}" type="pres">
      <dgm:prSet presAssocID="{51A190B8-93A9-462E-8FC8-5B6A12BD3B29}" presName="linNode" presStyleCnt="0"/>
      <dgm:spPr/>
    </dgm:pt>
    <dgm:pt modelId="{53AC3487-BD26-4B65-8C83-FB1D1E34871A}" type="pres">
      <dgm:prSet presAssocID="{51A190B8-93A9-462E-8FC8-5B6A12BD3B29}" presName="parentText" presStyleLbl="node1" presStyleIdx="1" presStyleCnt="2" custScaleX="73475">
        <dgm:presLayoutVars>
          <dgm:chMax val="1"/>
          <dgm:bulletEnabled val="1"/>
        </dgm:presLayoutVars>
      </dgm:prSet>
      <dgm:spPr/>
      <dgm:t>
        <a:bodyPr/>
        <a:lstStyle/>
        <a:p>
          <a:endParaRPr lang="zh-CN"/>
        </a:p>
      </dgm:t>
    </dgm:pt>
    <dgm:pt modelId="{C071A9A9-A82C-4935-941E-8B91003F9600}" type="pres">
      <dgm:prSet presAssocID="{51A190B8-93A9-462E-8FC8-5B6A12BD3B29}" presName="descendantText" presStyleLbl="alignAccFollowNode1" presStyleIdx="1" presStyleCnt="2" custScaleX="122369">
        <dgm:presLayoutVars>
          <dgm:bulletEnabled val="1"/>
        </dgm:presLayoutVars>
      </dgm:prSet>
      <dgm:spPr/>
      <dgm:t>
        <a:bodyPr/>
        <a:lstStyle/>
        <a:p>
          <a:endParaRPr lang="zh-CN"/>
        </a:p>
      </dgm:t>
    </dgm:pt>
  </dgm:ptLst>
  <dgm:cxnLst>
    <dgm:cxn modelId="{AD47EF45-F9FE-41AB-BB7A-1DDB44ABCEFB}" type="presOf" srcId="{F9086595-3A6F-4CF4-91EC-6549CB6941A1}" destId="{80FD531F-9164-4862-8040-3AE914A3DA63}" srcOrd="0" destOrd="0" presId="urn:microsoft.com/office/officeart/2005/8/layout/vList5"/>
    <dgm:cxn modelId="{EB9BB446-C8A8-4678-AD84-106BE7D7A05C}" type="presOf" srcId="{15542B33-BF77-427C-B8FE-91AB7B5AF8B8}" destId="{27D3E896-016D-49C8-AA4E-E570818A5B8E}" srcOrd="0" destOrd="0" presId="urn:microsoft.com/office/officeart/2005/8/layout/vList5"/>
    <dgm:cxn modelId="{F6D8484F-9562-4644-B7AA-6C2B19EB6E13}" type="presOf" srcId="{51A190B8-93A9-462E-8FC8-5B6A12BD3B29}" destId="{53AC3487-BD26-4B65-8C83-FB1D1E34871A}" srcOrd="0" destOrd="0" presId="urn:microsoft.com/office/officeart/2005/8/layout/vList5"/>
    <dgm:cxn modelId="{6F80681C-E3D3-4DCC-9E7F-194837123ADB}" srcId="{15542B33-BF77-427C-B8FE-91AB7B5AF8B8}" destId="{F9086595-3A6F-4CF4-91EC-6549CB6941A1}" srcOrd="0" destOrd="0" parTransId="{AA4282E2-6AAF-468D-98DD-3AB5EC197E9A}" sibTransId="{4831B287-6AF0-451C-B5BA-1D917EE203BF}"/>
    <dgm:cxn modelId="{1DF4270F-6242-4698-A98D-EFE91994582A}" type="presOf" srcId="{B5D190DC-9D9F-481C-A360-415941FD1535}" destId="{E8F2C68E-1B10-4C6A-889C-532B2B150C94}" srcOrd="0" destOrd="0" presId="urn:microsoft.com/office/officeart/2005/8/layout/vList5"/>
    <dgm:cxn modelId="{991BF1E0-10CE-4F74-B4E0-B1D3D24B2072}" srcId="{B5D190DC-9D9F-481C-A360-415941FD1535}" destId="{51A190B8-93A9-462E-8FC8-5B6A12BD3B29}" srcOrd="1" destOrd="0" parTransId="{DAE9AA57-311C-4E70-8F7C-BA394C5E0D2A}" sibTransId="{8B516F3D-E1D1-496A-8B26-EA32C378B1A7}"/>
    <dgm:cxn modelId="{BD390541-1E82-45D7-BDB5-C3EC28112F1E}" srcId="{51A190B8-93A9-462E-8FC8-5B6A12BD3B29}" destId="{DBF4B8C1-A71E-4CAC-9BCA-24F28C1ABFA5}" srcOrd="0" destOrd="0" parTransId="{C23F2C17-D99B-4C16-B51C-818E4BA58811}" sibTransId="{535449FE-1830-4417-A6DB-360028BABBAA}"/>
    <dgm:cxn modelId="{F264F74A-1DA2-4319-9C81-31CF2792861A}" type="presOf" srcId="{DBF4B8C1-A71E-4CAC-9BCA-24F28C1ABFA5}" destId="{C071A9A9-A82C-4935-941E-8B91003F9600}" srcOrd="0" destOrd="0" presId="urn:microsoft.com/office/officeart/2005/8/layout/vList5"/>
    <dgm:cxn modelId="{E5764F97-6589-41D5-B59A-DE044A4DB9B4}" srcId="{B5D190DC-9D9F-481C-A360-415941FD1535}" destId="{15542B33-BF77-427C-B8FE-91AB7B5AF8B8}" srcOrd="0" destOrd="0" parTransId="{B9BFF41A-A95A-4E5D-BE34-4CF3DD14138E}" sibTransId="{45E3091B-F710-471C-B263-7E495EA284B1}"/>
    <dgm:cxn modelId="{6AE29E0D-6D95-41B9-A386-C3B6B0109A36}" type="presParOf" srcId="{E8F2C68E-1B10-4C6A-889C-532B2B150C94}" destId="{0175C6D5-C8C8-4FFC-B5A3-FBC7D2F726EB}" srcOrd="0" destOrd="0" presId="urn:microsoft.com/office/officeart/2005/8/layout/vList5"/>
    <dgm:cxn modelId="{D9AA7BE4-BD7B-44AB-ADEB-BD3EC3197C77}" type="presParOf" srcId="{0175C6D5-C8C8-4FFC-B5A3-FBC7D2F726EB}" destId="{27D3E896-016D-49C8-AA4E-E570818A5B8E}" srcOrd="0" destOrd="0" presId="urn:microsoft.com/office/officeart/2005/8/layout/vList5"/>
    <dgm:cxn modelId="{52717BC1-1797-4963-ACFD-E2F0DE0CE23A}" type="presParOf" srcId="{0175C6D5-C8C8-4FFC-B5A3-FBC7D2F726EB}" destId="{80FD531F-9164-4862-8040-3AE914A3DA63}" srcOrd="1" destOrd="0" presId="urn:microsoft.com/office/officeart/2005/8/layout/vList5"/>
    <dgm:cxn modelId="{FB7E3DC2-24C1-410A-AAEA-B79A52092686}" type="presParOf" srcId="{E8F2C68E-1B10-4C6A-889C-532B2B150C94}" destId="{5AD8F36A-04AB-4670-8573-3AB28B27BF3F}" srcOrd="1" destOrd="0" presId="urn:microsoft.com/office/officeart/2005/8/layout/vList5"/>
    <dgm:cxn modelId="{C768A3B5-4A78-4F24-A087-06D35EEFC6D1}" type="presParOf" srcId="{E8F2C68E-1B10-4C6A-889C-532B2B150C94}" destId="{40A6CDC7-A881-47C7-89B0-9B166A53EEEC}" srcOrd="2" destOrd="0" presId="urn:microsoft.com/office/officeart/2005/8/layout/vList5"/>
    <dgm:cxn modelId="{5B9E8084-25BF-42CD-9525-86D7F39763B8}" type="presParOf" srcId="{40A6CDC7-A881-47C7-89B0-9B166A53EEEC}" destId="{53AC3487-BD26-4B65-8C83-FB1D1E34871A}" srcOrd="0" destOrd="0" presId="urn:microsoft.com/office/officeart/2005/8/layout/vList5"/>
    <dgm:cxn modelId="{5C1FEC12-C724-4A42-B10F-ECADE5B6F9D0}" type="presParOf" srcId="{40A6CDC7-A881-47C7-89B0-9B166A53EEEC}" destId="{C071A9A9-A82C-4935-941E-8B91003F9600}" srcOrd="1"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BBB48D-1D7B-4731-B901-2C1064FAF79D}"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p>
      </dgm:t>
    </dgm:pt>
    <dgm:pt modelId="{8FD28114-F866-41D3-BE21-9E50234965E5}">
      <dgm:prSet phldrT="[Text]" custT="1"/>
      <dgm:spPr>
        <a:solidFill>
          <a:srgbClr val="FF0000"/>
        </a:solidFill>
        <a:ln>
          <a:solidFill>
            <a:schemeClr val="bg2"/>
          </a:solidFill>
        </a:ln>
      </dgm:spPr>
      <dgm:t>
        <a:bodyPr/>
        <a:lstStyle/>
        <a:p>
          <a:pPr algn="l" rtl="0"/>
          <a:r>
            <a:rPr lang="zh-CN" sz="1800" b="0" i="0" u="none" baseline="0"/>
            <a:t>核心技能</a:t>
          </a:r>
          <a:endParaRPr lang="zh-CN" sz="1800" dirty="0"/>
        </a:p>
      </dgm:t>
    </dgm:pt>
    <dgm:pt modelId="{894BE118-5C8F-405B-B616-97135BFBC308}" type="parTrans" cxnId="{F056DA6B-1949-4714-9074-6F6A22BC82C9}">
      <dgm:prSet/>
      <dgm:spPr/>
      <dgm:t>
        <a:bodyPr/>
        <a:lstStyle/>
        <a:p>
          <a:endParaRPr lang="zh-CN"/>
        </a:p>
      </dgm:t>
    </dgm:pt>
    <dgm:pt modelId="{A06D3B25-523B-40C2-8178-7295BF2B69BC}" type="sibTrans" cxnId="{F056DA6B-1949-4714-9074-6F6A22BC82C9}">
      <dgm:prSet/>
      <dgm:spPr/>
      <dgm:t>
        <a:bodyPr/>
        <a:lstStyle/>
        <a:p>
          <a:endParaRPr lang="zh-CN"/>
        </a:p>
      </dgm:t>
    </dgm:pt>
    <dgm:pt modelId="{BE04FF92-3B0B-4977-AC72-B4AA5DDAABCF}">
      <dgm:prSet phldrT="[Text]" custT="1"/>
      <dgm:spPr>
        <a:solidFill>
          <a:srgbClr val="FFC000"/>
        </a:solidFill>
        <a:ln>
          <a:solidFill>
            <a:schemeClr val="bg2"/>
          </a:solidFill>
        </a:ln>
      </dgm:spPr>
      <dgm:t>
        <a:bodyPr/>
        <a:lstStyle/>
        <a:p>
          <a:pPr algn="l" rtl="0"/>
          <a:r>
            <a:rPr lang="zh-CN" sz="1400" b="0" i="0" u="none" baseline="0">
              <a:solidFill>
                <a:srgbClr val="464749"/>
              </a:solidFill>
            </a:rPr>
            <a:t>自我认知</a:t>
          </a:r>
          <a:endParaRPr lang="zh-CN" sz="1400" dirty="0">
            <a:solidFill>
              <a:srgbClr val="464749"/>
            </a:solidFill>
          </a:endParaRPr>
        </a:p>
      </dgm:t>
    </dgm:pt>
    <dgm:pt modelId="{52A37819-2F1C-4A29-A026-907F2797644E}" type="parTrans" cxnId="{7D8D2536-2294-4B48-BCA2-4E5C6F3C157E}">
      <dgm:prSet/>
      <dgm:spPr/>
      <dgm:t>
        <a:bodyPr/>
        <a:lstStyle/>
        <a:p>
          <a:endParaRPr lang="zh-CN"/>
        </a:p>
      </dgm:t>
    </dgm:pt>
    <dgm:pt modelId="{F6A51192-C527-4612-AF9A-D5D095E83803}" type="sibTrans" cxnId="{7D8D2536-2294-4B48-BCA2-4E5C6F3C157E}">
      <dgm:prSet/>
      <dgm:spPr>
        <a:solidFill>
          <a:schemeClr val="bg1">
            <a:lumMod val="65000"/>
          </a:schemeClr>
        </a:solidFill>
      </dgm:spPr>
      <dgm:t>
        <a:bodyPr/>
        <a:lstStyle/>
        <a:p>
          <a:endParaRPr lang="zh-CN"/>
        </a:p>
      </dgm:t>
    </dgm:pt>
    <dgm:pt modelId="{87907105-5363-4B60-BE90-BD077C3D9790}">
      <dgm:prSet phldrT="[Text]" custT="1"/>
      <dgm:spPr>
        <a:solidFill>
          <a:srgbClr val="009900"/>
        </a:solidFill>
        <a:ln>
          <a:solidFill>
            <a:schemeClr val="bg2"/>
          </a:solidFill>
        </a:ln>
      </dgm:spPr>
      <dgm:t>
        <a:bodyPr/>
        <a:lstStyle/>
        <a:p>
          <a:pPr algn="l" rtl="0"/>
          <a:r>
            <a:rPr lang="zh-CN" sz="1400" b="0" i="0" u="none" baseline="0">
              <a:solidFill>
                <a:srgbClr val="464749"/>
              </a:solidFill>
            </a:rPr>
            <a:t>鼓舞人心</a:t>
          </a:r>
          <a:endParaRPr lang="zh-CN" sz="1400" dirty="0">
            <a:solidFill>
              <a:srgbClr val="464749"/>
            </a:solidFill>
          </a:endParaRPr>
        </a:p>
      </dgm:t>
    </dgm:pt>
    <dgm:pt modelId="{B17FD847-A49C-45D6-9536-DCB899E0FC32}" type="parTrans" cxnId="{0DA1DBEE-9411-433E-B411-5BF764EA8DD0}">
      <dgm:prSet/>
      <dgm:spPr/>
      <dgm:t>
        <a:bodyPr/>
        <a:lstStyle/>
        <a:p>
          <a:endParaRPr lang="zh-CN"/>
        </a:p>
      </dgm:t>
    </dgm:pt>
    <dgm:pt modelId="{F2A79759-171C-4C8E-A73B-588494EE0AD2}" type="sibTrans" cxnId="{0DA1DBEE-9411-433E-B411-5BF764EA8DD0}">
      <dgm:prSet/>
      <dgm:spPr>
        <a:solidFill>
          <a:schemeClr val="bg1">
            <a:lumMod val="65000"/>
          </a:schemeClr>
        </a:solidFill>
      </dgm:spPr>
      <dgm:t>
        <a:bodyPr/>
        <a:lstStyle/>
        <a:p>
          <a:endParaRPr lang="zh-CN"/>
        </a:p>
      </dgm:t>
    </dgm:pt>
    <dgm:pt modelId="{A304FAD3-F3AF-4A00-B598-600CE43A84A9}">
      <dgm:prSet phldrT="[Text]" custT="1"/>
      <dgm:spPr>
        <a:solidFill>
          <a:srgbClr val="00B0F0"/>
        </a:solidFill>
        <a:ln>
          <a:solidFill>
            <a:schemeClr val="bg2"/>
          </a:solidFill>
        </a:ln>
      </dgm:spPr>
      <dgm:t>
        <a:bodyPr/>
        <a:lstStyle/>
        <a:p>
          <a:pPr algn="l" rtl="0"/>
          <a:r>
            <a:rPr lang="zh-CN" sz="1400" b="0" i="0" u="none" baseline="0">
              <a:solidFill>
                <a:srgbClr val="464749"/>
              </a:solidFill>
            </a:rPr>
            <a:t>沟通</a:t>
          </a:r>
          <a:endParaRPr lang="zh-CN" sz="1400" dirty="0">
            <a:solidFill>
              <a:srgbClr val="464749"/>
            </a:solidFill>
          </a:endParaRPr>
        </a:p>
      </dgm:t>
    </dgm:pt>
    <dgm:pt modelId="{FC99E1EF-D5E6-4987-948C-3E2E13D3DDF5}" type="parTrans" cxnId="{CC0633E8-18E1-4E1E-AAE9-8129F705E61D}">
      <dgm:prSet/>
      <dgm:spPr/>
      <dgm:t>
        <a:bodyPr/>
        <a:lstStyle/>
        <a:p>
          <a:endParaRPr lang="zh-CN"/>
        </a:p>
      </dgm:t>
    </dgm:pt>
    <dgm:pt modelId="{52080C80-332A-43D5-9921-E3308E5B6206}" type="sibTrans" cxnId="{CC0633E8-18E1-4E1E-AAE9-8129F705E61D}">
      <dgm:prSet/>
      <dgm:spPr>
        <a:solidFill>
          <a:schemeClr val="bg1">
            <a:lumMod val="65000"/>
          </a:schemeClr>
        </a:solidFill>
      </dgm:spPr>
      <dgm:t>
        <a:bodyPr/>
        <a:lstStyle/>
        <a:p>
          <a:endParaRPr lang="zh-CN"/>
        </a:p>
      </dgm:t>
    </dgm:pt>
    <dgm:pt modelId="{C298439B-220F-4F67-A70B-1C250F499F97}" type="pres">
      <dgm:prSet presAssocID="{D8BBB48D-1D7B-4731-B901-2C1064FAF79D}" presName="Name0" presStyleCnt="0">
        <dgm:presLayoutVars>
          <dgm:chMax val="1"/>
          <dgm:dir/>
          <dgm:animLvl val="ctr"/>
          <dgm:resizeHandles val="exact"/>
        </dgm:presLayoutVars>
      </dgm:prSet>
      <dgm:spPr/>
      <dgm:t>
        <a:bodyPr/>
        <a:lstStyle/>
        <a:p>
          <a:endParaRPr lang="zh-CN"/>
        </a:p>
      </dgm:t>
    </dgm:pt>
    <dgm:pt modelId="{61467798-D90E-46AC-87E6-25B1BCC6D032}" type="pres">
      <dgm:prSet presAssocID="{8FD28114-F866-41D3-BE21-9E50234965E5}" presName="centerShape" presStyleLbl="node0" presStyleIdx="0" presStyleCnt="1" custScaleX="104265" custScaleY="91998"/>
      <dgm:spPr/>
      <dgm:t>
        <a:bodyPr/>
        <a:lstStyle/>
        <a:p>
          <a:endParaRPr lang="zh-CN"/>
        </a:p>
      </dgm:t>
    </dgm:pt>
    <dgm:pt modelId="{12A1C4B2-FB06-41C4-AE9D-16CB968196D9}" type="pres">
      <dgm:prSet presAssocID="{BE04FF92-3B0B-4977-AC72-B4AA5DDAABCF}" presName="node" presStyleLbl="node1" presStyleIdx="0" presStyleCnt="3" custScaleX="193745" custScaleY="137574" custRadScaleRad="87013" custRadScaleInc="-335">
        <dgm:presLayoutVars>
          <dgm:bulletEnabled val="1"/>
        </dgm:presLayoutVars>
      </dgm:prSet>
      <dgm:spPr/>
      <dgm:t>
        <a:bodyPr/>
        <a:lstStyle/>
        <a:p>
          <a:endParaRPr lang="zh-CN"/>
        </a:p>
      </dgm:t>
    </dgm:pt>
    <dgm:pt modelId="{F3B8C21C-2B0C-45D4-B2FE-10BA57D973B6}" type="pres">
      <dgm:prSet presAssocID="{BE04FF92-3B0B-4977-AC72-B4AA5DDAABCF}" presName="dummy" presStyleCnt="0"/>
      <dgm:spPr/>
    </dgm:pt>
    <dgm:pt modelId="{2EC2288A-6A7B-4C41-A717-14A7EC33BF94}" type="pres">
      <dgm:prSet presAssocID="{F6A51192-C527-4612-AF9A-D5D095E83803}" presName="sibTrans" presStyleLbl="sibTrans2D1" presStyleIdx="0" presStyleCnt="3"/>
      <dgm:spPr/>
      <dgm:t>
        <a:bodyPr/>
        <a:lstStyle/>
        <a:p>
          <a:endParaRPr lang="zh-CN"/>
        </a:p>
      </dgm:t>
    </dgm:pt>
    <dgm:pt modelId="{C900A956-36AF-4AAD-9F7E-9A502D7828FF}" type="pres">
      <dgm:prSet presAssocID="{87907105-5363-4B60-BE90-BD077C3D9790}" presName="node" presStyleLbl="node1" presStyleIdx="1" presStyleCnt="3" custScaleX="194554" custScaleY="144031">
        <dgm:presLayoutVars>
          <dgm:bulletEnabled val="1"/>
        </dgm:presLayoutVars>
      </dgm:prSet>
      <dgm:spPr/>
      <dgm:t>
        <a:bodyPr/>
        <a:lstStyle/>
        <a:p>
          <a:endParaRPr lang="zh-CN"/>
        </a:p>
      </dgm:t>
    </dgm:pt>
    <dgm:pt modelId="{496CA563-F1E0-47B4-9820-1D0EAEBE0799}" type="pres">
      <dgm:prSet presAssocID="{87907105-5363-4B60-BE90-BD077C3D9790}" presName="dummy" presStyleCnt="0"/>
      <dgm:spPr/>
    </dgm:pt>
    <dgm:pt modelId="{3ACA4B79-F7BC-4F4F-A8BA-39DC3BE88D80}" type="pres">
      <dgm:prSet presAssocID="{F2A79759-171C-4C8E-A73B-588494EE0AD2}" presName="sibTrans" presStyleLbl="sibTrans2D1" presStyleIdx="1" presStyleCnt="3"/>
      <dgm:spPr/>
      <dgm:t>
        <a:bodyPr/>
        <a:lstStyle/>
        <a:p>
          <a:endParaRPr lang="zh-CN"/>
        </a:p>
      </dgm:t>
    </dgm:pt>
    <dgm:pt modelId="{5DD2DE80-A153-4FC6-86F9-78145289C87D}" type="pres">
      <dgm:prSet presAssocID="{A304FAD3-F3AF-4A00-B598-600CE43A84A9}" presName="node" presStyleLbl="node1" presStyleIdx="2" presStyleCnt="3" custScaleX="170852" custScaleY="140107" custRadScaleRad="98841" custRadScaleInc="1191">
        <dgm:presLayoutVars>
          <dgm:bulletEnabled val="1"/>
        </dgm:presLayoutVars>
      </dgm:prSet>
      <dgm:spPr/>
      <dgm:t>
        <a:bodyPr/>
        <a:lstStyle/>
        <a:p>
          <a:endParaRPr lang="zh-CN"/>
        </a:p>
      </dgm:t>
    </dgm:pt>
    <dgm:pt modelId="{9C4253B9-3EFA-4523-A726-3DEBAF8C95F2}" type="pres">
      <dgm:prSet presAssocID="{A304FAD3-F3AF-4A00-B598-600CE43A84A9}" presName="dummy" presStyleCnt="0"/>
      <dgm:spPr/>
    </dgm:pt>
    <dgm:pt modelId="{BBD6741E-77BD-4D99-9159-A99B064A3BB0}" type="pres">
      <dgm:prSet presAssocID="{52080C80-332A-43D5-9921-E3308E5B6206}" presName="sibTrans" presStyleLbl="sibTrans2D1" presStyleIdx="2" presStyleCnt="3"/>
      <dgm:spPr/>
      <dgm:t>
        <a:bodyPr/>
        <a:lstStyle/>
        <a:p>
          <a:endParaRPr lang="zh-CN"/>
        </a:p>
      </dgm:t>
    </dgm:pt>
  </dgm:ptLst>
  <dgm:cxnLst>
    <dgm:cxn modelId="{7D8D2536-2294-4B48-BCA2-4E5C6F3C157E}" srcId="{8FD28114-F866-41D3-BE21-9E50234965E5}" destId="{BE04FF92-3B0B-4977-AC72-B4AA5DDAABCF}" srcOrd="0" destOrd="0" parTransId="{52A37819-2F1C-4A29-A026-907F2797644E}" sibTransId="{F6A51192-C527-4612-AF9A-D5D095E83803}"/>
    <dgm:cxn modelId="{0DA1DBEE-9411-433E-B411-5BF764EA8DD0}" srcId="{8FD28114-F866-41D3-BE21-9E50234965E5}" destId="{87907105-5363-4B60-BE90-BD077C3D9790}" srcOrd="1" destOrd="0" parTransId="{B17FD847-A49C-45D6-9536-DCB899E0FC32}" sibTransId="{F2A79759-171C-4C8E-A73B-588494EE0AD2}"/>
    <dgm:cxn modelId="{F82439C6-CEDF-4B8A-899A-AE3699FABDA1}" type="presOf" srcId="{A304FAD3-F3AF-4A00-B598-600CE43A84A9}" destId="{5DD2DE80-A153-4FC6-86F9-78145289C87D}" srcOrd="0" destOrd="0" presId="urn:microsoft.com/office/officeart/2005/8/layout/radial6"/>
    <dgm:cxn modelId="{586E279D-CC12-4ED6-9A78-201515E81476}" type="presOf" srcId="{8FD28114-F866-41D3-BE21-9E50234965E5}" destId="{61467798-D90E-46AC-87E6-25B1BCC6D032}" srcOrd="0" destOrd="0" presId="urn:microsoft.com/office/officeart/2005/8/layout/radial6"/>
    <dgm:cxn modelId="{D9CC469A-E1ED-4290-940C-5AC64239B263}" type="presOf" srcId="{52080C80-332A-43D5-9921-E3308E5B6206}" destId="{BBD6741E-77BD-4D99-9159-A99B064A3BB0}" srcOrd="0" destOrd="0" presId="urn:microsoft.com/office/officeart/2005/8/layout/radial6"/>
    <dgm:cxn modelId="{CDEED446-B780-428E-B842-CD5283576162}" type="presOf" srcId="{BE04FF92-3B0B-4977-AC72-B4AA5DDAABCF}" destId="{12A1C4B2-FB06-41C4-AE9D-16CB968196D9}" srcOrd="0" destOrd="0" presId="urn:microsoft.com/office/officeart/2005/8/layout/radial6"/>
    <dgm:cxn modelId="{F056DA6B-1949-4714-9074-6F6A22BC82C9}" srcId="{D8BBB48D-1D7B-4731-B901-2C1064FAF79D}" destId="{8FD28114-F866-41D3-BE21-9E50234965E5}" srcOrd="0" destOrd="0" parTransId="{894BE118-5C8F-405B-B616-97135BFBC308}" sibTransId="{A06D3B25-523B-40C2-8178-7295BF2B69BC}"/>
    <dgm:cxn modelId="{CC0633E8-18E1-4E1E-AAE9-8129F705E61D}" srcId="{8FD28114-F866-41D3-BE21-9E50234965E5}" destId="{A304FAD3-F3AF-4A00-B598-600CE43A84A9}" srcOrd="2" destOrd="0" parTransId="{FC99E1EF-D5E6-4987-948C-3E2E13D3DDF5}" sibTransId="{52080C80-332A-43D5-9921-E3308E5B6206}"/>
    <dgm:cxn modelId="{7545F57C-4BA1-49F4-8E11-EF4D87CA67A9}" type="presOf" srcId="{87907105-5363-4B60-BE90-BD077C3D9790}" destId="{C900A956-36AF-4AAD-9F7E-9A502D7828FF}" srcOrd="0" destOrd="0" presId="urn:microsoft.com/office/officeart/2005/8/layout/radial6"/>
    <dgm:cxn modelId="{15C02CA7-0056-4242-BF74-667BA28036F8}" type="presOf" srcId="{F2A79759-171C-4C8E-A73B-588494EE0AD2}" destId="{3ACA4B79-F7BC-4F4F-A8BA-39DC3BE88D80}" srcOrd="0" destOrd="0" presId="urn:microsoft.com/office/officeart/2005/8/layout/radial6"/>
    <dgm:cxn modelId="{7E135DD7-32CA-4BF6-AEA7-B17553140C14}" type="presOf" srcId="{F6A51192-C527-4612-AF9A-D5D095E83803}" destId="{2EC2288A-6A7B-4C41-A717-14A7EC33BF94}" srcOrd="0" destOrd="0" presId="urn:microsoft.com/office/officeart/2005/8/layout/radial6"/>
    <dgm:cxn modelId="{A86A3465-874C-4A99-A650-4675C2463F19}" type="presOf" srcId="{D8BBB48D-1D7B-4731-B901-2C1064FAF79D}" destId="{C298439B-220F-4F67-A70B-1C250F499F97}" srcOrd="0" destOrd="0" presId="urn:microsoft.com/office/officeart/2005/8/layout/radial6"/>
    <dgm:cxn modelId="{14394E2B-2219-4A1A-8E5C-17AD53C53B83}" type="presParOf" srcId="{C298439B-220F-4F67-A70B-1C250F499F97}" destId="{61467798-D90E-46AC-87E6-25B1BCC6D032}" srcOrd="0" destOrd="0" presId="urn:microsoft.com/office/officeart/2005/8/layout/radial6"/>
    <dgm:cxn modelId="{C7F1AFA8-12A0-459F-A739-D370452A06E6}" type="presParOf" srcId="{C298439B-220F-4F67-A70B-1C250F499F97}" destId="{12A1C4B2-FB06-41C4-AE9D-16CB968196D9}" srcOrd="1" destOrd="0" presId="urn:microsoft.com/office/officeart/2005/8/layout/radial6"/>
    <dgm:cxn modelId="{6C6FC822-F142-46C2-AF60-73A1CA5591C7}" type="presParOf" srcId="{C298439B-220F-4F67-A70B-1C250F499F97}" destId="{F3B8C21C-2B0C-45D4-B2FE-10BA57D973B6}" srcOrd="2" destOrd="0" presId="urn:microsoft.com/office/officeart/2005/8/layout/radial6"/>
    <dgm:cxn modelId="{5C11AC67-C15B-4F34-B2FD-41ECDA9B5E5A}" type="presParOf" srcId="{C298439B-220F-4F67-A70B-1C250F499F97}" destId="{2EC2288A-6A7B-4C41-A717-14A7EC33BF94}" srcOrd="3" destOrd="0" presId="urn:microsoft.com/office/officeart/2005/8/layout/radial6"/>
    <dgm:cxn modelId="{1A9A68D4-00C9-4907-A018-909BD33FDA8C}" type="presParOf" srcId="{C298439B-220F-4F67-A70B-1C250F499F97}" destId="{C900A956-36AF-4AAD-9F7E-9A502D7828FF}" srcOrd="4" destOrd="0" presId="urn:microsoft.com/office/officeart/2005/8/layout/radial6"/>
    <dgm:cxn modelId="{41A4A4AA-0C5D-4276-8F46-409FBCAA7354}" type="presParOf" srcId="{C298439B-220F-4F67-A70B-1C250F499F97}" destId="{496CA563-F1E0-47B4-9820-1D0EAEBE0799}" srcOrd="5" destOrd="0" presId="urn:microsoft.com/office/officeart/2005/8/layout/radial6"/>
    <dgm:cxn modelId="{479E3E86-5861-42DA-B83B-66765AE3A6B9}" type="presParOf" srcId="{C298439B-220F-4F67-A70B-1C250F499F97}" destId="{3ACA4B79-F7BC-4F4F-A8BA-39DC3BE88D80}" srcOrd="6" destOrd="0" presId="urn:microsoft.com/office/officeart/2005/8/layout/radial6"/>
    <dgm:cxn modelId="{6DE84EC0-FB84-451D-89C0-E274341EDEE2}" type="presParOf" srcId="{C298439B-220F-4F67-A70B-1C250F499F97}" destId="{5DD2DE80-A153-4FC6-86F9-78145289C87D}" srcOrd="7" destOrd="0" presId="urn:microsoft.com/office/officeart/2005/8/layout/radial6"/>
    <dgm:cxn modelId="{979BEB60-CE4F-4E95-B94C-61D35B683AF1}" type="presParOf" srcId="{C298439B-220F-4F67-A70B-1C250F499F97}" destId="{9C4253B9-3EFA-4523-A726-3DEBAF8C95F2}" srcOrd="8" destOrd="0" presId="urn:microsoft.com/office/officeart/2005/8/layout/radial6"/>
    <dgm:cxn modelId="{5CD3C35C-2DFA-451C-8227-0B3EEA637123}" type="presParOf" srcId="{C298439B-220F-4F67-A70B-1C250F499F97}" destId="{BBD6741E-77BD-4D99-9159-A99B064A3BB0}" srcOrd="9" destOrd="0" presId="urn:microsoft.com/office/officeart/2005/8/layout/radial6"/>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BD6741E-77BD-4D99-9159-A99B064A3BB0}">
      <dsp:nvSpPr>
        <dsp:cNvPr id="0" name=""/>
        <dsp:cNvSpPr/>
      </dsp:nvSpPr>
      <dsp:spPr>
        <a:xfrm>
          <a:off x="1430204" y="810081"/>
          <a:ext cx="3346149" cy="3346149"/>
        </a:xfrm>
        <a:prstGeom prst="blockArc">
          <a:avLst>
            <a:gd name="adj1" fmla="val 9533957"/>
            <a:gd name="adj2" fmla="val 15942215"/>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3ACA4B79-F7BC-4F4F-A8BA-39DC3BE88D80}">
      <dsp:nvSpPr>
        <dsp:cNvPr id="0" name=""/>
        <dsp:cNvSpPr/>
      </dsp:nvSpPr>
      <dsp:spPr>
        <a:xfrm>
          <a:off x="1322145" y="583574"/>
          <a:ext cx="3346149" cy="3346149"/>
        </a:xfrm>
        <a:prstGeom prst="blockArc">
          <a:avLst>
            <a:gd name="adj1" fmla="val 1845962"/>
            <a:gd name="adj2" fmla="val 9005538"/>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2EC2288A-6A7B-4C41-A717-14A7EC33BF94}">
      <dsp:nvSpPr>
        <dsp:cNvPr id="0" name=""/>
        <dsp:cNvSpPr/>
      </dsp:nvSpPr>
      <dsp:spPr>
        <a:xfrm>
          <a:off x="1209391" y="811710"/>
          <a:ext cx="3346149" cy="3346149"/>
        </a:xfrm>
        <a:prstGeom prst="blockArc">
          <a:avLst>
            <a:gd name="adj1" fmla="val 16407064"/>
            <a:gd name="adj2" fmla="val 1310123"/>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61467798-D90E-46AC-87E6-25B1BCC6D032}">
      <dsp:nvSpPr>
        <dsp:cNvPr id="0" name=""/>
        <dsp:cNvSpPr/>
      </dsp:nvSpPr>
      <dsp:spPr>
        <a:xfrm>
          <a:off x="2181911" y="1567628"/>
          <a:ext cx="1604516" cy="1415741"/>
        </a:xfrm>
        <a:prstGeom prst="ellipse">
          <a:avLst/>
        </a:prstGeom>
        <a:solidFill>
          <a:srgbClr val="FF0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sz="1800" b="0" i="0" u="none" kern="1200" baseline="0"/>
            <a:t>核心技能</a:t>
          </a:r>
          <a:endParaRPr lang="zh-CN" sz="1800" kern="1200" dirty="0"/>
        </a:p>
      </dsp:txBody>
      <dsp:txXfrm>
        <a:off x="2181911" y="1567628"/>
        <a:ext cx="1604516" cy="1415741"/>
      </dsp:txXfrm>
    </dsp:sp>
    <dsp:sp modelId="{12A1C4B2-FB06-41C4-AE9D-16CB968196D9}">
      <dsp:nvSpPr>
        <dsp:cNvPr id="0" name=""/>
        <dsp:cNvSpPr/>
      </dsp:nvSpPr>
      <dsp:spPr>
        <a:xfrm>
          <a:off x="1937315" y="112467"/>
          <a:ext cx="2087055" cy="1481971"/>
        </a:xfrm>
        <a:prstGeom prst="ellipse">
          <a:avLst/>
        </a:prstGeom>
        <a:solidFill>
          <a:srgbClr val="FFC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自我认知</a:t>
          </a:r>
          <a:endParaRPr lang="zh-CN" sz="1400" kern="1200" dirty="0">
            <a:solidFill>
              <a:srgbClr val="464749"/>
            </a:solidFill>
          </a:endParaRPr>
        </a:p>
      </dsp:txBody>
      <dsp:txXfrm>
        <a:off x="1937315" y="112467"/>
        <a:ext cx="2087055" cy="1481971"/>
      </dsp:txXfrm>
    </dsp:sp>
    <dsp:sp modelId="{C900A956-36AF-4AAD-9F7E-9A502D7828FF}">
      <dsp:nvSpPr>
        <dsp:cNvPr id="0" name=""/>
        <dsp:cNvSpPr/>
      </dsp:nvSpPr>
      <dsp:spPr>
        <a:xfrm>
          <a:off x="3351624" y="2316882"/>
          <a:ext cx="2095770" cy="1551527"/>
        </a:xfrm>
        <a:prstGeom prst="ellipse">
          <a:avLst/>
        </a:prstGeom>
        <a:solidFill>
          <a:srgbClr val="0099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鼓舞人心</a:t>
          </a:r>
          <a:endParaRPr lang="zh-CN" sz="1400" kern="1200" dirty="0">
            <a:solidFill>
              <a:srgbClr val="464749"/>
            </a:solidFill>
          </a:endParaRPr>
        </a:p>
      </dsp:txBody>
      <dsp:txXfrm>
        <a:off x="3351624" y="2316882"/>
        <a:ext cx="2095770" cy="1551527"/>
      </dsp:txXfrm>
    </dsp:sp>
    <dsp:sp modelId="{5DD2DE80-A153-4FC6-86F9-78145289C87D}">
      <dsp:nvSpPr>
        <dsp:cNvPr id="0" name=""/>
        <dsp:cNvSpPr/>
      </dsp:nvSpPr>
      <dsp:spPr>
        <a:xfrm>
          <a:off x="658340" y="2316886"/>
          <a:ext cx="1840448" cy="1509257"/>
        </a:xfrm>
        <a:prstGeom prst="ellipse">
          <a:avLst/>
        </a:prstGeom>
        <a:solidFill>
          <a:srgbClr val="00B0F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沟通</a:t>
          </a:r>
          <a:endParaRPr lang="zh-CN" sz="1400" kern="1200" dirty="0">
            <a:solidFill>
              <a:srgbClr val="464749"/>
            </a:solidFill>
          </a:endParaRPr>
        </a:p>
      </dsp:txBody>
      <dsp:txXfrm>
        <a:off x="658340" y="2316886"/>
        <a:ext cx="1840448" cy="150925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E01ADC-55ED-46C4-97B9-18F2AAFB9712}">
      <dsp:nvSpPr>
        <dsp:cNvPr id="0" name=""/>
        <dsp:cNvSpPr/>
      </dsp:nvSpPr>
      <dsp:spPr>
        <a:xfrm>
          <a:off x="1301752" y="0"/>
          <a:ext cx="1301752" cy="1010710"/>
        </a:xfrm>
        <a:prstGeom prst="trapezoid">
          <a:avLst>
            <a:gd name="adj" fmla="val 64398"/>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defTabSz="711200">
            <a:lnSpc>
              <a:spcPct val="90000"/>
            </a:lnSpc>
            <a:spcBef>
              <a:spcPct val="0"/>
            </a:spcBef>
            <a:spcAft>
              <a:spcPct val="35000"/>
            </a:spcAft>
          </a:pPr>
          <a:endParaRPr lang="zh-CN" sz="1600" kern="1200" dirty="0" smtClean="0"/>
        </a:p>
        <a:p>
          <a:pPr lvl="0" algn="l" defTabSz="711200" rtl="0">
            <a:lnSpc>
              <a:spcPct val="90000"/>
            </a:lnSpc>
            <a:spcBef>
              <a:spcPct val="0"/>
            </a:spcBef>
            <a:spcAft>
              <a:spcPct val="35000"/>
            </a:spcAft>
          </a:pPr>
          <a:r>
            <a:rPr lang="zh-CN" sz="1600" b="0" i="0" u="none" kern="1200" baseline="0"/>
            <a:t> </a:t>
          </a:r>
        </a:p>
        <a:p>
          <a:pPr lvl="0" algn="l" defTabSz="711200" rtl="0">
            <a:lnSpc>
              <a:spcPct val="90000"/>
            </a:lnSpc>
            <a:spcBef>
              <a:spcPct val="0"/>
            </a:spcBef>
            <a:spcAft>
              <a:spcPct val="35000"/>
            </a:spcAft>
          </a:pPr>
          <a:r>
            <a:rPr lang="zh-CN" sz="1600" b="0" i="0" u="none" kern="1200" baseline="0"/>
            <a:t>公司</a:t>
          </a:r>
          <a:endParaRPr lang="zh-CN" sz="1600" kern="1200" dirty="0"/>
        </a:p>
      </dsp:txBody>
      <dsp:txXfrm>
        <a:off x="1301752" y="0"/>
        <a:ext cx="1301752" cy="1010710"/>
      </dsp:txXfrm>
    </dsp:sp>
    <dsp:sp modelId="{675E8B74-BBD6-4EA8-B233-4FBAF4B7890D}">
      <dsp:nvSpPr>
        <dsp:cNvPr id="0" name=""/>
        <dsp:cNvSpPr/>
      </dsp:nvSpPr>
      <dsp:spPr>
        <a:xfrm>
          <a:off x="650876" y="1010710"/>
          <a:ext cx="2603504" cy="1010710"/>
        </a:xfrm>
        <a:prstGeom prst="trapezoid">
          <a:avLst>
            <a:gd name="adj" fmla="val 64398"/>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t> </a:t>
          </a:r>
          <a:r>
            <a:rPr lang="zh-CN" sz="1600" b="0" i="0" u="none" kern="1200" baseline="0"/>
            <a:t>团队</a:t>
          </a:r>
          <a:endParaRPr lang="zh-CN" sz="1600" kern="1200" dirty="0"/>
        </a:p>
      </dsp:txBody>
      <dsp:txXfrm>
        <a:off x="1106489" y="1010710"/>
        <a:ext cx="1692277" cy="1010710"/>
      </dsp:txXfrm>
    </dsp:sp>
    <dsp:sp modelId="{486F3347-8EC2-4626-ACAC-02E61A06484A}">
      <dsp:nvSpPr>
        <dsp:cNvPr id="0" name=""/>
        <dsp:cNvSpPr/>
      </dsp:nvSpPr>
      <dsp:spPr>
        <a:xfrm>
          <a:off x="0" y="2005967"/>
          <a:ext cx="3905256" cy="1010710"/>
        </a:xfrm>
        <a:prstGeom prst="trapezoid">
          <a:avLst>
            <a:gd name="adj" fmla="val 64398"/>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个人</a:t>
          </a:r>
          <a:endParaRPr lang="zh-CN" sz="1600" kern="1200" dirty="0"/>
        </a:p>
      </dsp:txBody>
      <dsp:txXfrm>
        <a:off x="683419" y="2005967"/>
        <a:ext cx="2538416" cy="101071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E01ADC-55ED-46C4-97B9-18F2AAFB9712}">
      <dsp:nvSpPr>
        <dsp:cNvPr id="0" name=""/>
        <dsp:cNvSpPr/>
      </dsp:nvSpPr>
      <dsp:spPr>
        <a:xfrm>
          <a:off x="1301752" y="0"/>
          <a:ext cx="1301752" cy="1010710"/>
        </a:xfrm>
        <a:prstGeom prst="trapezoid">
          <a:avLst>
            <a:gd name="adj" fmla="val 64398"/>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defTabSz="711200">
            <a:lnSpc>
              <a:spcPct val="90000"/>
            </a:lnSpc>
            <a:spcBef>
              <a:spcPct val="0"/>
            </a:spcBef>
            <a:spcAft>
              <a:spcPct val="35000"/>
            </a:spcAft>
          </a:pPr>
          <a:endParaRPr lang="zh-CN" sz="1600" kern="1200" dirty="0" smtClean="0"/>
        </a:p>
        <a:p>
          <a:pPr lvl="0" algn="l" defTabSz="711200" rtl="0">
            <a:lnSpc>
              <a:spcPct val="90000"/>
            </a:lnSpc>
            <a:spcBef>
              <a:spcPct val="0"/>
            </a:spcBef>
            <a:spcAft>
              <a:spcPct val="35000"/>
            </a:spcAft>
          </a:pPr>
          <a:r>
            <a:rPr lang="zh-CN" sz="1600" b="0" i="0" u="none" kern="1200" baseline="0"/>
            <a:t> </a:t>
          </a:r>
        </a:p>
        <a:p>
          <a:pPr lvl="0" algn="l" defTabSz="711200" rtl="0">
            <a:lnSpc>
              <a:spcPct val="90000"/>
            </a:lnSpc>
            <a:spcBef>
              <a:spcPct val="0"/>
            </a:spcBef>
            <a:spcAft>
              <a:spcPct val="35000"/>
            </a:spcAft>
          </a:pPr>
          <a:r>
            <a:rPr lang="zh-CN" sz="1600" b="0" i="0" u="none" kern="1200" baseline="0"/>
            <a:t>公司</a:t>
          </a:r>
          <a:endParaRPr lang="zh-CN" sz="1600" kern="1200" dirty="0"/>
        </a:p>
      </dsp:txBody>
      <dsp:txXfrm>
        <a:off x="1301752" y="0"/>
        <a:ext cx="1301752" cy="1010710"/>
      </dsp:txXfrm>
    </dsp:sp>
    <dsp:sp modelId="{675E8B74-BBD6-4EA8-B233-4FBAF4B7890D}">
      <dsp:nvSpPr>
        <dsp:cNvPr id="0" name=""/>
        <dsp:cNvSpPr/>
      </dsp:nvSpPr>
      <dsp:spPr>
        <a:xfrm>
          <a:off x="650876" y="1010710"/>
          <a:ext cx="2603504" cy="1010710"/>
        </a:xfrm>
        <a:prstGeom prst="trapezoid">
          <a:avLst>
            <a:gd name="adj" fmla="val 64398"/>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defTabSz="622300">
            <a:lnSpc>
              <a:spcPct val="90000"/>
            </a:lnSpc>
            <a:spcBef>
              <a:spcPct val="0"/>
            </a:spcBef>
            <a:spcAft>
              <a:spcPct val="35000"/>
            </a:spcAft>
          </a:pPr>
          <a:endParaRPr lang="zh-CN" sz="1400" kern="1200" dirty="0" smtClean="0"/>
        </a:p>
        <a:p>
          <a:pPr lvl="0" algn="l" defTabSz="622300" rtl="0">
            <a:lnSpc>
              <a:spcPct val="90000"/>
            </a:lnSpc>
            <a:spcBef>
              <a:spcPct val="0"/>
            </a:spcBef>
            <a:spcAft>
              <a:spcPct val="35000"/>
            </a:spcAft>
          </a:pPr>
          <a:r>
            <a:rPr lang="zh-CN" sz="1600" b="0" i="0" u="none" kern="1200" baseline="0"/>
            <a:t>团队</a:t>
          </a:r>
          <a:endParaRPr lang="zh-CN" sz="1600" kern="1200" dirty="0"/>
        </a:p>
      </dsp:txBody>
      <dsp:txXfrm>
        <a:off x="1106489" y="1010710"/>
        <a:ext cx="1692277" cy="1010710"/>
      </dsp:txXfrm>
    </dsp:sp>
    <dsp:sp modelId="{486F3347-8EC2-4626-ACAC-02E61A06484A}">
      <dsp:nvSpPr>
        <dsp:cNvPr id="0" name=""/>
        <dsp:cNvSpPr/>
      </dsp:nvSpPr>
      <dsp:spPr>
        <a:xfrm>
          <a:off x="0" y="2021421"/>
          <a:ext cx="3905256" cy="1010710"/>
        </a:xfrm>
        <a:prstGeom prst="trapezoid">
          <a:avLst>
            <a:gd name="adj" fmla="val 64398"/>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t>个人</a:t>
          </a:r>
          <a:endParaRPr lang="zh-CN" sz="1400" kern="1200" dirty="0"/>
        </a:p>
      </dsp:txBody>
      <dsp:txXfrm>
        <a:off x="683419" y="2021421"/>
        <a:ext cx="2538416" cy="1010710"/>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E01ADC-55ED-46C4-97B9-18F2AAFB9712}">
      <dsp:nvSpPr>
        <dsp:cNvPr id="0" name=""/>
        <dsp:cNvSpPr/>
      </dsp:nvSpPr>
      <dsp:spPr>
        <a:xfrm>
          <a:off x="1301752" y="0"/>
          <a:ext cx="1301752" cy="1010710"/>
        </a:xfrm>
        <a:prstGeom prst="trapezoid">
          <a:avLst>
            <a:gd name="adj" fmla="val 64398"/>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defTabSz="711200">
            <a:lnSpc>
              <a:spcPct val="90000"/>
            </a:lnSpc>
            <a:spcBef>
              <a:spcPct val="0"/>
            </a:spcBef>
            <a:spcAft>
              <a:spcPct val="35000"/>
            </a:spcAft>
          </a:pPr>
          <a:endParaRPr lang="zh-CN" sz="1600" kern="1200" dirty="0" smtClean="0"/>
        </a:p>
        <a:p>
          <a:pPr lvl="0" algn="l" defTabSz="711200" rtl="0">
            <a:lnSpc>
              <a:spcPct val="90000"/>
            </a:lnSpc>
            <a:spcBef>
              <a:spcPct val="0"/>
            </a:spcBef>
            <a:spcAft>
              <a:spcPct val="35000"/>
            </a:spcAft>
          </a:pPr>
          <a:r>
            <a:rPr lang="zh-CN" sz="1600" b="0" i="0" u="none" kern="1200" baseline="0"/>
            <a:t> </a:t>
          </a:r>
        </a:p>
        <a:p>
          <a:pPr lvl="0" algn="l" defTabSz="711200" rtl="0">
            <a:lnSpc>
              <a:spcPct val="90000"/>
            </a:lnSpc>
            <a:spcBef>
              <a:spcPct val="0"/>
            </a:spcBef>
            <a:spcAft>
              <a:spcPct val="35000"/>
            </a:spcAft>
          </a:pPr>
          <a:r>
            <a:rPr lang="zh-CN" sz="1600" b="0" i="0" u="none" kern="1200" baseline="0"/>
            <a:t>公司</a:t>
          </a:r>
          <a:endParaRPr lang="zh-CN" sz="1600" kern="1200" dirty="0"/>
        </a:p>
      </dsp:txBody>
      <dsp:txXfrm>
        <a:off x="1301752" y="0"/>
        <a:ext cx="1301752" cy="1010710"/>
      </dsp:txXfrm>
    </dsp:sp>
    <dsp:sp modelId="{675E8B74-BBD6-4EA8-B233-4FBAF4B7890D}">
      <dsp:nvSpPr>
        <dsp:cNvPr id="0" name=""/>
        <dsp:cNvSpPr/>
      </dsp:nvSpPr>
      <dsp:spPr>
        <a:xfrm>
          <a:off x="650876" y="1010710"/>
          <a:ext cx="2603504" cy="1010710"/>
        </a:xfrm>
        <a:prstGeom prst="trapezoid">
          <a:avLst>
            <a:gd name="adj" fmla="val 64398"/>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团队</a:t>
          </a:r>
          <a:endParaRPr lang="zh-CN" sz="1600" kern="1200" dirty="0"/>
        </a:p>
      </dsp:txBody>
      <dsp:txXfrm>
        <a:off x="1106489" y="1010710"/>
        <a:ext cx="1692277" cy="1010710"/>
      </dsp:txXfrm>
    </dsp:sp>
    <dsp:sp modelId="{486F3347-8EC2-4626-ACAC-02E61A06484A}">
      <dsp:nvSpPr>
        <dsp:cNvPr id="0" name=""/>
        <dsp:cNvSpPr/>
      </dsp:nvSpPr>
      <dsp:spPr>
        <a:xfrm>
          <a:off x="0" y="2021421"/>
          <a:ext cx="3905256" cy="1010710"/>
        </a:xfrm>
        <a:prstGeom prst="trapezoid">
          <a:avLst>
            <a:gd name="adj" fmla="val 64398"/>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个人</a:t>
          </a:r>
          <a:endParaRPr lang="zh-CN" sz="1600" kern="1200" dirty="0"/>
        </a:p>
      </dsp:txBody>
      <dsp:txXfrm>
        <a:off x="683419" y="2021421"/>
        <a:ext cx="2538416" cy="101071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E01ADC-55ED-46C4-97B9-18F2AAFB9712}">
      <dsp:nvSpPr>
        <dsp:cNvPr id="0" name=""/>
        <dsp:cNvSpPr/>
      </dsp:nvSpPr>
      <dsp:spPr>
        <a:xfrm>
          <a:off x="1301752" y="0"/>
          <a:ext cx="1301752" cy="1010710"/>
        </a:xfrm>
        <a:prstGeom prst="trapezoid">
          <a:avLst>
            <a:gd name="adj" fmla="val 64398"/>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defTabSz="711200">
            <a:lnSpc>
              <a:spcPct val="90000"/>
            </a:lnSpc>
            <a:spcBef>
              <a:spcPct val="0"/>
            </a:spcBef>
            <a:spcAft>
              <a:spcPct val="35000"/>
            </a:spcAft>
          </a:pPr>
          <a:endParaRPr lang="zh-CN" sz="1600" kern="1200" dirty="0" smtClean="0"/>
        </a:p>
        <a:p>
          <a:pPr lvl="0" algn="l" defTabSz="711200" rtl="0">
            <a:lnSpc>
              <a:spcPct val="90000"/>
            </a:lnSpc>
            <a:spcBef>
              <a:spcPct val="0"/>
            </a:spcBef>
            <a:spcAft>
              <a:spcPct val="35000"/>
            </a:spcAft>
          </a:pPr>
          <a:r>
            <a:rPr lang="zh-CN" sz="1600" b="0" i="0" u="none" kern="1200" baseline="0"/>
            <a:t> </a:t>
          </a:r>
        </a:p>
        <a:p>
          <a:pPr lvl="0" algn="l" defTabSz="711200" rtl="0">
            <a:lnSpc>
              <a:spcPct val="90000"/>
            </a:lnSpc>
            <a:spcBef>
              <a:spcPct val="0"/>
            </a:spcBef>
            <a:spcAft>
              <a:spcPct val="35000"/>
            </a:spcAft>
          </a:pPr>
          <a:r>
            <a:rPr lang="zh-CN" sz="1600" b="0" i="0" u="none" kern="1200" baseline="0"/>
            <a:t>公司</a:t>
          </a:r>
          <a:endParaRPr lang="zh-CN" sz="1600" kern="1200" dirty="0"/>
        </a:p>
      </dsp:txBody>
      <dsp:txXfrm>
        <a:off x="1301752" y="0"/>
        <a:ext cx="1301752" cy="1010710"/>
      </dsp:txXfrm>
    </dsp:sp>
    <dsp:sp modelId="{675E8B74-BBD6-4EA8-B233-4FBAF4B7890D}">
      <dsp:nvSpPr>
        <dsp:cNvPr id="0" name=""/>
        <dsp:cNvSpPr/>
      </dsp:nvSpPr>
      <dsp:spPr>
        <a:xfrm>
          <a:off x="650876" y="1010710"/>
          <a:ext cx="2603504" cy="1010710"/>
        </a:xfrm>
        <a:prstGeom prst="trapezoid">
          <a:avLst>
            <a:gd name="adj" fmla="val 64398"/>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团队</a:t>
          </a:r>
          <a:endParaRPr lang="zh-CN" sz="1600" kern="1200" dirty="0"/>
        </a:p>
      </dsp:txBody>
      <dsp:txXfrm>
        <a:off x="1106489" y="1010710"/>
        <a:ext cx="1692277" cy="1010710"/>
      </dsp:txXfrm>
    </dsp:sp>
    <dsp:sp modelId="{486F3347-8EC2-4626-ACAC-02E61A06484A}">
      <dsp:nvSpPr>
        <dsp:cNvPr id="0" name=""/>
        <dsp:cNvSpPr/>
      </dsp:nvSpPr>
      <dsp:spPr>
        <a:xfrm>
          <a:off x="0" y="2021421"/>
          <a:ext cx="3905256" cy="1010710"/>
        </a:xfrm>
        <a:prstGeom prst="trapezoid">
          <a:avLst>
            <a:gd name="adj" fmla="val 64398"/>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t>向经理汇报的个人</a:t>
          </a:r>
          <a:endParaRPr lang="zh-CN" sz="1400" kern="1200" dirty="0"/>
        </a:p>
      </dsp:txBody>
      <dsp:txXfrm>
        <a:off x="683419" y="2021421"/>
        <a:ext cx="2538416" cy="101071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BE01ADC-55ED-46C4-97B9-18F2AAFB9712}">
      <dsp:nvSpPr>
        <dsp:cNvPr id="0" name=""/>
        <dsp:cNvSpPr/>
      </dsp:nvSpPr>
      <dsp:spPr>
        <a:xfrm>
          <a:off x="1301752" y="0"/>
          <a:ext cx="1301752" cy="1119195"/>
        </a:xfrm>
        <a:prstGeom prst="trapezoid">
          <a:avLst>
            <a:gd name="adj" fmla="val 58156"/>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dirty="0" smtClean="0"/>
            <a:t>来自</a:t>
          </a:r>
          <a:r>
            <a:rPr lang="en-US" altLang="zh-CN" sz="1600" b="0" i="0" u="none" kern="1200" baseline="0" dirty="0" smtClean="0"/>
            <a:t/>
          </a:r>
          <a:br>
            <a:rPr lang="en-US" altLang="zh-CN" sz="1600" b="0" i="0" u="none" kern="1200" baseline="0" dirty="0" smtClean="0"/>
          </a:br>
          <a:r>
            <a:rPr lang="zh-CN" sz="1600" b="0" i="0" u="none" kern="1200" baseline="0" dirty="0" smtClean="0"/>
            <a:t>公司</a:t>
          </a:r>
          <a:endParaRPr lang="zh-CN" sz="1600" kern="1200" dirty="0"/>
        </a:p>
      </dsp:txBody>
      <dsp:txXfrm>
        <a:off x="1301752" y="0"/>
        <a:ext cx="1301752" cy="1119195"/>
      </dsp:txXfrm>
    </dsp:sp>
    <dsp:sp modelId="{675E8B74-BBD6-4EA8-B233-4FBAF4B7890D}">
      <dsp:nvSpPr>
        <dsp:cNvPr id="0" name=""/>
        <dsp:cNvSpPr/>
      </dsp:nvSpPr>
      <dsp:spPr>
        <a:xfrm>
          <a:off x="650876" y="1119195"/>
          <a:ext cx="2603504" cy="1119195"/>
        </a:xfrm>
        <a:prstGeom prst="trapezoid">
          <a:avLst>
            <a:gd name="adj" fmla="val 58156"/>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来自团队</a:t>
          </a:r>
          <a:endParaRPr lang="zh-CN" sz="1600" kern="1200" dirty="0"/>
        </a:p>
      </dsp:txBody>
      <dsp:txXfrm>
        <a:off x="1106489" y="1119195"/>
        <a:ext cx="1692277" cy="1119195"/>
      </dsp:txXfrm>
    </dsp:sp>
    <dsp:sp modelId="{486F3347-8EC2-4626-ACAC-02E61A06484A}">
      <dsp:nvSpPr>
        <dsp:cNvPr id="0" name=""/>
        <dsp:cNvSpPr/>
      </dsp:nvSpPr>
      <dsp:spPr>
        <a:xfrm>
          <a:off x="0" y="2238390"/>
          <a:ext cx="3905255" cy="1119195"/>
        </a:xfrm>
        <a:prstGeom prst="trapezoid">
          <a:avLst>
            <a:gd name="adj" fmla="val 58156"/>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711200" rtl="0">
            <a:lnSpc>
              <a:spcPct val="90000"/>
            </a:lnSpc>
            <a:spcBef>
              <a:spcPct val="0"/>
            </a:spcBef>
            <a:spcAft>
              <a:spcPct val="35000"/>
            </a:spcAft>
          </a:pPr>
          <a:r>
            <a:rPr lang="zh-CN" sz="1600" b="0" i="0" u="none" kern="1200" baseline="0"/>
            <a:t>来自个人</a:t>
          </a:r>
          <a:endParaRPr lang="zh-CN" sz="1600" kern="1200" dirty="0"/>
        </a:p>
      </dsp:txBody>
      <dsp:txXfrm>
        <a:off x="683419" y="2238390"/>
        <a:ext cx="2538416" cy="1119195"/>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595FC0-8EE6-44DA-B388-8788AB37D8F4}">
      <dsp:nvSpPr>
        <dsp:cNvPr id="0" name=""/>
        <dsp:cNvSpPr/>
      </dsp:nvSpPr>
      <dsp:spPr>
        <a:xfrm>
          <a:off x="93156" y="529638"/>
          <a:ext cx="1675584" cy="916933"/>
        </a:xfrm>
        <a:prstGeom prst="roundRect">
          <a:avLst>
            <a:gd name="adj" fmla="val 10000"/>
          </a:avLst>
        </a:prstGeom>
        <a:solidFill>
          <a:srgbClr val="FFFF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b="0" i="0" u="none" kern="1200" baseline="0">
              <a:solidFill>
                <a:schemeClr val="tx1"/>
              </a:solidFill>
            </a:rPr>
            <a:t>生产</a:t>
          </a:r>
          <a:endParaRPr lang="zh-CN" sz="1600" kern="1200" dirty="0">
            <a:solidFill>
              <a:schemeClr val="tx1"/>
            </a:solidFill>
          </a:endParaRPr>
        </a:p>
      </dsp:txBody>
      <dsp:txXfrm>
        <a:off x="93156" y="529638"/>
        <a:ext cx="1675584" cy="916933"/>
      </dsp:txXfrm>
    </dsp:sp>
    <dsp:sp modelId="{DC6F5DB9-F063-4042-864E-A48ACE9BB01F}">
      <dsp:nvSpPr>
        <dsp:cNvPr id="0" name=""/>
        <dsp:cNvSpPr/>
      </dsp:nvSpPr>
      <dsp:spPr>
        <a:xfrm rot="21568415">
          <a:off x="2112394" y="764073"/>
          <a:ext cx="412172" cy="422566"/>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sz="1600" kern="1200"/>
        </a:p>
      </dsp:txBody>
      <dsp:txXfrm rot="21568415">
        <a:off x="2112394" y="764073"/>
        <a:ext cx="412172" cy="422566"/>
      </dsp:txXfrm>
    </dsp:sp>
    <dsp:sp modelId="{D8D4679A-2237-465B-A4FD-9F5D923BD900}">
      <dsp:nvSpPr>
        <dsp:cNvPr id="0" name=""/>
        <dsp:cNvSpPr/>
      </dsp:nvSpPr>
      <dsp:spPr>
        <a:xfrm>
          <a:off x="2836196" y="504435"/>
          <a:ext cx="1675584" cy="916933"/>
        </a:xfrm>
        <a:prstGeom prst="roundRect">
          <a:avLst>
            <a:gd name="adj" fmla="val 10000"/>
          </a:avLst>
        </a:prstGeom>
        <a:solidFill>
          <a:srgbClr val="FFFF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b="0" i="0" u="none" kern="1200" baseline="0">
              <a:solidFill>
                <a:schemeClr val="tx1"/>
              </a:solidFill>
            </a:rPr>
            <a:t>销售与市场营销</a:t>
          </a:r>
          <a:endParaRPr lang="zh-CN" sz="1600" kern="1200" dirty="0">
            <a:solidFill>
              <a:schemeClr val="tx1"/>
            </a:solidFill>
          </a:endParaRPr>
        </a:p>
      </dsp:txBody>
      <dsp:txXfrm>
        <a:off x="2836196" y="504435"/>
        <a:ext cx="1675584" cy="916933"/>
      </dsp:txXfrm>
    </dsp:sp>
    <dsp:sp modelId="{1C35970D-AE29-46FB-B96E-76084A360285}">
      <dsp:nvSpPr>
        <dsp:cNvPr id="0" name=""/>
        <dsp:cNvSpPr/>
      </dsp:nvSpPr>
      <dsp:spPr>
        <a:xfrm>
          <a:off x="4825883" y="751619"/>
          <a:ext cx="376703" cy="422566"/>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sz="1600" kern="1200"/>
        </a:p>
      </dsp:txBody>
      <dsp:txXfrm>
        <a:off x="4825883" y="751619"/>
        <a:ext cx="376703" cy="422566"/>
      </dsp:txXfrm>
    </dsp:sp>
    <dsp:sp modelId="{B72F145E-B90D-4B22-B2B9-C4F7389849E0}">
      <dsp:nvSpPr>
        <dsp:cNvPr id="0" name=""/>
        <dsp:cNvSpPr/>
      </dsp:nvSpPr>
      <dsp:spPr>
        <a:xfrm>
          <a:off x="5487419" y="504435"/>
          <a:ext cx="1675584" cy="916933"/>
        </a:xfrm>
        <a:prstGeom prst="roundRect">
          <a:avLst>
            <a:gd name="adj" fmla="val 10000"/>
          </a:avLst>
        </a:prstGeom>
        <a:solidFill>
          <a:srgbClr val="00B05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sz="1600" b="0" i="0" u="none" kern="1200" baseline="0">
              <a:solidFill>
                <a:schemeClr val="bg1"/>
              </a:solidFill>
            </a:rPr>
            <a:t>客户服务</a:t>
          </a:r>
          <a:endParaRPr lang="zh-CN" sz="1600" kern="1200" dirty="0">
            <a:solidFill>
              <a:schemeClr val="bg1"/>
            </a:solidFill>
          </a:endParaRPr>
        </a:p>
      </dsp:txBody>
      <dsp:txXfrm>
        <a:off x="5487419" y="504435"/>
        <a:ext cx="1675584" cy="916933"/>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81DC71-9C22-468A-A2C5-F160BC7B151C}">
      <dsp:nvSpPr>
        <dsp:cNvPr id="0" name=""/>
        <dsp:cNvSpPr/>
      </dsp:nvSpPr>
      <dsp:spPr>
        <a:xfrm rot="16200000">
          <a:off x="506027" y="-506027"/>
          <a:ext cx="2024112" cy="3036167"/>
        </a:xfrm>
        <a:prstGeom prst="round1Rect">
          <a:avLst/>
        </a:prstGeom>
        <a:solidFill>
          <a:srgbClr val="FFC00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endParaRPr lang="zh-CN" sz="2200" kern="1200" dirty="0" smtClean="0"/>
        </a:p>
        <a:p>
          <a:pPr lvl="0" algn="ctr" defTabSz="977900" rtl="0">
            <a:lnSpc>
              <a:spcPct val="90000"/>
            </a:lnSpc>
            <a:spcBef>
              <a:spcPct val="0"/>
            </a:spcBef>
            <a:spcAft>
              <a:spcPct val="35000"/>
            </a:spcAft>
          </a:pPr>
          <a:r>
            <a:rPr lang="zh-CN" sz="2000" b="0" i="0" u="none" kern="1200" baseline="0">
              <a:solidFill>
                <a:srgbClr val="464749"/>
              </a:solidFill>
            </a:rPr>
            <a:t>联系</a:t>
          </a:r>
        </a:p>
        <a:p>
          <a:pPr lvl="0" algn="l" defTabSz="977900" rtl="0">
            <a:lnSpc>
              <a:spcPct val="90000"/>
            </a:lnSpc>
            <a:spcBef>
              <a:spcPct val="0"/>
            </a:spcBef>
            <a:spcAft>
              <a:spcPct val="35000"/>
            </a:spcAft>
          </a:pPr>
          <a:r>
            <a:rPr lang="zh-CN" sz="1400" b="0" i="0" u="none" kern="1200" baseline="0">
              <a:solidFill>
                <a:srgbClr val="464749"/>
              </a:solidFill>
            </a:rPr>
            <a:t>- </a:t>
          </a:r>
          <a:r>
            <a:rPr lang="zh-CN" sz="1200" b="0" i="0" u="none" kern="1200" baseline="0">
              <a:solidFill>
                <a:srgbClr val="464749"/>
              </a:solidFill>
            </a:rPr>
            <a:t>身份感</a:t>
          </a:r>
        </a:p>
        <a:p>
          <a:pPr lvl="0" algn="l" defTabSz="977900" rtl="0">
            <a:lnSpc>
              <a:spcPct val="90000"/>
            </a:lnSpc>
            <a:spcBef>
              <a:spcPct val="0"/>
            </a:spcBef>
            <a:spcAft>
              <a:spcPct val="35000"/>
            </a:spcAft>
          </a:pPr>
          <a:r>
            <a:rPr lang="zh-CN" sz="1200" b="0" i="0" u="none" kern="1200" baseline="0">
              <a:solidFill>
                <a:srgbClr val="464749"/>
              </a:solidFill>
            </a:rPr>
            <a:t>- 对组织的自豪感</a:t>
          </a:r>
        </a:p>
        <a:p>
          <a:pPr lvl="0" algn="l" defTabSz="977900" rtl="0">
            <a:lnSpc>
              <a:spcPct val="90000"/>
            </a:lnSpc>
            <a:spcBef>
              <a:spcPct val="0"/>
            </a:spcBef>
            <a:spcAft>
              <a:spcPct val="35000"/>
            </a:spcAft>
          </a:pPr>
          <a:r>
            <a:rPr lang="zh-CN" sz="1200" b="0" i="0" u="none" kern="1200" baseline="0">
              <a:solidFill>
                <a:srgbClr val="464749"/>
              </a:solidFill>
            </a:rPr>
            <a:t>- 共同目的</a:t>
          </a:r>
        </a:p>
        <a:p>
          <a:pPr lvl="0" algn="l" defTabSz="977900" rtl="0">
            <a:lnSpc>
              <a:spcPct val="90000"/>
            </a:lnSpc>
            <a:spcBef>
              <a:spcPct val="0"/>
            </a:spcBef>
            <a:spcAft>
              <a:spcPct val="35000"/>
            </a:spcAft>
          </a:pPr>
          <a:r>
            <a:rPr lang="zh-CN" sz="1200" b="0" i="0" u="none" kern="1200" baseline="0">
              <a:solidFill>
                <a:srgbClr val="464749"/>
              </a:solidFill>
            </a:rPr>
            <a:t>- 相同的价值观</a:t>
          </a:r>
        </a:p>
      </dsp:txBody>
      <dsp:txXfrm rot="16200000">
        <a:off x="759041" y="-759041"/>
        <a:ext cx="1518084" cy="3036167"/>
      </dsp:txXfrm>
    </dsp:sp>
    <dsp:sp modelId="{8FCDA47C-FB03-4E62-AFA7-FD99E740A348}">
      <dsp:nvSpPr>
        <dsp:cNvPr id="0" name=""/>
        <dsp:cNvSpPr/>
      </dsp:nvSpPr>
      <dsp:spPr>
        <a:xfrm>
          <a:off x="3036167" y="0"/>
          <a:ext cx="3036167" cy="2024112"/>
        </a:xfrm>
        <a:prstGeom prst="round1Rect">
          <a:avLst/>
        </a:prstGeom>
        <a:solidFill>
          <a:srgbClr val="7030A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rtl="0">
            <a:lnSpc>
              <a:spcPct val="90000"/>
            </a:lnSpc>
            <a:spcBef>
              <a:spcPct val="0"/>
            </a:spcBef>
            <a:spcAft>
              <a:spcPct val="35000"/>
            </a:spcAft>
          </a:pPr>
          <a:endParaRPr lang="zh-CN" sz="900" kern="1200" dirty="0" smtClean="0"/>
        </a:p>
        <a:p>
          <a:pPr lvl="0" algn="ctr" defTabSz="400050" rtl="0">
            <a:lnSpc>
              <a:spcPct val="90000"/>
            </a:lnSpc>
            <a:spcBef>
              <a:spcPct val="0"/>
            </a:spcBef>
            <a:spcAft>
              <a:spcPct val="35000"/>
            </a:spcAft>
          </a:pPr>
          <a:r>
            <a:rPr lang="zh-CN" sz="2000" b="0" i="0" u="none" kern="1200" baseline="0"/>
            <a:t>范围</a:t>
          </a:r>
        </a:p>
        <a:p>
          <a:pPr lvl="0" algn="l" defTabSz="400050" rtl="0">
            <a:lnSpc>
              <a:spcPct val="90000"/>
            </a:lnSpc>
            <a:spcBef>
              <a:spcPct val="0"/>
            </a:spcBef>
            <a:spcAft>
              <a:spcPct val="35000"/>
            </a:spcAft>
          </a:pPr>
          <a:r>
            <a:rPr lang="zh-CN" sz="1600" b="0" i="0" u="none" kern="1200" baseline="0"/>
            <a:t>- </a:t>
          </a:r>
          <a:r>
            <a:rPr lang="zh-CN" sz="1200" b="0" i="0" u="none" kern="1200" baseline="0"/>
            <a:t>自主和相互信任</a:t>
          </a:r>
        </a:p>
        <a:p>
          <a:pPr lvl="0" algn="l" defTabSz="400050" rtl="0">
            <a:lnSpc>
              <a:spcPct val="90000"/>
            </a:lnSpc>
            <a:spcBef>
              <a:spcPct val="0"/>
            </a:spcBef>
            <a:spcAft>
              <a:spcPct val="35000"/>
            </a:spcAft>
          </a:pPr>
          <a:r>
            <a:rPr lang="zh-CN" sz="1200" b="0" i="0" u="none" kern="1200" baseline="0"/>
            <a:t>-  成长和成就</a:t>
          </a:r>
        </a:p>
        <a:p>
          <a:pPr lvl="0" algn="l" defTabSz="400050" rtl="0">
            <a:lnSpc>
              <a:spcPct val="90000"/>
            </a:lnSpc>
            <a:spcBef>
              <a:spcPct val="0"/>
            </a:spcBef>
            <a:spcAft>
              <a:spcPct val="35000"/>
            </a:spcAft>
          </a:pPr>
          <a:r>
            <a:rPr lang="zh-CN" sz="1200" b="0" i="0" u="none" kern="1200" baseline="0"/>
            <a:t>-  意义和目的</a:t>
          </a:r>
          <a:endParaRPr lang="zh-CN" sz="1200" kern="1200" dirty="0"/>
        </a:p>
      </dsp:txBody>
      <dsp:txXfrm>
        <a:off x="3036167" y="0"/>
        <a:ext cx="3036167" cy="1518084"/>
      </dsp:txXfrm>
    </dsp:sp>
    <dsp:sp modelId="{74B3EFA7-96E2-4D5A-BADB-770E2DFF4F30}">
      <dsp:nvSpPr>
        <dsp:cNvPr id="0" name=""/>
        <dsp:cNvSpPr/>
      </dsp:nvSpPr>
      <dsp:spPr>
        <a:xfrm rot="10800000">
          <a:off x="0" y="2024112"/>
          <a:ext cx="3036167" cy="2024112"/>
        </a:xfrm>
        <a:prstGeom prst="round1Rect">
          <a:avLst/>
        </a:prstGeom>
        <a:solidFill>
          <a:srgbClr val="00B050"/>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zh-CN" sz="2200" b="0" i="0" u="none" kern="1200" baseline="0"/>
            <a:t>声音</a:t>
          </a:r>
        </a:p>
        <a:p>
          <a:pPr lvl="0" algn="l" defTabSz="977900" rtl="0">
            <a:lnSpc>
              <a:spcPct val="90000"/>
            </a:lnSpc>
            <a:spcBef>
              <a:spcPct val="0"/>
            </a:spcBef>
            <a:spcAft>
              <a:spcPct val="35000"/>
            </a:spcAft>
          </a:pPr>
          <a:r>
            <a:rPr lang="zh-CN" sz="1200" b="0" i="0" u="none" kern="1200" baseline="0"/>
            <a:t>-  传达</a:t>
          </a:r>
        </a:p>
        <a:p>
          <a:pPr lvl="0" algn="l" defTabSz="977900" rtl="0">
            <a:lnSpc>
              <a:spcPct val="90000"/>
            </a:lnSpc>
            <a:spcBef>
              <a:spcPct val="0"/>
            </a:spcBef>
            <a:spcAft>
              <a:spcPct val="35000"/>
            </a:spcAft>
          </a:pPr>
          <a:r>
            <a:rPr lang="zh-CN" sz="1200" b="0" i="0" u="none" kern="1200" baseline="0"/>
            <a:t>-  听取</a:t>
          </a:r>
        </a:p>
        <a:p>
          <a:pPr lvl="0" algn="l" defTabSz="977900" rtl="0">
            <a:lnSpc>
              <a:spcPct val="90000"/>
            </a:lnSpc>
            <a:spcBef>
              <a:spcPct val="0"/>
            </a:spcBef>
            <a:spcAft>
              <a:spcPct val="35000"/>
            </a:spcAft>
          </a:pPr>
          <a:r>
            <a:rPr lang="zh-CN" sz="1200" b="0" i="0" u="none" kern="1200" baseline="0"/>
            <a:t>-  参与</a:t>
          </a:r>
        </a:p>
        <a:p>
          <a:pPr lvl="0" algn="l" defTabSz="977900" rtl="0">
            <a:lnSpc>
              <a:spcPct val="90000"/>
            </a:lnSpc>
            <a:spcBef>
              <a:spcPct val="0"/>
            </a:spcBef>
            <a:spcAft>
              <a:spcPct val="35000"/>
            </a:spcAft>
          </a:pPr>
          <a:endParaRPr lang="zh-CN" sz="1200" kern="1200" dirty="0" smtClean="0"/>
        </a:p>
        <a:p>
          <a:pPr lvl="0" algn="l" defTabSz="977900" rtl="0">
            <a:lnSpc>
              <a:spcPct val="90000"/>
            </a:lnSpc>
            <a:spcBef>
              <a:spcPct val="0"/>
            </a:spcBef>
            <a:spcAft>
              <a:spcPct val="35000"/>
            </a:spcAft>
          </a:pPr>
          <a:endParaRPr lang="zh-CN" sz="1200" kern="1200" dirty="0" smtClean="0"/>
        </a:p>
      </dsp:txBody>
      <dsp:txXfrm rot="10800000">
        <a:off x="0" y="2530140"/>
        <a:ext cx="3036167" cy="1518084"/>
      </dsp:txXfrm>
    </dsp:sp>
    <dsp:sp modelId="{A8699CD1-06DC-44D7-9971-526C8A0A125E}">
      <dsp:nvSpPr>
        <dsp:cNvPr id="0" name=""/>
        <dsp:cNvSpPr/>
      </dsp:nvSpPr>
      <dsp:spPr>
        <a:xfrm rot="5400000">
          <a:off x="3542195" y="1518083"/>
          <a:ext cx="2024112" cy="3036167"/>
        </a:xfrm>
        <a:prstGeom prst="round1Rect">
          <a:avLst/>
        </a:prstGeom>
        <a:solidFill>
          <a:srgbClr val="00B0F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zh-CN" sz="2200" b="0" i="0" u="none" kern="1200" baseline="0">
              <a:solidFill>
                <a:srgbClr val="464748"/>
              </a:solidFill>
            </a:rPr>
            <a:t>支持</a:t>
          </a:r>
        </a:p>
        <a:p>
          <a:pPr lvl="0" algn="l" defTabSz="977900" rtl="0">
            <a:lnSpc>
              <a:spcPct val="90000"/>
            </a:lnSpc>
            <a:spcBef>
              <a:spcPct val="0"/>
            </a:spcBef>
            <a:spcAft>
              <a:spcPct val="35000"/>
            </a:spcAft>
          </a:pPr>
          <a:r>
            <a:rPr lang="zh-CN" sz="1200" b="0" i="0" u="none" kern="1200" baseline="0">
              <a:solidFill>
                <a:srgbClr val="464748"/>
              </a:solidFill>
            </a:rPr>
            <a:t>-  作为个人对待</a:t>
          </a:r>
        </a:p>
        <a:p>
          <a:pPr lvl="0" algn="l" defTabSz="977900" rtl="0">
            <a:lnSpc>
              <a:spcPct val="90000"/>
            </a:lnSpc>
            <a:spcBef>
              <a:spcPct val="0"/>
            </a:spcBef>
            <a:spcAft>
              <a:spcPct val="35000"/>
            </a:spcAft>
          </a:pPr>
          <a:r>
            <a:rPr lang="zh-CN" sz="1200" b="0" i="0" u="none" kern="1200" baseline="0">
              <a:solidFill>
                <a:srgbClr val="464748"/>
              </a:solidFill>
            </a:rPr>
            <a:t>-  感觉被人珍视并得到公平对待</a:t>
          </a:r>
        </a:p>
        <a:p>
          <a:pPr lvl="0" algn="l" defTabSz="977900" rtl="0">
            <a:lnSpc>
              <a:spcPct val="90000"/>
            </a:lnSpc>
            <a:spcBef>
              <a:spcPct val="0"/>
            </a:spcBef>
            <a:spcAft>
              <a:spcPct val="35000"/>
            </a:spcAft>
          </a:pPr>
          <a:r>
            <a:rPr lang="zh-CN" sz="1200" b="0" i="0" u="none" kern="1200" baseline="0">
              <a:solidFill>
                <a:srgbClr val="464748"/>
              </a:solidFill>
            </a:rPr>
            <a:t>-  感觉受到重用</a:t>
          </a:r>
        </a:p>
        <a:p>
          <a:pPr lvl="0" algn="l" defTabSz="977900" rtl="0">
            <a:lnSpc>
              <a:spcPct val="90000"/>
            </a:lnSpc>
            <a:spcBef>
              <a:spcPct val="0"/>
            </a:spcBef>
            <a:spcAft>
              <a:spcPct val="35000"/>
            </a:spcAft>
          </a:pPr>
          <a:r>
            <a:rPr lang="zh-CN" sz="1200" b="0" i="0" u="none" kern="1200" baseline="0">
              <a:solidFill>
                <a:srgbClr val="464748"/>
              </a:solidFill>
            </a:rPr>
            <a:t>-  身心愉快</a:t>
          </a:r>
        </a:p>
        <a:p>
          <a:pPr lvl="0" algn="l" defTabSz="977900" rtl="0">
            <a:lnSpc>
              <a:spcPct val="90000"/>
            </a:lnSpc>
            <a:spcBef>
              <a:spcPct val="0"/>
            </a:spcBef>
            <a:spcAft>
              <a:spcPct val="35000"/>
            </a:spcAft>
          </a:pPr>
          <a:endParaRPr lang="zh-CN" sz="1200" kern="1200" dirty="0"/>
        </a:p>
      </dsp:txBody>
      <dsp:txXfrm rot="5400000">
        <a:off x="3795209" y="1771098"/>
        <a:ext cx="1518084" cy="3036167"/>
      </dsp:txXfrm>
    </dsp:sp>
    <dsp:sp modelId="{E60CCBCA-1D80-4825-B6EF-2B46398A3B9D}">
      <dsp:nvSpPr>
        <dsp:cNvPr id="0" name=""/>
        <dsp:cNvSpPr/>
      </dsp:nvSpPr>
      <dsp:spPr>
        <a:xfrm>
          <a:off x="1755275" y="1597145"/>
          <a:ext cx="2561784" cy="853932"/>
        </a:xfrm>
        <a:prstGeom prst="roundRect">
          <a:avLst/>
        </a:prstGeom>
        <a:solidFill>
          <a:srgbClr val="FFFF00"/>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zh-CN" sz="1800" b="0" i="0" u="none" kern="1200" baseline="0"/>
            <a:t>团结</a:t>
          </a:r>
        </a:p>
        <a:p>
          <a:pPr lvl="0" algn="l" defTabSz="800100" rtl="0">
            <a:lnSpc>
              <a:spcPct val="90000"/>
            </a:lnSpc>
            <a:spcBef>
              <a:spcPct val="0"/>
            </a:spcBef>
            <a:spcAft>
              <a:spcPct val="35000"/>
            </a:spcAft>
          </a:pPr>
          <a:r>
            <a:rPr lang="zh-CN" sz="1100" b="0" i="0" u="none" kern="1200" baseline="0"/>
            <a:t>知性 – 社交 - 情感</a:t>
          </a:r>
          <a:endParaRPr lang="zh-CN" sz="1100" kern="1200" dirty="0"/>
        </a:p>
      </dsp:txBody>
      <dsp:txXfrm>
        <a:off x="1755275" y="1597145"/>
        <a:ext cx="2561784" cy="85393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BEE1CF-2AF6-4A87-AD37-9C52AC4C42CD}">
      <dsp:nvSpPr>
        <dsp:cNvPr id="0" name=""/>
        <dsp:cNvSpPr/>
      </dsp:nvSpPr>
      <dsp:spPr>
        <a:xfrm>
          <a:off x="72005" y="0"/>
          <a:ext cx="1049051" cy="1049051"/>
        </a:xfrm>
        <a:prstGeom prst="ellipse">
          <a:avLst/>
        </a:prstGeom>
        <a:solidFill>
          <a:srgbClr val="FFC0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488950" rtl="0">
            <a:lnSpc>
              <a:spcPct val="90000"/>
            </a:lnSpc>
            <a:spcBef>
              <a:spcPct val="0"/>
            </a:spcBef>
            <a:spcAft>
              <a:spcPct val="35000"/>
            </a:spcAft>
          </a:pPr>
          <a:r>
            <a:rPr lang="zh-CN" sz="1100" b="0" i="0" u="none" kern="1200" baseline="0"/>
            <a:t>自我认知</a:t>
          </a:r>
          <a:endParaRPr lang="zh-CN" sz="1100" kern="1200" dirty="0"/>
        </a:p>
      </dsp:txBody>
      <dsp:txXfrm>
        <a:off x="72005" y="0"/>
        <a:ext cx="1049051" cy="104905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BEE1CF-2AF6-4A87-AD37-9C52AC4C42CD}">
      <dsp:nvSpPr>
        <dsp:cNvPr id="0" name=""/>
        <dsp:cNvSpPr/>
      </dsp:nvSpPr>
      <dsp:spPr>
        <a:xfrm>
          <a:off x="144016" y="0"/>
          <a:ext cx="1152127" cy="1152127"/>
        </a:xfrm>
        <a:prstGeom prst="ellipse">
          <a:avLst/>
        </a:prstGeom>
        <a:solidFill>
          <a:srgbClr val="FFC0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533400" rtl="0">
            <a:lnSpc>
              <a:spcPct val="90000"/>
            </a:lnSpc>
            <a:spcBef>
              <a:spcPct val="0"/>
            </a:spcBef>
            <a:spcAft>
              <a:spcPct val="35000"/>
            </a:spcAft>
          </a:pPr>
          <a:r>
            <a:rPr lang="zh-CN" sz="1200" b="0" i="0" u="none" kern="1200" baseline="0"/>
            <a:t>自我认知</a:t>
          </a:r>
          <a:endParaRPr lang="zh-CN" sz="1200" kern="1200" dirty="0"/>
        </a:p>
      </dsp:txBody>
      <dsp:txXfrm>
        <a:off x="144016" y="0"/>
        <a:ext cx="1152127" cy="115212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BEE1CF-2AF6-4A87-AD37-9C52AC4C42CD}">
      <dsp:nvSpPr>
        <dsp:cNvPr id="0" name=""/>
        <dsp:cNvSpPr/>
      </dsp:nvSpPr>
      <dsp:spPr>
        <a:xfrm>
          <a:off x="144016" y="0"/>
          <a:ext cx="1152127" cy="1152127"/>
        </a:xfrm>
        <a:prstGeom prst="ellipse">
          <a:avLst/>
        </a:prstGeom>
        <a:solidFill>
          <a:srgbClr val="FFC0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533400" rtl="0">
            <a:lnSpc>
              <a:spcPct val="90000"/>
            </a:lnSpc>
            <a:spcBef>
              <a:spcPct val="0"/>
            </a:spcBef>
            <a:spcAft>
              <a:spcPct val="35000"/>
            </a:spcAft>
          </a:pPr>
          <a:r>
            <a:rPr lang="zh-CN" sz="1200" b="0" i="0" u="none" kern="1200" baseline="0"/>
            <a:t>自我认知</a:t>
          </a:r>
          <a:endParaRPr lang="zh-CN" sz="1200" kern="1200" dirty="0"/>
        </a:p>
      </dsp:txBody>
      <dsp:txXfrm>
        <a:off x="144016" y="0"/>
        <a:ext cx="1152127" cy="115212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BEE1CF-2AF6-4A87-AD37-9C52AC4C42CD}">
      <dsp:nvSpPr>
        <dsp:cNvPr id="0" name=""/>
        <dsp:cNvSpPr/>
      </dsp:nvSpPr>
      <dsp:spPr>
        <a:xfrm>
          <a:off x="144016" y="0"/>
          <a:ext cx="1152127" cy="1152127"/>
        </a:xfrm>
        <a:prstGeom prst="ellipse">
          <a:avLst/>
        </a:prstGeom>
        <a:solidFill>
          <a:srgbClr val="FFC0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533400" rtl="0">
            <a:lnSpc>
              <a:spcPct val="90000"/>
            </a:lnSpc>
            <a:spcBef>
              <a:spcPct val="0"/>
            </a:spcBef>
            <a:spcAft>
              <a:spcPct val="35000"/>
            </a:spcAft>
          </a:pPr>
          <a:r>
            <a:rPr lang="zh-CN" sz="1200" b="0" i="0" u="none" kern="1200" baseline="0"/>
            <a:t>自我认知</a:t>
          </a:r>
          <a:endParaRPr lang="zh-CN" sz="1200" kern="1200" dirty="0"/>
        </a:p>
      </dsp:txBody>
      <dsp:txXfrm>
        <a:off x="144016" y="0"/>
        <a:ext cx="1152127" cy="115212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8BEE1CF-2AF6-4A87-AD37-9C52AC4C42CD}">
      <dsp:nvSpPr>
        <dsp:cNvPr id="0" name=""/>
        <dsp:cNvSpPr/>
      </dsp:nvSpPr>
      <dsp:spPr>
        <a:xfrm>
          <a:off x="144016" y="0"/>
          <a:ext cx="1152127" cy="1152127"/>
        </a:xfrm>
        <a:prstGeom prst="ellipse">
          <a:avLst/>
        </a:prstGeom>
        <a:solidFill>
          <a:srgbClr val="FFC000"/>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533400" rtl="0">
            <a:lnSpc>
              <a:spcPct val="90000"/>
            </a:lnSpc>
            <a:spcBef>
              <a:spcPct val="0"/>
            </a:spcBef>
            <a:spcAft>
              <a:spcPct val="35000"/>
            </a:spcAft>
          </a:pPr>
          <a:r>
            <a:rPr lang="zh-CN" sz="1200" b="0" i="0" u="none" kern="1200" baseline="0"/>
            <a:t>自我认知</a:t>
          </a:r>
          <a:endParaRPr lang="zh-CN" sz="1200" kern="1200" dirty="0"/>
        </a:p>
      </dsp:txBody>
      <dsp:txXfrm>
        <a:off x="144016" y="0"/>
        <a:ext cx="1152127" cy="1152127"/>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BD6741E-77BD-4D99-9159-A99B064A3BB0}">
      <dsp:nvSpPr>
        <dsp:cNvPr id="0" name=""/>
        <dsp:cNvSpPr/>
      </dsp:nvSpPr>
      <dsp:spPr>
        <a:xfrm>
          <a:off x="1430204" y="810081"/>
          <a:ext cx="3346149" cy="3346149"/>
        </a:xfrm>
        <a:prstGeom prst="blockArc">
          <a:avLst>
            <a:gd name="adj1" fmla="val 9533957"/>
            <a:gd name="adj2" fmla="val 15942215"/>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3ACA4B79-F7BC-4F4F-A8BA-39DC3BE88D80}">
      <dsp:nvSpPr>
        <dsp:cNvPr id="0" name=""/>
        <dsp:cNvSpPr/>
      </dsp:nvSpPr>
      <dsp:spPr>
        <a:xfrm>
          <a:off x="1322145" y="583574"/>
          <a:ext cx="3346149" cy="3346149"/>
        </a:xfrm>
        <a:prstGeom prst="blockArc">
          <a:avLst>
            <a:gd name="adj1" fmla="val 1845962"/>
            <a:gd name="adj2" fmla="val 9005538"/>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2EC2288A-6A7B-4C41-A717-14A7EC33BF94}">
      <dsp:nvSpPr>
        <dsp:cNvPr id="0" name=""/>
        <dsp:cNvSpPr/>
      </dsp:nvSpPr>
      <dsp:spPr>
        <a:xfrm>
          <a:off x="1209391" y="811710"/>
          <a:ext cx="3346149" cy="3346149"/>
        </a:xfrm>
        <a:prstGeom prst="blockArc">
          <a:avLst>
            <a:gd name="adj1" fmla="val 16407064"/>
            <a:gd name="adj2" fmla="val 1310123"/>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61467798-D90E-46AC-87E6-25B1BCC6D032}">
      <dsp:nvSpPr>
        <dsp:cNvPr id="0" name=""/>
        <dsp:cNvSpPr/>
      </dsp:nvSpPr>
      <dsp:spPr>
        <a:xfrm>
          <a:off x="2181911" y="1567628"/>
          <a:ext cx="1604516" cy="1415741"/>
        </a:xfrm>
        <a:prstGeom prst="ellipse">
          <a:avLst/>
        </a:prstGeom>
        <a:solidFill>
          <a:srgbClr val="FF0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sz="1800" b="0" i="0" u="none" kern="1200" baseline="0"/>
            <a:t>核心技能</a:t>
          </a:r>
          <a:endParaRPr lang="zh-CN" sz="1800" kern="1200" dirty="0"/>
        </a:p>
      </dsp:txBody>
      <dsp:txXfrm>
        <a:off x="2181911" y="1567628"/>
        <a:ext cx="1604516" cy="1415741"/>
      </dsp:txXfrm>
    </dsp:sp>
    <dsp:sp modelId="{12A1C4B2-FB06-41C4-AE9D-16CB968196D9}">
      <dsp:nvSpPr>
        <dsp:cNvPr id="0" name=""/>
        <dsp:cNvSpPr/>
      </dsp:nvSpPr>
      <dsp:spPr>
        <a:xfrm>
          <a:off x="1937315" y="112467"/>
          <a:ext cx="2087055" cy="1481971"/>
        </a:xfrm>
        <a:prstGeom prst="ellipse">
          <a:avLst/>
        </a:prstGeom>
        <a:solidFill>
          <a:srgbClr val="FFC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自我认知</a:t>
          </a:r>
          <a:endParaRPr lang="zh-CN" sz="1400" kern="1200" dirty="0">
            <a:solidFill>
              <a:srgbClr val="464749"/>
            </a:solidFill>
          </a:endParaRPr>
        </a:p>
      </dsp:txBody>
      <dsp:txXfrm>
        <a:off x="1937315" y="112467"/>
        <a:ext cx="2087055" cy="1481971"/>
      </dsp:txXfrm>
    </dsp:sp>
    <dsp:sp modelId="{C900A956-36AF-4AAD-9F7E-9A502D7828FF}">
      <dsp:nvSpPr>
        <dsp:cNvPr id="0" name=""/>
        <dsp:cNvSpPr/>
      </dsp:nvSpPr>
      <dsp:spPr>
        <a:xfrm>
          <a:off x="3351624" y="2316882"/>
          <a:ext cx="2095770" cy="1551527"/>
        </a:xfrm>
        <a:prstGeom prst="ellipse">
          <a:avLst/>
        </a:prstGeom>
        <a:solidFill>
          <a:srgbClr val="0099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鼓舞人心</a:t>
          </a:r>
          <a:endParaRPr lang="zh-CN" sz="1400" kern="1200" dirty="0">
            <a:solidFill>
              <a:srgbClr val="464749"/>
            </a:solidFill>
          </a:endParaRPr>
        </a:p>
      </dsp:txBody>
      <dsp:txXfrm>
        <a:off x="3351624" y="2316882"/>
        <a:ext cx="2095770" cy="1551527"/>
      </dsp:txXfrm>
    </dsp:sp>
    <dsp:sp modelId="{5DD2DE80-A153-4FC6-86F9-78145289C87D}">
      <dsp:nvSpPr>
        <dsp:cNvPr id="0" name=""/>
        <dsp:cNvSpPr/>
      </dsp:nvSpPr>
      <dsp:spPr>
        <a:xfrm>
          <a:off x="658340" y="2316886"/>
          <a:ext cx="1840448" cy="1509257"/>
        </a:xfrm>
        <a:prstGeom prst="ellipse">
          <a:avLst/>
        </a:prstGeom>
        <a:solidFill>
          <a:srgbClr val="00B0F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沟通</a:t>
          </a:r>
          <a:endParaRPr lang="zh-CN" sz="1400" kern="1200" dirty="0">
            <a:solidFill>
              <a:srgbClr val="464749"/>
            </a:solidFill>
          </a:endParaRPr>
        </a:p>
      </dsp:txBody>
      <dsp:txXfrm>
        <a:off x="658340" y="2316886"/>
        <a:ext cx="1840448" cy="150925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FD531F-9164-4862-8040-3AE914A3DA63}">
      <dsp:nvSpPr>
        <dsp:cNvPr id="0" name=""/>
        <dsp:cNvSpPr/>
      </dsp:nvSpPr>
      <dsp:spPr>
        <a:xfrm rot="5400000">
          <a:off x="4570518" y="-2533960"/>
          <a:ext cx="792956" cy="6059165"/>
        </a:xfrm>
        <a:prstGeom prst="round2SameRect">
          <a:avLst/>
        </a:prstGeom>
        <a:solidFill>
          <a:srgbClr val="AF4516">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0" i="0" u="none" kern="1200" baseline="0">
              <a:solidFill>
                <a:schemeClr val="bg1"/>
              </a:solidFill>
            </a:rPr>
            <a:t>与接收方无关的事实</a:t>
          </a:r>
          <a:endParaRPr lang="zh-CN" sz="1800" kern="1200" dirty="0">
            <a:solidFill>
              <a:schemeClr val="bg1"/>
            </a:solidFill>
          </a:endParaRPr>
        </a:p>
      </dsp:txBody>
      <dsp:txXfrm rot="5400000">
        <a:off x="4570518" y="-2533960"/>
        <a:ext cx="792956" cy="6059165"/>
      </dsp:txXfrm>
    </dsp:sp>
    <dsp:sp modelId="{27D3E896-016D-49C8-AA4E-E570818A5B8E}">
      <dsp:nvSpPr>
        <dsp:cNvPr id="0" name=""/>
        <dsp:cNvSpPr/>
      </dsp:nvSpPr>
      <dsp:spPr>
        <a:xfrm>
          <a:off x="1659" y="24"/>
          <a:ext cx="1935754" cy="991195"/>
        </a:xfrm>
        <a:prstGeom prst="roundRect">
          <a:avLst/>
        </a:prstGeom>
        <a:solidFill>
          <a:srgbClr val="AF451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l" defTabSz="889000" rtl="0">
            <a:lnSpc>
              <a:spcPct val="90000"/>
            </a:lnSpc>
            <a:spcBef>
              <a:spcPct val="0"/>
            </a:spcBef>
            <a:spcAft>
              <a:spcPct val="35000"/>
            </a:spcAft>
          </a:pPr>
          <a:r>
            <a:rPr lang="zh-CN" sz="2000" b="0" i="0" u="none" kern="1200" baseline="0">
              <a:solidFill>
                <a:schemeClr val="bg1"/>
              </a:solidFill>
            </a:rPr>
            <a:t>数据</a:t>
          </a:r>
          <a:endParaRPr lang="zh-CN" sz="2000" kern="1200" dirty="0">
            <a:solidFill>
              <a:schemeClr val="bg1"/>
            </a:solidFill>
          </a:endParaRPr>
        </a:p>
      </dsp:txBody>
      <dsp:txXfrm>
        <a:off x="1659" y="24"/>
        <a:ext cx="1935754" cy="991195"/>
      </dsp:txXfrm>
    </dsp:sp>
    <dsp:sp modelId="{C071A9A9-A82C-4935-941E-8B91003F9600}">
      <dsp:nvSpPr>
        <dsp:cNvPr id="0" name=""/>
        <dsp:cNvSpPr/>
      </dsp:nvSpPr>
      <dsp:spPr>
        <a:xfrm rot="5400000">
          <a:off x="4613640" y="-1452867"/>
          <a:ext cx="792956" cy="5978490"/>
        </a:xfrm>
        <a:prstGeom prst="round2SameRect">
          <a:avLst/>
        </a:prstGeom>
        <a:solidFill>
          <a:srgbClr val="00FF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0" i="0" u="none" kern="1200" baseline="0">
              <a:solidFill>
                <a:schemeClr val="bg1"/>
              </a:solidFill>
            </a:rPr>
            <a:t> </a:t>
          </a:r>
          <a:r>
            <a:rPr lang="zh-CN" sz="1800" b="0" i="0" u="none" kern="1200" baseline="0">
              <a:solidFill>
                <a:srgbClr val="464749"/>
              </a:solidFill>
            </a:rPr>
            <a:t>与接收方有关的事实</a:t>
          </a:r>
          <a:endParaRPr lang="zh-CN" sz="1800" kern="1200" dirty="0">
            <a:solidFill>
              <a:srgbClr val="464749"/>
            </a:solidFill>
          </a:endParaRPr>
        </a:p>
      </dsp:txBody>
      <dsp:txXfrm rot="5400000">
        <a:off x="4613640" y="-1452867"/>
        <a:ext cx="792956" cy="5978490"/>
      </dsp:txXfrm>
    </dsp:sp>
    <dsp:sp modelId="{53AC3487-BD26-4B65-8C83-FB1D1E34871A}">
      <dsp:nvSpPr>
        <dsp:cNvPr id="0" name=""/>
        <dsp:cNvSpPr/>
      </dsp:nvSpPr>
      <dsp:spPr>
        <a:xfrm>
          <a:off x="1659" y="1040779"/>
          <a:ext cx="2019213" cy="991195"/>
        </a:xfrm>
        <a:prstGeom prst="roundRect">
          <a:avLst/>
        </a:prstGeom>
        <a:solidFill>
          <a:srgbClr val="00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l" defTabSz="889000" rtl="0">
            <a:lnSpc>
              <a:spcPct val="90000"/>
            </a:lnSpc>
            <a:spcBef>
              <a:spcPct val="0"/>
            </a:spcBef>
            <a:spcAft>
              <a:spcPct val="35000"/>
            </a:spcAft>
          </a:pPr>
          <a:r>
            <a:rPr lang="zh-CN" sz="2000" b="0" i="0" u="none" kern="1200" baseline="0">
              <a:solidFill>
                <a:srgbClr val="464749"/>
              </a:solidFill>
            </a:rPr>
            <a:t>信息</a:t>
          </a:r>
          <a:endParaRPr lang="zh-CN" sz="1800" kern="1200" dirty="0">
            <a:solidFill>
              <a:srgbClr val="464749"/>
            </a:solidFill>
          </a:endParaRPr>
        </a:p>
      </dsp:txBody>
      <dsp:txXfrm>
        <a:off x="1659" y="1040779"/>
        <a:ext cx="2019213" cy="991195"/>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BD6741E-77BD-4D99-9159-A99B064A3BB0}">
      <dsp:nvSpPr>
        <dsp:cNvPr id="0" name=""/>
        <dsp:cNvSpPr/>
      </dsp:nvSpPr>
      <dsp:spPr>
        <a:xfrm>
          <a:off x="1430204" y="810081"/>
          <a:ext cx="3346149" cy="3346149"/>
        </a:xfrm>
        <a:prstGeom prst="blockArc">
          <a:avLst>
            <a:gd name="adj1" fmla="val 9533957"/>
            <a:gd name="adj2" fmla="val 15942215"/>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3ACA4B79-F7BC-4F4F-A8BA-39DC3BE88D80}">
      <dsp:nvSpPr>
        <dsp:cNvPr id="0" name=""/>
        <dsp:cNvSpPr/>
      </dsp:nvSpPr>
      <dsp:spPr>
        <a:xfrm>
          <a:off x="1322145" y="583574"/>
          <a:ext cx="3346149" cy="3346149"/>
        </a:xfrm>
        <a:prstGeom prst="blockArc">
          <a:avLst>
            <a:gd name="adj1" fmla="val 1845962"/>
            <a:gd name="adj2" fmla="val 9005538"/>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2EC2288A-6A7B-4C41-A717-14A7EC33BF94}">
      <dsp:nvSpPr>
        <dsp:cNvPr id="0" name=""/>
        <dsp:cNvSpPr/>
      </dsp:nvSpPr>
      <dsp:spPr>
        <a:xfrm>
          <a:off x="1209391" y="811710"/>
          <a:ext cx="3346149" cy="3346149"/>
        </a:xfrm>
        <a:prstGeom prst="blockArc">
          <a:avLst>
            <a:gd name="adj1" fmla="val 16407064"/>
            <a:gd name="adj2" fmla="val 1310123"/>
            <a:gd name="adj3" fmla="val 4636"/>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61467798-D90E-46AC-87E6-25B1BCC6D032}">
      <dsp:nvSpPr>
        <dsp:cNvPr id="0" name=""/>
        <dsp:cNvSpPr/>
      </dsp:nvSpPr>
      <dsp:spPr>
        <a:xfrm>
          <a:off x="2181911" y="1567628"/>
          <a:ext cx="1604516" cy="1415741"/>
        </a:xfrm>
        <a:prstGeom prst="ellipse">
          <a:avLst/>
        </a:prstGeom>
        <a:solidFill>
          <a:srgbClr val="FF0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zh-CN" sz="1800" b="0" i="0" u="none" kern="1200" baseline="0"/>
            <a:t>核心技能</a:t>
          </a:r>
          <a:endParaRPr lang="zh-CN" sz="1800" kern="1200" dirty="0"/>
        </a:p>
      </dsp:txBody>
      <dsp:txXfrm>
        <a:off x="2181911" y="1567628"/>
        <a:ext cx="1604516" cy="1415741"/>
      </dsp:txXfrm>
    </dsp:sp>
    <dsp:sp modelId="{12A1C4B2-FB06-41C4-AE9D-16CB968196D9}">
      <dsp:nvSpPr>
        <dsp:cNvPr id="0" name=""/>
        <dsp:cNvSpPr/>
      </dsp:nvSpPr>
      <dsp:spPr>
        <a:xfrm>
          <a:off x="1937315" y="112467"/>
          <a:ext cx="2087055" cy="1481971"/>
        </a:xfrm>
        <a:prstGeom prst="ellipse">
          <a:avLst/>
        </a:prstGeom>
        <a:solidFill>
          <a:srgbClr val="FFC0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自我认知</a:t>
          </a:r>
          <a:endParaRPr lang="zh-CN" sz="1400" kern="1200" dirty="0">
            <a:solidFill>
              <a:srgbClr val="464749"/>
            </a:solidFill>
          </a:endParaRPr>
        </a:p>
      </dsp:txBody>
      <dsp:txXfrm>
        <a:off x="1937315" y="112467"/>
        <a:ext cx="2087055" cy="1481971"/>
      </dsp:txXfrm>
    </dsp:sp>
    <dsp:sp modelId="{C900A956-36AF-4AAD-9F7E-9A502D7828FF}">
      <dsp:nvSpPr>
        <dsp:cNvPr id="0" name=""/>
        <dsp:cNvSpPr/>
      </dsp:nvSpPr>
      <dsp:spPr>
        <a:xfrm>
          <a:off x="3351624" y="2316882"/>
          <a:ext cx="2095770" cy="1551527"/>
        </a:xfrm>
        <a:prstGeom prst="ellipse">
          <a:avLst/>
        </a:prstGeom>
        <a:solidFill>
          <a:srgbClr val="00990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鼓舞人心</a:t>
          </a:r>
          <a:endParaRPr lang="zh-CN" sz="1400" kern="1200" dirty="0">
            <a:solidFill>
              <a:srgbClr val="464749"/>
            </a:solidFill>
          </a:endParaRPr>
        </a:p>
      </dsp:txBody>
      <dsp:txXfrm>
        <a:off x="3351624" y="2316882"/>
        <a:ext cx="2095770" cy="1551527"/>
      </dsp:txXfrm>
    </dsp:sp>
    <dsp:sp modelId="{5DD2DE80-A153-4FC6-86F9-78145289C87D}">
      <dsp:nvSpPr>
        <dsp:cNvPr id="0" name=""/>
        <dsp:cNvSpPr/>
      </dsp:nvSpPr>
      <dsp:spPr>
        <a:xfrm>
          <a:off x="658340" y="2316886"/>
          <a:ext cx="1840448" cy="1509257"/>
        </a:xfrm>
        <a:prstGeom prst="ellipse">
          <a:avLst/>
        </a:prstGeom>
        <a:solidFill>
          <a:srgbClr val="00B0F0"/>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rtl="0">
            <a:lnSpc>
              <a:spcPct val="90000"/>
            </a:lnSpc>
            <a:spcBef>
              <a:spcPct val="0"/>
            </a:spcBef>
            <a:spcAft>
              <a:spcPct val="35000"/>
            </a:spcAft>
          </a:pPr>
          <a:r>
            <a:rPr lang="zh-CN" sz="1400" b="0" i="0" u="none" kern="1200" baseline="0">
              <a:solidFill>
                <a:srgbClr val="464749"/>
              </a:solidFill>
            </a:rPr>
            <a:t>沟通</a:t>
          </a:r>
          <a:endParaRPr lang="zh-CN" sz="1400" kern="1200" dirty="0">
            <a:solidFill>
              <a:srgbClr val="464749"/>
            </a:solidFill>
          </a:endParaRPr>
        </a:p>
      </dsp:txBody>
      <dsp:txXfrm>
        <a:off x="658340" y="2316886"/>
        <a:ext cx="1840448" cy="150925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F65B0D-30E5-48BB-8A92-C3D4B6F7D956}" type="slidenum">
              <a:rPr lang="en-US"/>
              <a:pPr/>
              <a:t>‹#›</a:t>
            </a:fld>
            <a:endParaRPr lang="en-US" dirty="0"/>
          </a:p>
        </p:txBody>
      </p:sp>
    </p:spTree>
    <p:extLst>
      <p:ext uri="{BB962C8B-B14F-4D97-AF65-F5344CB8AC3E}">
        <p14:creationId xmlns:p14="http://schemas.microsoft.com/office/powerpoint/2010/main" xmlns="" val="5200775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283B930B-A170-4261-A580-A5F3511F22C1}" type="slidenum">
              <a:rPr/>
              <a:pPr algn="l" rtl="0"/>
              <a:t>1</a:t>
            </a:fld>
            <a:endParaRPr lang="zh-CN" dirty="0"/>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115142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138</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134804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139</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338783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140</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1612881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141</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20369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145</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385640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147</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326067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zh-CN" b="0" i="0" u="none" baseline="0"/>
              <a:t>看动画</a:t>
            </a:r>
            <a:endParaRPr lang="zh-CN" dirty="0"/>
          </a:p>
        </p:txBody>
      </p:sp>
      <p:sp>
        <p:nvSpPr>
          <p:cNvPr id="4" name="Slide Number Placeholder 3"/>
          <p:cNvSpPr>
            <a:spLocks noGrp="1"/>
          </p:cNvSpPr>
          <p:nvPr>
            <p:ph type="sldNum" sz="quarter" idx="10"/>
          </p:nvPr>
        </p:nvSpPr>
        <p:spPr/>
        <p:txBody>
          <a:bodyPr/>
          <a:lstStyle/>
          <a:p>
            <a:pPr algn="l" rtl="0"/>
            <a:fld id="{2EF65B0D-30E5-48BB-8A92-C3D4B6F7D956}" type="slidenum">
              <a:rPr/>
              <a:pPr algn="l" rtl="0"/>
              <a:t>148</a:t>
            </a:fld>
            <a:endParaRPr lang="zh-CN" dirty="0"/>
          </a:p>
        </p:txBody>
      </p:sp>
    </p:spTree>
    <p:extLst>
      <p:ext uri="{BB962C8B-B14F-4D97-AF65-F5344CB8AC3E}">
        <p14:creationId xmlns:p14="http://schemas.microsoft.com/office/powerpoint/2010/main" xmlns="" val="3748704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2F74AA4-2C55-4B8A-BF5D-4B62A12B7BF4}" type="slidenum">
              <a:rPr/>
              <a:pPr algn="l" rtl="0"/>
              <a:t>201</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2656449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2F74AA4-2C55-4B8A-BF5D-4B62A12B7BF4}" type="slidenum">
              <a:rPr/>
              <a:pPr algn="l" rtl="0"/>
              <a:t>202</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48387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32F74AA4-2C55-4B8A-BF5D-4B62A12B7BF4}" type="slidenum">
              <a:rPr/>
              <a:pPr algn="l" rtl="0"/>
              <a:t>207</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232383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3FAEEAFB-CBA9-4D62-9A76-B3C4ED4D4378}" type="slidenum">
              <a:rPr/>
              <a:pPr algn="l" rtl="0"/>
              <a:t>46</a:t>
            </a:fld>
            <a:endParaRPr lang="zh-CN" dirty="0"/>
          </a:p>
        </p:txBody>
      </p:sp>
    </p:spTree>
    <p:extLst>
      <p:ext uri="{BB962C8B-B14F-4D97-AF65-F5344CB8AC3E}">
        <p14:creationId xmlns:p14="http://schemas.microsoft.com/office/powerpoint/2010/main" xmlns="" val="184473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5732FE6D-D610-4AF7-8DCD-B913C2CECD7E}" type="slidenum">
              <a:rPr/>
              <a:pPr algn="l" rtl="0"/>
              <a:t>209</a:t>
            </a:fld>
            <a:endParaRPr lang="zh-CN" dirty="0"/>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3403724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210</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326052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211</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197097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212</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106367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213</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2628886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214</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3214417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215</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832021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09122CBE-7E8D-4110-9061-FC45FF5B8DD1}" type="slidenum">
              <a:rPr/>
              <a:pPr algn="l" rtl="0"/>
              <a:t>216</a:t>
            </a:fld>
            <a:endParaRPr lang="zh-CN" dirty="0"/>
          </a:p>
        </p:txBody>
      </p:sp>
      <p:sp>
        <p:nvSpPr>
          <p:cNvPr id="56322" name="Rectangle 2"/>
          <p:cNvSpPr>
            <a:spLocks noGrp="1" noRot="1" noChangeAspect="1" noChangeArrowheads="1" noTextEdit="1"/>
          </p:cNvSpPr>
          <p:nvPr>
            <p:ph type="sldImg"/>
          </p:nvPr>
        </p:nvSpPr>
        <p:spPr>
          <a:xfrm>
            <a:off x="1282700" y="838200"/>
            <a:ext cx="4368800" cy="3276600"/>
          </a:xfrm>
          <a:ln/>
        </p:spPr>
      </p:sp>
      <p:sp>
        <p:nvSpPr>
          <p:cNvPr id="56323"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3863912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3FAEEAFB-CBA9-4D62-9A76-B3C4ED4D4378}" type="slidenum">
              <a:rPr/>
              <a:pPr algn="l" rtl="0"/>
              <a:t>217</a:t>
            </a:fld>
            <a:endParaRPr lang="zh-CN" dirty="0"/>
          </a:p>
        </p:txBody>
      </p:sp>
    </p:spTree>
    <p:extLst>
      <p:ext uri="{BB962C8B-B14F-4D97-AF65-F5344CB8AC3E}">
        <p14:creationId xmlns:p14="http://schemas.microsoft.com/office/powerpoint/2010/main" xmlns="" val="2401896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3FAEEAFB-CBA9-4D62-9A76-B3C4ED4D4378}" type="slidenum">
              <a:rPr/>
              <a:pPr algn="l" rtl="0"/>
              <a:t>218</a:t>
            </a:fld>
            <a:endParaRPr lang="zh-CN" dirty="0"/>
          </a:p>
        </p:txBody>
      </p:sp>
    </p:spTree>
    <p:extLst>
      <p:ext uri="{BB962C8B-B14F-4D97-AF65-F5344CB8AC3E}">
        <p14:creationId xmlns:p14="http://schemas.microsoft.com/office/powerpoint/2010/main" xmlns="" val="376259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2EF65B0D-30E5-48BB-8A92-C3D4B6F7D956}" type="slidenum">
              <a:rPr/>
              <a:pPr algn="l" rtl="0"/>
              <a:t>52</a:t>
            </a:fld>
            <a:endParaRPr lang="zh-CN" dirty="0"/>
          </a:p>
        </p:txBody>
      </p:sp>
    </p:spTree>
    <p:extLst>
      <p:ext uri="{BB962C8B-B14F-4D97-AF65-F5344CB8AC3E}">
        <p14:creationId xmlns:p14="http://schemas.microsoft.com/office/powerpoint/2010/main" xmlns="" val="543099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A95FF4A2-C4C8-42E8-AF3B-26ADAF1FCAE4}" type="slidenum">
              <a:rPr/>
              <a:pPr algn="l" rtl="0"/>
              <a:t>219</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1136052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A95FF4A2-C4C8-42E8-AF3B-26ADAF1FCAE4}" type="slidenum">
              <a:rPr/>
              <a:pPr algn="l" rtl="0"/>
              <a:t>220</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2605580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l" rtl="0"/>
            <a:fld id="{A95FF4A2-C4C8-42E8-AF3B-26ADAF1FCAE4}" type="slidenum">
              <a:rPr/>
              <a:pPr algn="l" rtl="0"/>
              <a:t>221</a:t>
            </a:fld>
            <a:endParaRPr lang="zh-CN"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zh-CN" dirty="0"/>
          </a:p>
        </p:txBody>
      </p:sp>
    </p:spTree>
    <p:extLst>
      <p:ext uri="{BB962C8B-B14F-4D97-AF65-F5344CB8AC3E}">
        <p14:creationId xmlns:p14="http://schemas.microsoft.com/office/powerpoint/2010/main" xmlns="" val="3693905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3FAEEAFB-CBA9-4D62-9A76-B3C4ED4D4378}" type="slidenum">
              <a:rPr/>
              <a:pPr algn="l" rtl="0"/>
              <a:t>222</a:t>
            </a:fld>
            <a:endParaRPr lang="zh-CN" dirty="0"/>
          </a:p>
        </p:txBody>
      </p:sp>
    </p:spTree>
    <p:extLst>
      <p:ext uri="{BB962C8B-B14F-4D97-AF65-F5344CB8AC3E}">
        <p14:creationId xmlns:p14="http://schemas.microsoft.com/office/powerpoint/2010/main" xmlns="" val="1944377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dirty="0"/>
          </a:p>
        </p:txBody>
      </p:sp>
      <p:sp>
        <p:nvSpPr>
          <p:cNvPr id="4" name="Slide Number Placeholder 3"/>
          <p:cNvSpPr>
            <a:spLocks noGrp="1"/>
          </p:cNvSpPr>
          <p:nvPr>
            <p:ph type="sldNum" sz="quarter" idx="10"/>
          </p:nvPr>
        </p:nvSpPr>
        <p:spPr/>
        <p:txBody>
          <a:bodyPr/>
          <a:lstStyle/>
          <a:p>
            <a:pPr algn="l" rtl="0"/>
            <a:fld id="{3FAEEAFB-CBA9-4D62-9A76-B3C4ED4D4378}" type="slidenum">
              <a:rPr/>
              <a:pPr algn="l" rtl="0"/>
              <a:t>223</a:t>
            </a:fld>
            <a:endParaRPr lang="zh-CN" dirty="0"/>
          </a:p>
        </p:txBody>
      </p:sp>
    </p:spTree>
    <p:extLst>
      <p:ext uri="{BB962C8B-B14F-4D97-AF65-F5344CB8AC3E}">
        <p14:creationId xmlns:p14="http://schemas.microsoft.com/office/powerpoint/2010/main" xmlns="" val="2642255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zh-CN" b="0" i="0" u="none" baseline="0"/>
              <a:t>强调你必须要明确大家要记住哪些内容。</a:t>
            </a:r>
            <a:endParaRPr lang="zh-CN" dirty="0"/>
          </a:p>
        </p:txBody>
      </p:sp>
      <p:sp>
        <p:nvSpPr>
          <p:cNvPr id="4" name="Slide Number Placeholder 3"/>
          <p:cNvSpPr>
            <a:spLocks noGrp="1"/>
          </p:cNvSpPr>
          <p:nvPr>
            <p:ph type="sldNum" sz="quarter" idx="10"/>
          </p:nvPr>
        </p:nvSpPr>
        <p:spPr/>
        <p:txBody>
          <a:bodyPr/>
          <a:lstStyle/>
          <a:p>
            <a:pPr algn="l" rtl="0"/>
            <a:fld id="{2EF65B0D-30E5-48BB-8A92-C3D4B6F7D956}" type="slidenum">
              <a:rPr/>
              <a:pPr algn="l" rtl="0"/>
              <a:t>72</a:t>
            </a:fld>
            <a:endParaRPr lang="zh-CN" dirty="0"/>
          </a:p>
        </p:txBody>
      </p:sp>
    </p:spTree>
    <p:extLst>
      <p:ext uri="{BB962C8B-B14F-4D97-AF65-F5344CB8AC3E}">
        <p14:creationId xmlns:p14="http://schemas.microsoft.com/office/powerpoint/2010/main" xmlns="" val="312111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zh-CN" b="0" i="0" u="none" baseline="0"/>
              <a:t>对小布什来说，很多人觉得他连都阅读不会！这或许是不公平的。</a:t>
            </a:r>
            <a:endParaRPr lang="zh-CN" dirty="0"/>
          </a:p>
        </p:txBody>
      </p:sp>
      <p:sp>
        <p:nvSpPr>
          <p:cNvPr id="4" name="Slide Number Placeholder 3"/>
          <p:cNvSpPr>
            <a:spLocks noGrp="1"/>
          </p:cNvSpPr>
          <p:nvPr>
            <p:ph type="sldNum" sz="quarter" idx="10"/>
          </p:nvPr>
        </p:nvSpPr>
        <p:spPr/>
        <p:txBody>
          <a:bodyPr/>
          <a:lstStyle/>
          <a:p>
            <a:pPr algn="l" rtl="0"/>
            <a:fld id="{2EF65B0D-30E5-48BB-8A92-C3D4B6F7D956}" type="slidenum">
              <a:rPr/>
              <a:pPr algn="l" rtl="0"/>
              <a:t>73</a:t>
            </a:fld>
            <a:endParaRPr lang="zh-CN" dirty="0"/>
          </a:p>
        </p:txBody>
      </p:sp>
    </p:spTree>
    <p:extLst>
      <p:ext uri="{BB962C8B-B14F-4D97-AF65-F5344CB8AC3E}">
        <p14:creationId xmlns:p14="http://schemas.microsoft.com/office/powerpoint/2010/main" xmlns="" val="315229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pPr algn="l" rtl="0"/>
            <a:fld id="{34D3EEA6-6D31-4096-93C6-FADB65A7690A}" type="slidenum">
              <a:rPr/>
              <a:pPr algn="l" rtl="0"/>
              <a:t>116</a:t>
            </a:fld>
            <a:endParaRPr lang="zh-CN" dirty="0"/>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noFill/>
          <a:ln/>
        </p:spPr>
        <p:txBody>
          <a:bodyPr/>
          <a:lstStyle/>
          <a:p>
            <a:pPr algn="l" rtl="0" eaLnBrk="1" hangingPunct="1"/>
            <a:r>
              <a:rPr lang="zh-CN" b="0" i="0" u="none" baseline="0"/>
              <a:t>按流程指示走</a:t>
            </a:r>
            <a:endParaRPr lang="zh-CN" dirty="0" smtClean="0"/>
          </a:p>
        </p:txBody>
      </p:sp>
    </p:spTree>
    <p:extLst>
      <p:ext uri="{BB962C8B-B14F-4D97-AF65-F5344CB8AC3E}">
        <p14:creationId xmlns:p14="http://schemas.microsoft.com/office/powerpoint/2010/main" xmlns="" val="407947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zh-CN" b="0" i="0" u="none" baseline="0"/>
              <a:t>注：MBO 并不适合工厂生产线上的工人</a:t>
            </a:r>
            <a:endParaRPr lang="zh-CN" dirty="0"/>
          </a:p>
        </p:txBody>
      </p:sp>
      <p:sp>
        <p:nvSpPr>
          <p:cNvPr id="4" name="Slide Number Placeholder 3"/>
          <p:cNvSpPr>
            <a:spLocks noGrp="1"/>
          </p:cNvSpPr>
          <p:nvPr>
            <p:ph type="sldNum" sz="quarter" idx="10"/>
          </p:nvPr>
        </p:nvSpPr>
        <p:spPr/>
        <p:txBody>
          <a:bodyPr/>
          <a:lstStyle/>
          <a:p>
            <a:pPr algn="l" rtl="0"/>
            <a:fld id="{2EF65B0D-30E5-48BB-8A92-C3D4B6F7D956}" type="slidenum">
              <a:rPr/>
              <a:pPr algn="l" rtl="0"/>
              <a:t>118</a:t>
            </a:fld>
            <a:endParaRPr lang="zh-CN" dirty="0"/>
          </a:p>
        </p:txBody>
      </p:sp>
    </p:spTree>
    <p:extLst>
      <p:ext uri="{BB962C8B-B14F-4D97-AF65-F5344CB8AC3E}">
        <p14:creationId xmlns:p14="http://schemas.microsoft.com/office/powerpoint/2010/main" xmlns="" val="328823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135</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60505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pPr algn="l" rtl="0"/>
            <a:fld id="{B7A807A2-38C2-49C5-A0A3-94EA2C4E0194}" type="slidenum">
              <a:rPr/>
              <a:pPr algn="l" rtl="0"/>
              <a:t>137</a:t>
            </a:fld>
            <a:endParaRPr lang="zh-CN" dirty="0"/>
          </a:p>
        </p:txBody>
      </p:sp>
      <p:sp>
        <p:nvSpPr>
          <p:cNvPr id="371715" name="Rectangle 2"/>
          <p:cNvSpPr>
            <a:spLocks noGrp="1" noRot="1" noChangeAspect="1" noChangeArrowheads="1" noTextEdit="1"/>
          </p:cNvSpPr>
          <p:nvPr>
            <p:ph type="sldImg"/>
          </p:nvPr>
        </p:nvSpPr>
        <p:spPr>
          <a:xfrm>
            <a:off x="1282700" y="838200"/>
            <a:ext cx="4368800" cy="3276600"/>
          </a:xfrm>
          <a:ln/>
        </p:spPr>
      </p:sp>
      <p:sp>
        <p:nvSpPr>
          <p:cNvPr id="371716" name="Rectangle 3"/>
          <p:cNvSpPr>
            <a:spLocks noGrp="1" noChangeArrowheads="1"/>
          </p:cNvSpPr>
          <p:nvPr>
            <p:ph type="body" idx="1"/>
          </p:nvPr>
        </p:nvSpPr>
        <p:spPr>
          <a:noFill/>
          <a:ln/>
        </p:spPr>
        <p:txBody>
          <a:bodyPr/>
          <a:lstStyle/>
          <a:p>
            <a:pPr algn="l" rtl="0" eaLnBrk="1" hangingPunct="1"/>
            <a:endParaRPr lang="zh-CN" dirty="0" smtClean="0"/>
          </a:p>
        </p:txBody>
      </p:sp>
    </p:spTree>
    <p:extLst>
      <p:ext uri="{BB962C8B-B14F-4D97-AF65-F5344CB8AC3E}">
        <p14:creationId xmlns:p14="http://schemas.microsoft.com/office/powerpoint/2010/main" xmlns="" val="1862247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34" name="Picture 14" descr="grey_outline"/>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129" name="Rectangle 9"/>
          <p:cNvSpPr>
            <a:spLocks noChangeArrowheads="1"/>
          </p:cNvSpPr>
          <p:nvPr/>
        </p:nvSpPr>
        <p:spPr bwMode="auto">
          <a:xfrm>
            <a:off x="142844" y="5786454"/>
            <a:ext cx="8610600" cy="755650"/>
          </a:xfrm>
          <a:prstGeom prst="rect">
            <a:avLst/>
          </a:prstGeom>
          <a:solidFill>
            <a:srgbClr val="F2F2F2"/>
          </a:solidFill>
          <a:ln w="9525">
            <a:noFill/>
            <a:miter lim="800000"/>
            <a:headEnd/>
            <a:tailEnd/>
          </a:ln>
          <a:effectLst/>
        </p:spPr>
        <p:txBody>
          <a:bodyPr wrap="none" anchor="ctr"/>
          <a:lstStyle/>
          <a:p>
            <a:endParaRPr lang="en-US" dirty="0"/>
          </a:p>
        </p:txBody>
      </p:sp>
      <p:sp>
        <p:nvSpPr>
          <p:cNvPr id="5130" name="Line 10"/>
          <p:cNvSpPr>
            <a:spLocks noChangeShapeType="1"/>
          </p:cNvSpPr>
          <p:nvPr/>
        </p:nvSpPr>
        <p:spPr bwMode="auto">
          <a:xfrm>
            <a:off x="273050" y="5791200"/>
            <a:ext cx="8610600" cy="0"/>
          </a:xfrm>
          <a:prstGeom prst="line">
            <a:avLst/>
          </a:prstGeom>
          <a:noFill/>
          <a:ln w="31750">
            <a:solidFill>
              <a:srgbClr val="D9D9D9"/>
            </a:solidFill>
            <a:round/>
            <a:headEnd/>
            <a:tailEnd/>
          </a:ln>
          <a:effectLst/>
        </p:spPr>
        <p:txBody>
          <a:bodyPr/>
          <a:lstStyle/>
          <a:p>
            <a:endParaRPr lang="en-US" dirty="0"/>
          </a:p>
        </p:txBody>
      </p:sp>
      <p:sp>
        <p:nvSpPr>
          <p:cNvPr id="5131" name="Line 11"/>
          <p:cNvSpPr>
            <a:spLocks noChangeShapeType="1"/>
          </p:cNvSpPr>
          <p:nvPr/>
        </p:nvSpPr>
        <p:spPr bwMode="auto">
          <a:xfrm>
            <a:off x="273050" y="6534150"/>
            <a:ext cx="8610600" cy="0"/>
          </a:xfrm>
          <a:prstGeom prst="line">
            <a:avLst/>
          </a:prstGeom>
          <a:noFill/>
          <a:ln w="31750">
            <a:solidFill>
              <a:srgbClr val="D9D9D9"/>
            </a:solidFill>
            <a:round/>
            <a:headEnd/>
            <a:tailEnd/>
          </a:ln>
          <a:effectLst/>
        </p:spPr>
        <p:txBody>
          <a:bodyPr/>
          <a:lstStyle/>
          <a:p>
            <a:endParaRPr lang="en-US" dirty="0"/>
          </a:p>
        </p:txBody>
      </p:sp>
      <p:pic>
        <p:nvPicPr>
          <p:cNvPr id="5127" name="Picture 7" descr="home_img_03"/>
          <p:cNvPicPr>
            <a:picLocks noChangeAspect="1" noChangeArrowheads="1"/>
          </p:cNvPicPr>
          <p:nvPr/>
        </p:nvPicPr>
        <p:blipFill>
          <a:blip r:embed="rId3" cstate="print"/>
          <a:srcRect/>
          <a:stretch>
            <a:fillRect/>
          </a:stretch>
        </p:blipFill>
        <p:spPr bwMode="auto">
          <a:xfrm>
            <a:off x="271463" y="1243013"/>
            <a:ext cx="8601075" cy="4371975"/>
          </a:xfrm>
          <a:prstGeom prst="rect">
            <a:avLst/>
          </a:prstGeom>
          <a:noFill/>
        </p:spPr>
      </p:pic>
      <p:sp>
        <p:nvSpPr>
          <p:cNvPr id="5122" name="Rectangle 2"/>
          <p:cNvSpPr>
            <a:spLocks noGrp="1" noChangeArrowheads="1"/>
          </p:cNvSpPr>
          <p:nvPr>
            <p:ph type="ctrTitle"/>
          </p:nvPr>
        </p:nvSpPr>
        <p:spPr>
          <a:xfrm>
            <a:off x="2743200" y="2870200"/>
            <a:ext cx="3657600" cy="457200"/>
          </a:xfrm>
        </p:spPr>
        <p:txBody>
          <a:bodyPr/>
          <a:lstStyle>
            <a:lvl1pPr>
              <a:defRPr sz="2400">
                <a:solidFill>
                  <a:schemeClr val="bg1"/>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2743200" y="3317875"/>
            <a:ext cx="4876800" cy="457200"/>
          </a:xfrm>
        </p:spPr>
        <p:txBody>
          <a:bodyPr/>
          <a:lstStyle>
            <a:lvl1pPr>
              <a:defRPr b="1">
                <a:solidFill>
                  <a:schemeClr val="bg1"/>
                </a:solidFill>
                <a:latin typeface="Folio Std Light" pitchFamily="34" charset="0"/>
              </a:defRPr>
            </a:lvl1pPr>
          </a:lstStyle>
          <a:p>
            <a:r>
              <a:rPr lang="en-US" smtClean="0"/>
              <a:t>Click to edit Master subtitle style</a:t>
            </a:r>
            <a:endParaRPr lang="en-US"/>
          </a:p>
        </p:txBody>
      </p:sp>
      <p:sp>
        <p:nvSpPr>
          <p:cNvPr id="5124" name="Rectangle 4"/>
          <p:cNvSpPr>
            <a:spLocks noGrp="1" noChangeArrowheads="1"/>
          </p:cNvSpPr>
          <p:nvPr>
            <p:ph type="dt" sz="half" idx="2"/>
          </p:nvPr>
        </p:nvSpPr>
        <p:spPr bwMode="auto">
          <a:xfrm>
            <a:off x="6681788" y="6172200"/>
            <a:ext cx="2133600" cy="228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sz="1200">
                <a:solidFill>
                  <a:srgbClr val="999999"/>
                </a:solidFill>
              </a:defRPr>
            </a:lvl1pPr>
          </a:lstStyle>
          <a:p>
            <a:fld id="{C64EC2AE-923F-41F6-8F28-BA82DCAF80DA}" type="datetime3">
              <a:rPr lang="en-US"/>
              <a:pPr/>
              <a:t>19 June 2017</a:t>
            </a:fld>
            <a:endParaRPr lang="en-US" dirty="0"/>
          </a:p>
        </p:txBody>
      </p:sp>
      <p:pic>
        <p:nvPicPr>
          <p:cNvPr id="5135" name="Picture 15" descr="choy_logo_03"/>
          <p:cNvPicPr>
            <a:picLocks noChangeAspect="1" noChangeArrowheads="1"/>
          </p:cNvPicPr>
          <p:nvPr/>
        </p:nvPicPr>
        <p:blipFill>
          <a:blip r:embed="rId4" cstate="print"/>
          <a:srcRect/>
          <a:stretch>
            <a:fillRect/>
          </a:stretch>
        </p:blipFill>
        <p:spPr bwMode="auto">
          <a:xfrm>
            <a:off x="301625" y="255588"/>
            <a:ext cx="2400300" cy="885825"/>
          </a:xfrm>
          <a:prstGeom prst="rect">
            <a:avLst/>
          </a:prstGeom>
          <a:noFill/>
        </p:spPr>
      </p:pic>
      <p:sp>
        <p:nvSpPr>
          <p:cNvPr id="12" name="TextBox 11"/>
          <p:cNvSpPr txBox="1"/>
          <p:nvPr userDrawn="1"/>
        </p:nvSpPr>
        <p:spPr>
          <a:xfrm>
            <a:off x="5714976" y="6627168"/>
            <a:ext cx="3429024" cy="230832"/>
          </a:xfrm>
          <a:prstGeom prst="rect">
            <a:avLst/>
          </a:prstGeom>
          <a:noFill/>
        </p:spPr>
        <p:txBody>
          <a:bodyPr wrap="square" rtlCol="0">
            <a:spAutoFit/>
          </a:bodyPr>
          <a:lstStyle/>
          <a:p>
            <a:r>
              <a:rPr lang="en-US" sz="900" dirty="0" smtClean="0">
                <a:solidFill>
                  <a:srgbClr val="464749"/>
                </a:solidFill>
                <a:latin typeface="+mn-lt"/>
              </a:rPr>
              <a:t>Copyright© Choy-Valentine and Company</a:t>
            </a:r>
            <a:r>
              <a:rPr lang="en-US" sz="900" baseline="0" dirty="0" smtClean="0">
                <a:solidFill>
                  <a:srgbClr val="464749"/>
                </a:solidFill>
                <a:latin typeface="+mn-lt"/>
              </a:rPr>
              <a:t> All Rights Reserved</a:t>
            </a:r>
            <a:endParaRPr lang="en-US" sz="900" dirty="0">
              <a:solidFill>
                <a:srgbClr val="464749"/>
              </a:solidFill>
              <a:latin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274638"/>
            <a:ext cx="213360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274638"/>
            <a:ext cx="624840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224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7" descr="grey_outline"/>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pic>
        <p:nvPicPr>
          <p:cNvPr id="1033" name="Picture 9" descr="secondary_hdr_03"/>
          <p:cNvPicPr>
            <a:picLocks noChangeAspect="1" noChangeArrowheads="1"/>
          </p:cNvPicPr>
          <p:nvPr/>
        </p:nvPicPr>
        <p:blipFill>
          <a:blip r:embed="rId14" cstate="print"/>
          <a:srcRect/>
          <a:stretch>
            <a:fillRect/>
          </a:stretch>
        </p:blipFill>
        <p:spPr bwMode="auto">
          <a:xfrm>
            <a:off x="271463" y="228600"/>
            <a:ext cx="8601075" cy="762000"/>
          </a:xfrm>
          <a:prstGeom prst="rect">
            <a:avLst/>
          </a:prstGeom>
          <a:noFill/>
        </p:spPr>
      </p:pic>
      <p:sp>
        <p:nvSpPr>
          <p:cNvPr id="1026" name="Rectangle 2"/>
          <p:cNvSpPr>
            <a:spLocks noGrp="1" noChangeArrowheads="1"/>
          </p:cNvSpPr>
          <p:nvPr>
            <p:ph type="title"/>
          </p:nvPr>
        </p:nvSpPr>
        <p:spPr bwMode="auto">
          <a:xfrm>
            <a:off x="304800" y="274638"/>
            <a:ext cx="8534400" cy="7159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722438"/>
            <a:ext cx="8229600"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7" name="Picture 13" descr="HomePage_Image1"/>
          <p:cNvPicPr>
            <a:picLocks noChangeAspect="1" noChangeArrowheads="1"/>
          </p:cNvPicPr>
          <p:nvPr/>
        </p:nvPicPr>
        <p:blipFill>
          <a:blip r:embed="rId15" cstate="print"/>
          <a:srcRect/>
          <a:stretch>
            <a:fillRect/>
          </a:stretch>
        </p:blipFill>
        <p:spPr bwMode="auto">
          <a:xfrm>
            <a:off x="7543800" y="6256338"/>
            <a:ext cx="1600200" cy="601662"/>
          </a:xfrm>
          <a:prstGeom prst="rect">
            <a:avLst/>
          </a:prstGeom>
          <a:noFill/>
        </p:spPr>
      </p:pic>
      <p:sp>
        <p:nvSpPr>
          <p:cNvPr id="1038" name="Text Box 14"/>
          <p:cNvSpPr txBox="1">
            <a:spLocks noChangeArrowheads="1"/>
          </p:cNvSpPr>
          <p:nvPr/>
        </p:nvSpPr>
        <p:spPr bwMode="auto">
          <a:xfrm>
            <a:off x="2786050" y="6629400"/>
            <a:ext cx="3571900" cy="230832"/>
          </a:xfrm>
          <a:prstGeom prst="rect">
            <a:avLst/>
          </a:prstGeom>
          <a:noFill/>
          <a:ln w="9525">
            <a:noFill/>
            <a:miter lim="800000"/>
            <a:headEnd/>
            <a:tailEnd/>
          </a:ln>
          <a:effectLst/>
        </p:spPr>
        <p:txBody>
          <a:bodyPr wrap="square">
            <a:spAutoFit/>
          </a:bodyPr>
          <a:lstStyle/>
          <a:p>
            <a:pPr algn="ctr">
              <a:spcBef>
                <a:spcPct val="50000"/>
              </a:spcBef>
            </a:pPr>
            <a:r>
              <a:rPr lang="en-US" sz="900" dirty="0">
                <a:solidFill>
                  <a:srgbClr val="464749"/>
                </a:solidFill>
                <a:latin typeface="Folio Std Medium" pitchFamily="34" charset="0"/>
              </a:rPr>
              <a:t>Copyright</a:t>
            </a:r>
            <a:r>
              <a:rPr lang="en-US" sz="900" dirty="0">
                <a:solidFill>
                  <a:srgbClr val="464749"/>
                </a:solidFill>
                <a:latin typeface="Folio Std Medium" pitchFamily="34" charset="0"/>
                <a:cs typeface="Arial" charset="0"/>
              </a:rPr>
              <a:t>© Choy-Valentine </a:t>
            </a:r>
            <a:r>
              <a:rPr lang="en-US" sz="900" dirty="0" smtClean="0">
                <a:solidFill>
                  <a:srgbClr val="464749"/>
                </a:solidFill>
                <a:latin typeface="Folio Std Medium" pitchFamily="34" charset="0"/>
                <a:cs typeface="Arial" charset="0"/>
              </a:rPr>
              <a:t>and</a:t>
            </a:r>
            <a:r>
              <a:rPr lang="en-US" sz="900" baseline="0" dirty="0" smtClean="0">
                <a:solidFill>
                  <a:srgbClr val="464749"/>
                </a:solidFill>
                <a:latin typeface="Folio Std Medium" pitchFamily="34" charset="0"/>
                <a:cs typeface="Arial" charset="0"/>
              </a:rPr>
              <a:t> Company</a:t>
            </a:r>
            <a:r>
              <a:rPr lang="en-US" sz="900" dirty="0" smtClean="0">
                <a:solidFill>
                  <a:srgbClr val="464749"/>
                </a:solidFill>
                <a:latin typeface="Folio Std Medium" pitchFamily="34" charset="0"/>
                <a:cs typeface="Arial" charset="0"/>
              </a:rPr>
              <a:t>. </a:t>
            </a:r>
            <a:r>
              <a:rPr lang="en-US" sz="900" dirty="0">
                <a:solidFill>
                  <a:srgbClr val="464749"/>
                </a:solidFill>
                <a:latin typeface="Folio Std Medium" pitchFamily="34" charset="0"/>
                <a:cs typeface="Arial" charset="0"/>
              </a:rPr>
              <a:t>All </a:t>
            </a:r>
            <a:r>
              <a:rPr lang="en-US" sz="900" dirty="0" smtClean="0">
                <a:solidFill>
                  <a:srgbClr val="464749"/>
                </a:solidFill>
                <a:latin typeface="Folio Std Medium" pitchFamily="34" charset="0"/>
                <a:cs typeface="Arial" charset="0"/>
              </a:rPr>
              <a:t>Rights </a:t>
            </a:r>
            <a:r>
              <a:rPr lang="en-US" sz="900" dirty="0">
                <a:solidFill>
                  <a:srgbClr val="464749"/>
                </a:solidFill>
                <a:latin typeface="Folio Std Medium" pitchFamily="34" charset="0"/>
                <a:cs typeface="Arial" charset="0"/>
              </a:rPr>
              <a:t>R</a:t>
            </a:r>
            <a:r>
              <a:rPr lang="en-US" sz="900" dirty="0" smtClean="0">
                <a:solidFill>
                  <a:srgbClr val="464749"/>
                </a:solidFill>
                <a:latin typeface="Folio Std Medium" pitchFamily="34" charset="0"/>
                <a:cs typeface="Arial" charset="0"/>
              </a:rPr>
              <a:t>eserved</a:t>
            </a:r>
            <a:endParaRPr lang="en-US" sz="900" dirty="0">
              <a:solidFill>
                <a:srgbClr val="464749"/>
              </a:solidFill>
              <a:latin typeface="Folio Std Medium" pitchFamily="34"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2400" b="1">
          <a:solidFill>
            <a:srgbClr val="AF4516"/>
          </a:solidFill>
          <a:latin typeface="+mj-lt"/>
          <a:ea typeface="+mj-ea"/>
          <a:cs typeface="+mj-cs"/>
        </a:defRPr>
      </a:lvl1pPr>
      <a:lvl2pPr algn="l" rtl="0" eaLnBrk="1" fontAlgn="base" hangingPunct="1">
        <a:spcBef>
          <a:spcPct val="0"/>
        </a:spcBef>
        <a:spcAft>
          <a:spcPct val="0"/>
        </a:spcAft>
        <a:defRPr sz="2800" b="1">
          <a:solidFill>
            <a:srgbClr val="AF4516"/>
          </a:solidFill>
          <a:latin typeface="Folio Std Light" pitchFamily="34" charset="0"/>
        </a:defRPr>
      </a:lvl2pPr>
      <a:lvl3pPr algn="l" rtl="0" eaLnBrk="1" fontAlgn="base" hangingPunct="1">
        <a:spcBef>
          <a:spcPct val="0"/>
        </a:spcBef>
        <a:spcAft>
          <a:spcPct val="0"/>
        </a:spcAft>
        <a:defRPr sz="2800" b="1">
          <a:solidFill>
            <a:srgbClr val="AF4516"/>
          </a:solidFill>
          <a:latin typeface="Folio Std Light" pitchFamily="34" charset="0"/>
        </a:defRPr>
      </a:lvl3pPr>
      <a:lvl4pPr algn="l" rtl="0" eaLnBrk="1" fontAlgn="base" hangingPunct="1">
        <a:spcBef>
          <a:spcPct val="0"/>
        </a:spcBef>
        <a:spcAft>
          <a:spcPct val="0"/>
        </a:spcAft>
        <a:defRPr sz="2800" b="1">
          <a:solidFill>
            <a:srgbClr val="AF4516"/>
          </a:solidFill>
          <a:latin typeface="Folio Std Light" pitchFamily="34" charset="0"/>
        </a:defRPr>
      </a:lvl4pPr>
      <a:lvl5pPr algn="l" rtl="0" eaLnBrk="1" fontAlgn="base" hangingPunct="1">
        <a:spcBef>
          <a:spcPct val="0"/>
        </a:spcBef>
        <a:spcAft>
          <a:spcPct val="0"/>
        </a:spcAft>
        <a:defRPr sz="2800" b="1">
          <a:solidFill>
            <a:srgbClr val="AF4516"/>
          </a:solidFill>
          <a:latin typeface="Folio Std Light" pitchFamily="34" charset="0"/>
        </a:defRPr>
      </a:lvl5pPr>
      <a:lvl6pPr marL="457200" algn="l" rtl="0" eaLnBrk="1" fontAlgn="base" hangingPunct="1">
        <a:spcBef>
          <a:spcPct val="0"/>
        </a:spcBef>
        <a:spcAft>
          <a:spcPct val="0"/>
        </a:spcAft>
        <a:defRPr sz="2800" b="1">
          <a:solidFill>
            <a:srgbClr val="AF4516"/>
          </a:solidFill>
          <a:latin typeface="Folio Std Light" pitchFamily="34" charset="0"/>
        </a:defRPr>
      </a:lvl6pPr>
      <a:lvl7pPr marL="914400" algn="l" rtl="0" eaLnBrk="1" fontAlgn="base" hangingPunct="1">
        <a:spcBef>
          <a:spcPct val="0"/>
        </a:spcBef>
        <a:spcAft>
          <a:spcPct val="0"/>
        </a:spcAft>
        <a:defRPr sz="2800" b="1">
          <a:solidFill>
            <a:srgbClr val="AF4516"/>
          </a:solidFill>
          <a:latin typeface="Folio Std Light" pitchFamily="34" charset="0"/>
        </a:defRPr>
      </a:lvl7pPr>
      <a:lvl8pPr marL="1371600" algn="l" rtl="0" eaLnBrk="1" fontAlgn="base" hangingPunct="1">
        <a:spcBef>
          <a:spcPct val="0"/>
        </a:spcBef>
        <a:spcAft>
          <a:spcPct val="0"/>
        </a:spcAft>
        <a:defRPr sz="2800" b="1">
          <a:solidFill>
            <a:srgbClr val="AF4516"/>
          </a:solidFill>
          <a:latin typeface="Folio Std Light" pitchFamily="34" charset="0"/>
        </a:defRPr>
      </a:lvl8pPr>
      <a:lvl9pPr marL="1828800" algn="l" rtl="0" eaLnBrk="1" fontAlgn="base" hangingPunct="1">
        <a:spcBef>
          <a:spcPct val="0"/>
        </a:spcBef>
        <a:spcAft>
          <a:spcPct val="0"/>
        </a:spcAft>
        <a:defRPr sz="2800" b="1">
          <a:solidFill>
            <a:srgbClr val="AF4516"/>
          </a:solidFill>
          <a:latin typeface="Folio Std Light" pitchFamily="34" charset="0"/>
        </a:defRPr>
      </a:lvl9pPr>
    </p:titleStyle>
    <p:body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6.pn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Microsoft_Office_Excel_97-2003____1.xls"/><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6.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5.jpeg"/><Relationship Id="rId4" Type="http://schemas.openxmlformats.org/officeDocument/2006/relationships/image" Target="../media/image54.jpeg"/></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 Id="rId9" Type="http://schemas.openxmlformats.org/officeDocument/2006/relationships/image" Target="../media/image6.png"/></Relationships>
</file>

<file path=ppt/slides/_rels/slide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package" Target="../embeddings/Microsoft_Office_Excel____1.xlsx"/><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oleObject" Target="../embeddings/Microsoft_Office_Excel_97-2003____2.xls"/></Relationships>
</file>

<file path=ppt/slides/_rels/slide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6.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2.jpeg"/></Relationships>
</file>

<file path=ppt/slides/_rels/slide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6.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oleObject" Target="../embeddings/Microsoft_Office_Excel_97-2003____3.xls"/></Relationships>
</file>

<file path=ppt/slides/_rels/slide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83.png"/></Relationships>
</file>

<file path=ppt/slides/_rels/slide20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2.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2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6.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6.pn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dt" sz="half" idx="2"/>
          </p:nvPr>
        </p:nvSpPr>
        <p:spPr>
          <a:ln/>
        </p:spPr>
        <p:txBody>
          <a:bodyPr/>
          <a:lstStyle/>
          <a:p>
            <a:pPr algn="r" rtl="0"/>
            <a:fld id="{1ED34091-0512-4D50-9DD8-3E0DC3AE07A5}" type="datetime3">
              <a:rPr/>
              <a:pPr algn="r" rtl="0"/>
              <a:t>2017年6月13日</a:t>
            </a:fld>
            <a:endParaRPr lang="zh-CN" dirty="0"/>
          </a:p>
        </p:txBody>
      </p:sp>
      <p:sp>
        <p:nvSpPr>
          <p:cNvPr id="2050" name="Rectangle 2"/>
          <p:cNvSpPr>
            <a:spLocks noGrp="1" noChangeArrowheads="1"/>
          </p:cNvSpPr>
          <p:nvPr>
            <p:ph type="ctrTitle"/>
          </p:nvPr>
        </p:nvSpPr>
        <p:spPr>
          <a:xfrm>
            <a:off x="2743200" y="2870200"/>
            <a:ext cx="5900766" cy="915990"/>
          </a:xfrm>
        </p:spPr>
        <p:txBody>
          <a:bodyPr/>
          <a:lstStyle/>
          <a:p>
            <a:pPr rtl="0"/>
            <a:r>
              <a:rPr lang="zh-CN" sz="1800" b="1" i="0" u="none" baseline="0"/>
              <a:t>Transwarp 领导力培养 – 追求完美</a:t>
            </a:r>
            <a:endParaRPr lang="zh-CN" sz="1800" dirty="0"/>
          </a:p>
        </p:txBody>
      </p:sp>
      <p:sp>
        <p:nvSpPr>
          <p:cNvPr id="2053" name="Text Box 5"/>
          <p:cNvSpPr txBox="1">
            <a:spLocks noChangeArrowheads="1"/>
          </p:cNvSpPr>
          <p:nvPr/>
        </p:nvSpPr>
        <p:spPr bwMode="auto">
          <a:xfrm>
            <a:off x="285720" y="6000768"/>
            <a:ext cx="3695696" cy="369332"/>
          </a:xfrm>
          <a:prstGeom prst="rect">
            <a:avLst/>
          </a:prstGeom>
          <a:noFill/>
          <a:ln w="9525">
            <a:noFill/>
            <a:miter lim="800000"/>
            <a:headEnd/>
            <a:tailEnd/>
          </a:ln>
          <a:effectLst/>
        </p:spPr>
        <p:txBody>
          <a:bodyPr wrap="square">
            <a:spAutoFit/>
          </a:bodyPr>
          <a:lstStyle/>
          <a:p>
            <a:pPr algn="l" rtl="0">
              <a:spcBef>
                <a:spcPct val="50000"/>
              </a:spcBef>
            </a:pPr>
            <a:r>
              <a:rPr lang="zh-CN" b="1" i="0" u="none" baseline="0">
                <a:solidFill>
                  <a:srgbClr val="7D8A2E"/>
                </a:solidFill>
              </a:rPr>
              <a:t>Choy-Valentine and Company</a:t>
            </a:r>
            <a:endParaRPr lang="zh-CN" b="1" dirty="0">
              <a:solidFill>
                <a:srgbClr val="7D8A2E"/>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1.做一个领导者意味着什么</a:t>
            </a:r>
            <a:endParaRPr lang="zh-CN" sz="1800" dirty="0"/>
          </a:p>
        </p:txBody>
      </p:sp>
      <p:grpSp>
        <p:nvGrpSpPr>
          <p:cNvPr id="16" name="Group 15"/>
          <p:cNvGrpSpPr/>
          <p:nvPr/>
        </p:nvGrpSpPr>
        <p:grpSpPr>
          <a:xfrm>
            <a:off x="3224022" y="1828467"/>
            <a:ext cx="3272019" cy="2142857"/>
            <a:chOff x="3500571" y="2357571"/>
            <a:chExt cx="2511589" cy="2142857"/>
          </a:xfrm>
        </p:grpSpPr>
        <p:pic>
          <p:nvPicPr>
            <p:cNvPr id="14" name="Picture 13"/>
            <p:cNvPicPr>
              <a:picLocks noChangeAspect="1"/>
            </p:cNvPicPr>
            <p:nvPr/>
          </p:nvPicPr>
          <p:blipFill>
            <a:blip r:embed="rId2" cstate="print"/>
            <a:stretch>
              <a:fillRect/>
            </a:stretch>
          </p:blipFill>
          <p:spPr>
            <a:xfrm>
              <a:off x="3500571" y="2357571"/>
              <a:ext cx="2142857" cy="2142857"/>
            </a:xfrm>
            <a:prstGeom prst="rect">
              <a:avLst/>
            </a:prstGeom>
            <a:ln>
              <a:noFill/>
            </a:ln>
          </p:spPr>
        </p:pic>
        <p:sp>
          <p:nvSpPr>
            <p:cNvPr id="15" name="TextBox 14"/>
            <p:cNvSpPr txBox="1"/>
            <p:nvPr/>
          </p:nvSpPr>
          <p:spPr>
            <a:xfrm>
              <a:off x="4788024" y="3645024"/>
              <a:ext cx="1224136" cy="369332"/>
            </a:xfrm>
            <a:prstGeom prst="rect">
              <a:avLst/>
            </a:prstGeom>
            <a:noFill/>
            <a:ln>
              <a:noFill/>
            </a:ln>
          </p:spPr>
          <p:txBody>
            <a:bodyPr wrap="square" rtlCol="0">
              <a:spAutoFit/>
            </a:bodyPr>
            <a:lstStyle/>
            <a:p>
              <a:pPr algn="l" rtl="0"/>
              <a:r>
                <a:rPr lang="zh-CN" b="0" i="0" u="none" baseline="0">
                  <a:latin typeface="+mn-lt"/>
                </a:rPr>
                <a:t>领导者</a:t>
              </a:r>
              <a:endParaRPr lang="zh-CN" dirty="0">
                <a:latin typeface="+mn-lt"/>
              </a:endParaRPr>
            </a:p>
          </p:txBody>
        </p:sp>
      </p:grpSp>
      <p:sp>
        <p:nvSpPr>
          <p:cNvPr id="17" name="TextBox 16"/>
          <p:cNvSpPr txBox="1"/>
          <p:nvPr/>
        </p:nvSpPr>
        <p:spPr>
          <a:xfrm>
            <a:off x="395536" y="1412776"/>
            <a:ext cx="8443664" cy="369332"/>
          </a:xfrm>
          <a:prstGeom prst="rect">
            <a:avLst/>
          </a:prstGeom>
          <a:noFill/>
        </p:spPr>
        <p:txBody>
          <a:bodyPr wrap="square" rtlCol="0">
            <a:spAutoFit/>
          </a:bodyPr>
          <a:lstStyle/>
          <a:p>
            <a:pPr algn="ctr" rtl="0"/>
            <a:r>
              <a:rPr lang="zh-CN" b="0" i="0" u="none" baseline="0">
                <a:solidFill>
                  <a:srgbClr val="464748"/>
                </a:solidFill>
                <a:latin typeface="+mn-lt"/>
              </a:rPr>
              <a:t>当你超越了自我并成为一名领导者时会发生什么？</a:t>
            </a:r>
            <a:endParaRPr lang="zh-CN" dirty="0">
              <a:solidFill>
                <a:srgbClr val="464748"/>
              </a:solidFill>
              <a:latin typeface="+mn-lt"/>
            </a:endParaRPr>
          </a:p>
        </p:txBody>
      </p:sp>
      <p:sp>
        <p:nvSpPr>
          <p:cNvPr id="18" name="TextBox 17"/>
          <p:cNvSpPr txBox="1"/>
          <p:nvPr/>
        </p:nvSpPr>
        <p:spPr>
          <a:xfrm>
            <a:off x="1907704" y="4117359"/>
            <a:ext cx="5328592" cy="2162130"/>
          </a:xfrm>
          <a:prstGeom prst="rect">
            <a:avLst/>
          </a:prstGeom>
          <a:noFill/>
        </p:spPr>
        <p:txBody>
          <a:bodyPr wrap="square" rtlCol="0">
            <a:spAutoFit/>
          </a:bodyPr>
          <a:lstStyle/>
          <a:p>
            <a:pPr algn="ctr" rtl="0"/>
            <a:r>
              <a:rPr lang="zh-CN" b="0" i="0" u="none" baseline="0">
                <a:solidFill>
                  <a:srgbClr val="464748"/>
                </a:solidFill>
                <a:latin typeface="+mn-lt"/>
              </a:rPr>
              <a:t>你现在肩负着特殊的责任 – </a:t>
            </a:r>
          </a:p>
          <a:p>
            <a:endParaRPr lang="zh-CN" sz="600" dirty="0" smtClean="0">
              <a:solidFill>
                <a:srgbClr val="464748"/>
              </a:solidFill>
              <a:latin typeface="+mn-lt"/>
            </a:endParaRPr>
          </a:p>
          <a:p>
            <a:pPr marL="1657350" lvl="3" indent="-285750" algn="l" rtl="0">
              <a:lnSpc>
                <a:spcPct val="150000"/>
              </a:lnSpc>
              <a:buFont typeface="Arial" panose="020B0604020202020204" pitchFamily="34" charset="0"/>
              <a:buChar char="•"/>
            </a:pPr>
            <a:r>
              <a:rPr lang="zh-CN" sz="1400" b="0" i="0" u="none" baseline="0">
                <a:solidFill>
                  <a:srgbClr val="464748"/>
                </a:solidFill>
                <a:latin typeface="+mn-lt"/>
              </a:rPr>
              <a:t>对 Transwarp</a:t>
            </a:r>
          </a:p>
          <a:p>
            <a:pPr marL="1657350" lvl="3" indent="-285750" algn="l" rtl="0">
              <a:lnSpc>
                <a:spcPct val="150000"/>
              </a:lnSpc>
              <a:buFont typeface="Arial" panose="020B0604020202020204" pitchFamily="34" charset="0"/>
              <a:buChar char="•"/>
            </a:pPr>
            <a:r>
              <a:rPr lang="zh-CN" sz="1400" b="0" i="0" u="none" baseline="0">
                <a:solidFill>
                  <a:srgbClr val="464748"/>
                </a:solidFill>
                <a:latin typeface="+mn-lt"/>
              </a:rPr>
              <a:t>对你身边的人</a:t>
            </a:r>
          </a:p>
          <a:p>
            <a:pPr marL="1657350" lvl="3" indent="-285750" algn="l" rtl="0">
              <a:lnSpc>
                <a:spcPct val="150000"/>
              </a:lnSpc>
              <a:buFont typeface="Arial" panose="020B0604020202020204" pitchFamily="34" charset="0"/>
              <a:buChar char="•"/>
            </a:pPr>
            <a:r>
              <a:rPr lang="zh-CN" sz="1400" b="0" i="0" u="none" baseline="0">
                <a:solidFill>
                  <a:srgbClr val="464748"/>
                </a:solidFill>
                <a:latin typeface="+mn-lt"/>
              </a:rPr>
              <a:t>对你的伙伴和同事</a:t>
            </a:r>
          </a:p>
          <a:p>
            <a:pPr marL="1657350" lvl="3" indent="-285750" algn="l" rtl="0">
              <a:lnSpc>
                <a:spcPct val="150000"/>
              </a:lnSpc>
              <a:buFont typeface="Arial" panose="020B0604020202020204" pitchFamily="34" charset="0"/>
              <a:buChar char="•"/>
            </a:pPr>
            <a:r>
              <a:rPr lang="zh-CN" sz="1400" b="0" i="0" u="none" baseline="0">
                <a:solidFill>
                  <a:srgbClr val="464748"/>
                </a:solidFill>
                <a:latin typeface="+mn-lt"/>
              </a:rPr>
              <a:t>对 Transwarp 的客户和投资者</a:t>
            </a:r>
            <a:endParaRPr lang="zh-CN" sz="1400" dirty="0" smtClean="0">
              <a:solidFill>
                <a:srgbClr val="464748"/>
              </a:solidFill>
              <a:latin typeface="+mn-lt"/>
            </a:endParaRPr>
          </a:p>
          <a:p>
            <a:pPr marL="1657350" lvl="3" indent="-285750" algn="l" rtl="0">
              <a:lnSpc>
                <a:spcPct val="150000"/>
              </a:lnSpc>
              <a:buFont typeface="Arial" panose="020B0604020202020204" pitchFamily="34" charset="0"/>
              <a:buChar char="•"/>
            </a:pPr>
            <a:endParaRPr lang="zh-CN" sz="700" dirty="0">
              <a:solidFill>
                <a:srgbClr val="464748"/>
              </a:solidFill>
              <a:latin typeface="+mn-lt"/>
            </a:endParaRPr>
          </a:p>
          <a:p>
            <a:pPr lvl="1" algn="ctr" rtl="0"/>
            <a:r>
              <a:rPr lang="zh-CN" sz="1600" b="0" i="0" u="none" baseline="0">
                <a:solidFill>
                  <a:srgbClr val="464748"/>
                </a:solidFill>
                <a:latin typeface="+mn-lt"/>
              </a:rPr>
              <a:t>他们对你充满着期待！</a:t>
            </a:r>
            <a:endParaRPr lang="zh-CN" sz="1600" dirty="0">
              <a:solidFill>
                <a:srgbClr val="464748"/>
              </a:solidFill>
              <a:latin typeface="+mn-lt"/>
            </a:endParaRPr>
          </a:p>
        </p:txBody>
      </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8674288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nvGraphicFramePr>
        <p:xfrm>
          <a:off x="428596" y="1142984"/>
          <a:ext cx="8215371" cy="4544040"/>
        </p:xfrm>
        <a:graphic>
          <a:graphicData uri="http://schemas.openxmlformats.org/drawingml/2006/table">
            <a:tbl>
              <a:tblPr firstRow="1" bandRow="1">
                <a:tableStyleId>{5C22544A-7EE6-4342-B048-85BDC9FD1C3A}</a:tableStyleId>
              </a:tblPr>
              <a:tblGrid>
                <a:gridCol w="3571901"/>
                <a:gridCol w="428628"/>
                <a:gridCol w="4214842"/>
              </a:tblGrid>
              <a:tr h="603240">
                <a:tc gridSpan="3">
                  <a:txBody>
                    <a:bodyPr/>
                    <a:lstStyle/>
                    <a:p>
                      <a:pPr algn="ctr" rtl="0"/>
                      <a:r>
                        <a:rPr lang="zh-CN" b="0" i="0" u="none" baseline="0">
                          <a:solidFill>
                            <a:srgbClr val="464749"/>
                          </a:solidFill>
                        </a:rPr>
                        <a:t> 团队鼓动工具</a:t>
                      </a:r>
                      <a:endParaRPr lang="zh-CN"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603240">
                <a:tc gridSpan="3">
                  <a:txBody>
                    <a:bodyPr/>
                    <a:lstStyle/>
                    <a:p>
                      <a:pPr algn="ctr" rtl="0"/>
                      <a:r>
                        <a:rPr lang="zh-CN" b="0" i="0" u="none" baseline="0">
                          <a:solidFill>
                            <a:srgbClr val="464749"/>
                          </a:solidFill>
                        </a:rPr>
                        <a:t>你的团队之所以能鼓舞和激励员工，其原因是：-</a:t>
                      </a:r>
                      <a:endParaRPr lang="zh-CN"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algn="l" rtl="0"/>
                      <a:r>
                        <a:rPr lang="zh-CN" sz="1400" b="0" i="0" u="none" baseline="0">
                          <a:latin typeface="+mn-lt"/>
                        </a:rPr>
                        <a:t>大家相信自己的目标是可以实现的</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567588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49" name="TextBox 48"/>
          <p:cNvSpPr txBox="1"/>
          <p:nvPr/>
        </p:nvSpPr>
        <p:spPr>
          <a:xfrm>
            <a:off x="1142976" y="1643050"/>
            <a:ext cx="7143800" cy="2769989"/>
          </a:xfrm>
          <a:prstGeom prst="rect">
            <a:avLst/>
          </a:prstGeom>
          <a:noFill/>
          <a:ln>
            <a:solidFill>
              <a:srgbClr val="464749"/>
            </a:solidFill>
          </a:ln>
        </p:spPr>
        <p:txBody>
          <a:bodyPr wrap="square" rtlCol="0">
            <a:spAutoFit/>
          </a:bodyPr>
          <a:lstStyle/>
          <a:p>
            <a:pPr algn="ctr" rtl="0"/>
            <a:endParaRPr lang="zh-CN" dirty="0" smtClean="0">
              <a:latin typeface="+mn-lt"/>
            </a:endParaRPr>
          </a:p>
          <a:p>
            <a:pPr algn="ctr" rtl="0"/>
            <a:r>
              <a:rPr lang="zh-CN" sz="2400" b="0" i="0" u="none" baseline="0">
                <a:solidFill>
                  <a:srgbClr val="464748"/>
                </a:solidFill>
                <a:latin typeface="+mn-lt"/>
              </a:rPr>
              <a:t>个人练习</a:t>
            </a:r>
          </a:p>
          <a:p>
            <a:pPr algn="ctr" rtl="0"/>
            <a:endParaRPr lang="zh-CN" sz="2400" dirty="0" smtClean="0">
              <a:latin typeface="+mn-lt"/>
            </a:endParaRPr>
          </a:p>
          <a:p>
            <a:pPr algn="l" rtl="0"/>
            <a:r>
              <a:rPr lang="zh-CN" b="0" i="0" u="none" baseline="0">
                <a:solidFill>
                  <a:srgbClr val="464749"/>
                </a:solidFill>
                <a:latin typeface="+mn-lt"/>
              </a:rPr>
              <a:t>这是本团队的首次会议。你需要激发他们的热情。</a:t>
            </a:r>
          </a:p>
          <a:p>
            <a:endParaRPr lang="zh-CN" dirty="0" smtClean="0">
              <a:solidFill>
                <a:srgbClr val="464749"/>
              </a:solidFill>
              <a:latin typeface="+mn-lt"/>
            </a:endParaRPr>
          </a:p>
          <a:p>
            <a:pPr algn="l" rtl="0"/>
            <a:r>
              <a:rPr lang="zh-CN" b="0" i="0" u="none" baseline="0">
                <a:solidFill>
                  <a:srgbClr val="464749"/>
                </a:solidFill>
                <a:latin typeface="+mn-lt"/>
              </a:rPr>
              <a:t>准备一次为时 5 分钟的鼓动演讲，让他们在你的团队能够感到热水沸腾。</a:t>
            </a:r>
          </a:p>
          <a:p>
            <a:endParaRPr lang="zh-CN"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0092457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0" name="TextBox 49"/>
          <p:cNvSpPr txBox="1"/>
          <p:nvPr/>
        </p:nvSpPr>
        <p:spPr>
          <a:xfrm>
            <a:off x="1714480" y="1357298"/>
            <a:ext cx="6000792" cy="400110"/>
          </a:xfrm>
          <a:prstGeom prst="rect">
            <a:avLst/>
          </a:prstGeom>
          <a:noFill/>
        </p:spPr>
        <p:txBody>
          <a:bodyPr wrap="square" rtlCol="0">
            <a:spAutoFit/>
          </a:bodyPr>
          <a:lstStyle/>
          <a:p>
            <a:pPr algn="ctr" rtl="0"/>
            <a:r>
              <a:rPr lang="zh-CN" sz="2000" b="0" i="0" u="none" baseline="0">
                <a:latin typeface="+mn-lt"/>
              </a:rPr>
              <a:t>个人层面</a:t>
            </a:r>
            <a:endParaRPr lang="zh-CN" sz="2000" dirty="0">
              <a:latin typeface="+mn-lt"/>
            </a:endParaRPr>
          </a:p>
        </p:txBody>
      </p:sp>
      <p:sp>
        <p:nvSpPr>
          <p:cNvPr id="28" name="Down Arrow 27"/>
          <p:cNvSpPr/>
          <p:nvPr/>
        </p:nvSpPr>
        <p:spPr>
          <a:xfrm rot="5400000">
            <a:off x="7250925" y="3536157"/>
            <a:ext cx="928694" cy="228601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aphicFrame>
        <p:nvGraphicFramePr>
          <p:cNvPr id="49" name="Diagram 48"/>
          <p:cNvGraphicFramePr/>
          <p:nvPr>
            <p:extLst>
              <p:ext uri="{D42A27DB-BD31-4B8C-83A1-F6EECF244321}">
                <p14:modId xmlns:p14="http://schemas.microsoft.com/office/powerpoint/2010/main" xmlns="" val="3654592253"/>
              </p:ext>
            </p:extLst>
          </p:nvPr>
        </p:nvGraphicFramePr>
        <p:xfrm>
          <a:off x="2786050" y="2214554"/>
          <a:ext cx="3905256" cy="3032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5665663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1" name="TextBox 50"/>
          <p:cNvSpPr txBox="1"/>
          <p:nvPr/>
        </p:nvSpPr>
        <p:spPr>
          <a:xfrm>
            <a:off x="251520" y="1975843"/>
            <a:ext cx="8712967" cy="2523768"/>
          </a:xfrm>
          <a:prstGeom prst="rect">
            <a:avLst/>
          </a:prstGeom>
          <a:noFill/>
          <a:ln>
            <a:noFill/>
          </a:ln>
        </p:spPr>
        <p:txBody>
          <a:bodyPr wrap="square" rtlCol="0">
            <a:spAutoFit/>
          </a:bodyPr>
          <a:lstStyle/>
          <a:p>
            <a:pPr algn="ctr" rtl="0"/>
            <a:endParaRPr lang="zh-CN" sz="1400" dirty="0" smtClean="0">
              <a:latin typeface="+mn-lt"/>
            </a:endParaRPr>
          </a:p>
          <a:p>
            <a:endParaRPr lang="zh-CN" sz="1100" dirty="0" smtClean="0">
              <a:latin typeface="+mn-lt"/>
            </a:endParaRPr>
          </a:p>
          <a:p>
            <a:pPr marL="342900" indent="-342900" algn="l" rtl="0"/>
            <a:r>
              <a:rPr lang="zh-CN" b="0" i="0" u="none" baseline="0">
                <a:solidFill>
                  <a:srgbClr val="464748"/>
                </a:solidFill>
                <a:latin typeface="+mn-lt"/>
              </a:rPr>
              <a:t>个人层面</a:t>
            </a:r>
          </a:p>
          <a:p>
            <a:pPr marL="342900" indent="-342900" algn="l" rtl="0"/>
            <a:endParaRPr lang="zh-CN" sz="1600" dirty="0" smtClean="0">
              <a:solidFill>
                <a:srgbClr val="464748"/>
              </a:solidFill>
              <a:latin typeface="+mn-lt"/>
            </a:endParaRPr>
          </a:p>
          <a:p>
            <a:pPr marL="800100" lvl="1" indent="-342900" algn="l" rtl="0">
              <a:lnSpc>
                <a:spcPct val="150000"/>
              </a:lnSpc>
              <a:buFont typeface="Arial" pitchFamily="34" charset="0"/>
              <a:buChar char="•"/>
            </a:pPr>
            <a:r>
              <a:rPr lang="zh-CN" sz="1600" b="0" i="0" u="none" baseline="0">
                <a:solidFill>
                  <a:srgbClr val="464748"/>
                </a:solidFill>
                <a:latin typeface="+mn-lt"/>
              </a:rPr>
              <a:t> </a:t>
            </a:r>
            <a:r>
              <a:rPr lang="zh-CN" b="0" i="0" u="none" baseline="0">
                <a:solidFill>
                  <a:srgbClr val="464748"/>
                </a:solidFill>
                <a:latin typeface="+mn-lt"/>
              </a:rPr>
              <a:t>为何要激励和鼓动这个人在本团队工作？</a:t>
            </a:r>
          </a:p>
          <a:p>
            <a:pPr marL="800100" lvl="1" indent="-342900" algn="l" rtl="0">
              <a:lnSpc>
                <a:spcPct val="150000"/>
              </a:lnSpc>
              <a:buFont typeface="Arial" pitchFamily="34" charset="0"/>
              <a:buChar char="•"/>
            </a:pPr>
            <a:r>
              <a:rPr lang="zh-CN" b="0" i="0" u="none" baseline="0">
                <a:solidFill>
                  <a:srgbClr val="464748"/>
                </a:solidFill>
                <a:latin typeface="+mn-lt"/>
              </a:rPr>
              <a:t> 为什么这个人在你的团队感觉很好？</a:t>
            </a:r>
          </a:p>
          <a:p>
            <a:pPr marL="800100" lvl="1" indent="-342900" algn="l" rtl="0">
              <a:lnSpc>
                <a:spcPct val="150000"/>
              </a:lnSpc>
              <a:buFont typeface="Arial" pitchFamily="34" charset="0"/>
              <a:buChar char="•"/>
            </a:pPr>
            <a:r>
              <a:rPr lang="zh-CN" b="0" i="0" u="none" baseline="0">
                <a:solidFill>
                  <a:srgbClr val="464748"/>
                </a:solidFill>
                <a:latin typeface="+mn-lt"/>
              </a:rPr>
              <a:t> 为你工作有何特别之处？这个人是怎么受到鼓舞的？</a:t>
            </a:r>
          </a:p>
          <a:p>
            <a:pPr marL="800100" lvl="1" indent="-342900" algn="l" rtl="0"/>
            <a:endParaRPr lang="zh-CN" dirty="0" smtClean="0">
              <a:solidFill>
                <a:srgbClr val="464748"/>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3502740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nvGraphicFramePr>
        <p:xfrm>
          <a:off x="428596" y="1142984"/>
          <a:ext cx="8215371" cy="5072099"/>
        </p:xfrm>
        <a:graphic>
          <a:graphicData uri="http://schemas.openxmlformats.org/drawingml/2006/table">
            <a:tbl>
              <a:tblPr firstRow="1" bandRow="1">
                <a:tableStyleId>{5C22544A-7EE6-4342-B048-85BDC9FD1C3A}</a:tableStyleId>
              </a:tblPr>
              <a:tblGrid>
                <a:gridCol w="3571901"/>
                <a:gridCol w="428628"/>
                <a:gridCol w="4214842"/>
              </a:tblGrid>
              <a:tr h="673342">
                <a:tc gridSpan="3">
                  <a:txBody>
                    <a:bodyPr/>
                    <a:lstStyle/>
                    <a:p>
                      <a:pPr algn="ctr" rtl="0"/>
                      <a:r>
                        <a:rPr lang="zh-CN" sz="2000" b="0" i="0" u="none" baseline="0">
                          <a:solidFill>
                            <a:srgbClr val="464749"/>
                          </a:solidFill>
                        </a:rPr>
                        <a:t>个人层面</a:t>
                      </a:r>
                      <a:endParaRPr lang="zh-CN" sz="20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673342">
                <a:tc gridSpan="3">
                  <a:txBody>
                    <a:bodyPr/>
                    <a:lstStyle/>
                    <a:p>
                      <a:pPr algn="ctr" rtl="0"/>
                      <a:r>
                        <a:rPr lang="zh-CN" b="0" i="0" u="none" baseline="0">
                          <a:solidFill>
                            <a:srgbClr val="464749"/>
                          </a:solidFill>
                        </a:rPr>
                        <a:t>一个人之所以受到激励而为你工作是因为：</a:t>
                      </a:r>
                      <a:endParaRPr lang="zh-CN"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algn="l" rtl="0"/>
                      <a:r>
                        <a:rPr lang="zh-CN" sz="1400" b="0" i="0" u="none" baseline="0">
                          <a:latin typeface="+mn-lt"/>
                        </a:rPr>
                        <a:t>大家相信自己的目标是可以实现的</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6841369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3680640348"/>
              </p:ext>
            </p:extLst>
          </p:nvPr>
        </p:nvGraphicFramePr>
        <p:xfrm>
          <a:off x="322560" y="1196752"/>
          <a:ext cx="8286809" cy="4854588"/>
        </p:xfrm>
        <a:graphic>
          <a:graphicData uri="http://schemas.openxmlformats.org/drawingml/2006/table">
            <a:tbl>
              <a:tblPr firstRow="1" bandRow="1">
                <a:tableStyleId>{5C22544A-7EE6-4342-B048-85BDC9FD1C3A}</a:tableStyleId>
              </a:tblPr>
              <a:tblGrid>
                <a:gridCol w="3602961"/>
                <a:gridCol w="432355"/>
                <a:gridCol w="4251493"/>
              </a:tblGrid>
              <a:tr h="438474">
                <a:tc gridSpan="3">
                  <a:txBody>
                    <a:bodyPr/>
                    <a:lstStyle/>
                    <a:p>
                      <a:pPr algn="ctr" rtl="0"/>
                      <a:r>
                        <a:rPr lang="zh-CN" sz="2000" b="0" i="0" u="none" baseline="0">
                          <a:solidFill>
                            <a:srgbClr val="464749"/>
                          </a:solidFill>
                        </a:rPr>
                        <a:t>个人层面</a:t>
                      </a:r>
                      <a:endParaRPr lang="zh-CN" sz="20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1065885">
                <a:tc gridSpan="3">
                  <a:txBody>
                    <a:bodyPr/>
                    <a:lstStyle/>
                    <a:p>
                      <a:pPr marL="342900" lvl="0" indent="-342900" algn="l" rtl="0">
                        <a:lnSpc>
                          <a:spcPct val="150000"/>
                        </a:lnSpc>
                        <a:buFont typeface="Arial" pitchFamily="34" charset="0"/>
                        <a:buChar char="•"/>
                      </a:pPr>
                      <a:r>
                        <a:rPr lang="zh-CN" sz="1800" b="0" i="0" u="none" baseline="0">
                          <a:latin typeface="+mn-lt"/>
                        </a:rPr>
                        <a:t> </a:t>
                      </a:r>
                      <a:r>
                        <a:rPr lang="zh-CN" sz="1600" b="0" i="0" u="none" baseline="0">
                          <a:latin typeface="+mn-lt"/>
                        </a:rPr>
                        <a:t>为何要激励和鼓动这个人在本团队工作？</a:t>
                      </a:r>
                    </a:p>
                    <a:p>
                      <a:pPr marL="342900" lvl="0" indent="-342900" algn="l" rtl="0">
                        <a:lnSpc>
                          <a:spcPct val="150000"/>
                        </a:lnSpc>
                        <a:buFont typeface="Arial" pitchFamily="34" charset="0"/>
                        <a:buChar char="•"/>
                      </a:pPr>
                      <a:r>
                        <a:rPr lang="zh-CN" sz="1600" b="0" i="0" u="none" baseline="0">
                          <a:latin typeface="+mn-lt"/>
                        </a:rPr>
                        <a:t> 为什么这个人在你的团队感觉很好？</a:t>
                      </a:r>
                    </a:p>
                    <a:p>
                      <a:pPr marL="342900" lvl="0" indent="-342900" algn="l" rtl="0">
                        <a:lnSpc>
                          <a:spcPct val="150000"/>
                        </a:lnSpc>
                        <a:buFont typeface="Arial" pitchFamily="34" charset="0"/>
                        <a:buChar char="•"/>
                      </a:pPr>
                      <a:r>
                        <a:rPr lang="zh-CN" sz="1600" b="0" i="0" u="none" baseline="0">
                          <a:latin typeface="+mn-lt"/>
                        </a:rPr>
                        <a:t> 为你工作有何特别之处？这个人是怎么受到鼓舞的？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a:p>
                  </a:txBody>
                  <a:tcPr/>
                </a:tc>
                <a:tc hMerge="1">
                  <a:txBody>
                    <a:bodyPr/>
                    <a:lstStyle/>
                    <a:p>
                      <a:endParaRPr lang="zh-CN"/>
                    </a:p>
                  </a:txBody>
                  <a:tcPr/>
                </a:tc>
              </a:tr>
              <a:tr h="438474">
                <a:tc gridSpan="3">
                  <a:txBody>
                    <a:bodyPr/>
                    <a:lstStyle/>
                    <a:p>
                      <a:pPr algn="ctr" rtl="0"/>
                      <a:r>
                        <a:rPr lang="zh-CN" sz="1600" b="0" i="0" u="none" baseline="0">
                          <a:solidFill>
                            <a:srgbClr val="464749"/>
                          </a:solidFill>
                        </a:rPr>
                        <a:t>一个人之所以受到激励而为你工作是因为：</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rowSpan="3">
                  <a:txBody>
                    <a:bodyPr/>
                    <a:lstStyle/>
                    <a:p>
                      <a:pPr algn="l" rtl="0"/>
                      <a:r>
                        <a:rPr lang="zh-CN" sz="1400" b="0" i="0" u="none" baseline="0">
                          <a:latin typeface="+mn-lt"/>
                        </a:rPr>
                        <a:t>大家相信自己的目标是可以实现的</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2184">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203589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nvGraphicFramePr>
        <p:xfrm>
          <a:off x="428596" y="1142984"/>
          <a:ext cx="8215371" cy="5072099"/>
        </p:xfrm>
        <a:graphic>
          <a:graphicData uri="http://schemas.openxmlformats.org/drawingml/2006/table">
            <a:tbl>
              <a:tblPr firstRow="1" bandRow="1">
                <a:tableStyleId>{5C22544A-7EE6-4342-B048-85BDC9FD1C3A}</a:tableStyleId>
              </a:tblPr>
              <a:tblGrid>
                <a:gridCol w="3571901"/>
                <a:gridCol w="428628"/>
                <a:gridCol w="4214842"/>
              </a:tblGrid>
              <a:tr h="673342">
                <a:tc gridSpan="3">
                  <a:txBody>
                    <a:bodyPr/>
                    <a:lstStyle/>
                    <a:p>
                      <a:pPr algn="ctr" rtl="0"/>
                      <a:r>
                        <a:rPr lang="zh-CN" sz="2000" b="0" i="0" u="none" baseline="0">
                          <a:solidFill>
                            <a:srgbClr val="464749"/>
                          </a:solidFill>
                        </a:rPr>
                        <a:t>鼓动工具 – 用于鼓动个人</a:t>
                      </a:r>
                      <a:endParaRPr lang="zh-CN" sz="20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673342">
                <a:tc gridSpan="3">
                  <a:txBody>
                    <a:bodyPr/>
                    <a:lstStyle/>
                    <a:p>
                      <a:pPr algn="ctr" rtl="0"/>
                      <a:r>
                        <a:rPr lang="zh-CN" b="0" i="0" u="none" baseline="0">
                          <a:solidFill>
                            <a:srgbClr val="464749"/>
                          </a:solidFill>
                        </a:rPr>
                        <a:t>一个人之所以受到激励而为你工作是因为：</a:t>
                      </a:r>
                      <a:endParaRPr lang="zh-CN"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600" b="0" i="0" u="none" baseline="0">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600" b="0" i="0" u="none" baseline="0">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rowSpan="3">
                  <a:txBody>
                    <a:bodyPr/>
                    <a:lstStyle/>
                    <a:p>
                      <a:pPr algn="l" rtl="0"/>
                      <a:r>
                        <a:rPr lang="zh-CN" sz="1600" b="0" i="0" u="none" baseline="0">
                          <a:latin typeface="+mn-lt"/>
                        </a:rPr>
                        <a:t>大家相信自己的目标是可以实现的</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3935">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ular Callout 3"/>
          <p:cNvSpPr/>
          <p:nvPr/>
        </p:nvSpPr>
        <p:spPr>
          <a:xfrm>
            <a:off x="5357818" y="1428736"/>
            <a:ext cx="3071834" cy="1571636"/>
          </a:xfrm>
          <a:prstGeom prst="wedgeRectCallout">
            <a:avLst>
              <a:gd name="adj1" fmla="val -171737"/>
              <a:gd name="adj2" fmla="val 394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请说明该岗位是如何为客户、公司和团队作出贡献的</a:t>
            </a:r>
            <a:endParaRPr lang="zh-CN" dirty="0">
              <a:solidFill>
                <a:srgbClr val="464749"/>
              </a:solidFill>
            </a:endParaRPr>
          </a:p>
        </p:txBody>
      </p:sp>
      <p:sp>
        <p:nvSpPr>
          <p:cNvPr id="5" name="Rectangular Callout 4"/>
          <p:cNvSpPr/>
          <p:nvPr/>
        </p:nvSpPr>
        <p:spPr>
          <a:xfrm>
            <a:off x="5429256" y="3214686"/>
            <a:ext cx="3071834" cy="1571636"/>
          </a:xfrm>
          <a:prstGeom prst="wedgeRectCallout">
            <a:avLst>
              <a:gd name="adj1" fmla="val -171737"/>
              <a:gd name="adj2" fmla="val 394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请说明他们在发展、认可和福利方面如何从该岗位获益</a:t>
            </a:r>
            <a:endParaRPr lang="zh-CN" sz="1600" dirty="0">
              <a:solidFill>
                <a:srgbClr val="464749"/>
              </a:solidFill>
            </a:endParaRPr>
          </a:p>
        </p:txBody>
      </p:sp>
      <p:sp>
        <p:nvSpPr>
          <p:cNvPr id="6" name="Rectangular Callout 5"/>
          <p:cNvSpPr/>
          <p:nvPr/>
        </p:nvSpPr>
        <p:spPr>
          <a:xfrm>
            <a:off x="5500694" y="5000636"/>
            <a:ext cx="3071834" cy="1571636"/>
          </a:xfrm>
          <a:prstGeom prst="wedgeRectCallout">
            <a:avLst>
              <a:gd name="adj1" fmla="val -171737"/>
              <a:gd name="adj2" fmla="val 91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请说明你为何相信他们能够应对挑战并实现目标</a:t>
            </a:r>
            <a:endParaRPr lang="zh-CN" dirty="0">
              <a:solidFill>
                <a:srgbClr val="464749"/>
              </a:solidFill>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8873025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1" name="TextBox 50"/>
          <p:cNvSpPr txBox="1"/>
          <p:nvPr/>
        </p:nvSpPr>
        <p:spPr>
          <a:xfrm>
            <a:off x="1259632" y="2348880"/>
            <a:ext cx="6929486" cy="2262158"/>
          </a:xfrm>
          <a:prstGeom prst="rect">
            <a:avLst/>
          </a:prstGeom>
          <a:noFill/>
          <a:ln>
            <a:noFill/>
          </a:ln>
        </p:spPr>
        <p:txBody>
          <a:bodyPr wrap="square" rtlCol="0">
            <a:spAutoFit/>
          </a:bodyPr>
          <a:lstStyle/>
          <a:p>
            <a:pPr algn="ctr" rtl="0"/>
            <a:endParaRPr lang="zh-CN" sz="2400" dirty="0" smtClean="0">
              <a:latin typeface="+mn-lt"/>
            </a:endParaRPr>
          </a:p>
          <a:p>
            <a:pPr algn="ctr" rtl="0"/>
            <a:r>
              <a:rPr lang="zh-CN" sz="2000" b="0" i="0" u="none" baseline="0">
                <a:solidFill>
                  <a:srgbClr val="464748"/>
                </a:solidFill>
                <a:latin typeface="+mn-lt"/>
              </a:rPr>
              <a:t>分组练习</a:t>
            </a:r>
          </a:p>
          <a:p>
            <a:endParaRPr lang="zh-CN" sz="1100" dirty="0" smtClean="0">
              <a:solidFill>
                <a:srgbClr val="464748"/>
              </a:solidFill>
              <a:latin typeface="+mn-lt"/>
            </a:endParaRPr>
          </a:p>
          <a:p>
            <a:pPr marL="342900" indent="-342900" algn="l" rtl="0"/>
            <a:endParaRPr lang="zh-CN" sz="2000" dirty="0" smtClean="0">
              <a:solidFill>
                <a:srgbClr val="464748"/>
              </a:solidFill>
              <a:latin typeface="+mn-lt"/>
            </a:endParaRPr>
          </a:p>
          <a:p>
            <a:pPr marL="800100" lvl="1" indent="-342900" algn="l" rtl="0"/>
            <a:r>
              <a:rPr lang="zh-CN" sz="2400" b="0" i="0" u="none" baseline="0">
                <a:solidFill>
                  <a:srgbClr val="464748"/>
                </a:solidFill>
                <a:latin typeface="+mn-lt"/>
              </a:rPr>
              <a:t>    </a:t>
            </a:r>
            <a:r>
              <a:rPr lang="zh-CN" sz="2000" b="0" i="0" u="none" baseline="0">
                <a:solidFill>
                  <a:srgbClr val="464748"/>
                </a:solidFill>
                <a:latin typeface="+mn-lt"/>
              </a:rPr>
              <a:t>列出 Transwarp 经理鼓动下属要做的前 10 件事。</a:t>
            </a:r>
          </a:p>
          <a:p>
            <a:pPr marL="800100" lvl="1" indent="-342900" algn="l" rtl="0"/>
            <a:endParaRPr lang="zh-CN" dirty="0" smtClean="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9706352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722621647"/>
              </p:ext>
            </p:extLst>
          </p:nvPr>
        </p:nvGraphicFramePr>
        <p:xfrm>
          <a:off x="1403648" y="1109451"/>
          <a:ext cx="6858048" cy="5072103"/>
        </p:xfrm>
        <a:graphic>
          <a:graphicData uri="http://schemas.openxmlformats.org/drawingml/2006/table">
            <a:tbl>
              <a:tblPr firstRow="1" bandRow="1">
                <a:tableStyleId>{5C22544A-7EE6-4342-B048-85BDC9FD1C3A}</a:tableStyleId>
              </a:tblPr>
              <a:tblGrid>
                <a:gridCol w="428628"/>
                <a:gridCol w="6429420"/>
              </a:tblGrid>
              <a:tr h="746593">
                <a:tc gridSpan="2">
                  <a:txBody>
                    <a:bodyPr/>
                    <a:lstStyle/>
                    <a:p>
                      <a:pPr algn="ctr" rtl="0"/>
                      <a:r>
                        <a:rPr lang="zh-CN" sz="1800" b="0" i="0" u="none" baseline="0">
                          <a:solidFill>
                            <a:srgbClr val="464749"/>
                          </a:solidFill>
                        </a:rPr>
                        <a:t> Transwarp 经理鼓动下属要做的 10 件事。</a:t>
                      </a:r>
                      <a:endParaRPr lang="zh-CN" sz="18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100" b="0" i="0" u="none" baseline="0"/>
                        <a:t>1</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2</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3</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4</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5</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6</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7</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8</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9</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551">
                <a:tc>
                  <a:txBody>
                    <a:bodyPr/>
                    <a:lstStyle/>
                    <a:p>
                      <a:pPr algn="ctr" rtl="0"/>
                      <a:r>
                        <a:rPr lang="zh-CN" sz="1200" b="0" i="0" u="none" baseline="0"/>
                        <a:t>10</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513387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511156"/>
          </a:xfrm>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2620484093"/>
              </p:ext>
            </p:extLst>
          </p:nvPr>
        </p:nvGraphicFramePr>
        <p:xfrm>
          <a:off x="1071538" y="1214422"/>
          <a:ext cx="7286676" cy="4590841"/>
        </p:xfrm>
        <a:graphic>
          <a:graphicData uri="http://schemas.openxmlformats.org/drawingml/2006/table">
            <a:tbl>
              <a:tblPr firstRow="1" bandRow="1">
                <a:tableStyleId>{5C22544A-7EE6-4342-B048-85BDC9FD1C3A}</a:tableStyleId>
              </a:tblPr>
              <a:tblGrid>
                <a:gridCol w="508372"/>
                <a:gridCol w="6778304"/>
              </a:tblGrid>
              <a:tr h="60913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0" i="0" u="none" baseline="0">
                          <a:solidFill>
                            <a:srgbClr val="464749"/>
                          </a:solidFill>
                        </a:rPr>
                        <a:t> Transwarp 经理鼓动下属要做的 10 件事。</a:t>
                      </a:r>
                      <a:endParaRPr lang="zh-CN" sz="1800" b="0" dirty="0" smtClean="0">
                        <a:solidFill>
                          <a:srgbClr val="464749"/>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1</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服从 Transwarp 文化</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2</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设立公平和现实的目标</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3</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经常和定期给予反馈</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4</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公平对待每个人</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5</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给予时间</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6</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沟通、沟通、再沟通</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7</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对个人予以指导并使之进步</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8</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应对团队的糟糕业绩</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9</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对小赢和大胜都加以祝贺</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171">
                <a:tc>
                  <a:txBody>
                    <a:bodyPr/>
                    <a:lstStyle/>
                    <a:p>
                      <a:pPr algn="ctr" rtl="0"/>
                      <a:r>
                        <a:rPr lang="zh-CN" sz="1200" b="0" i="0" u="none" baseline="0"/>
                        <a:t>10</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t>起到榜样作用</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5520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1.做一个领导者意味着什么</a:t>
            </a:r>
            <a:endParaRPr lang="zh-CN" sz="1800" dirty="0"/>
          </a:p>
        </p:txBody>
      </p:sp>
      <p:sp>
        <p:nvSpPr>
          <p:cNvPr id="4" name="TextBox 3"/>
          <p:cNvSpPr txBox="1"/>
          <p:nvPr/>
        </p:nvSpPr>
        <p:spPr>
          <a:xfrm>
            <a:off x="304800" y="1124744"/>
            <a:ext cx="8731696" cy="5539978"/>
          </a:xfrm>
          <a:prstGeom prst="rect">
            <a:avLst/>
          </a:prstGeom>
          <a:noFill/>
        </p:spPr>
        <p:txBody>
          <a:bodyPr wrap="square" rtlCol="0">
            <a:spAutoFit/>
          </a:bodyPr>
          <a:lstStyle/>
          <a:p>
            <a:pPr algn="l" rtl="0"/>
            <a:r>
              <a:rPr lang="zh-CN" b="0" i="0" u="none" baseline="0">
                <a:latin typeface="+mn-lt"/>
              </a:rPr>
              <a:t>练习 1. </a:t>
            </a:r>
          </a:p>
          <a:p>
            <a:endParaRPr lang="zh-CN" dirty="0">
              <a:latin typeface="+mn-lt"/>
            </a:endParaRPr>
          </a:p>
          <a:p>
            <a:pPr marL="342900" indent="-342900" algn="l" rtl="0">
              <a:buFont typeface="+mj-lt"/>
              <a:buAutoNum type="arabicPeriod"/>
            </a:pPr>
            <a:r>
              <a:rPr lang="zh-CN" sz="1600" b="0" i="0" u="none" baseline="0">
                <a:latin typeface="+mn-lt"/>
              </a:rPr>
              <a:t>将学员分成 8 组</a:t>
            </a:r>
          </a:p>
          <a:p>
            <a:endParaRPr lang="zh-CN" sz="900" dirty="0" smtClean="0">
              <a:latin typeface="+mn-lt"/>
            </a:endParaRPr>
          </a:p>
          <a:p>
            <a:pPr marL="342900" indent="-342900" algn="l" rtl="0">
              <a:buFont typeface="+mj-lt"/>
              <a:buAutoNum type="arabicPeriod" startAt="2"/>
            </a:pPr>
            <a:r>
              <a:rPr lang="zh-CN" sz="1600" b="0" i="0" u="none" baseline="0">
                <a:latin typeface="+mn-lt"/>
              </a:rPr>
              <a:t>1-4 组代表一群人（如下），他们要明确说出自己所代表的这一群人对一名管理者有哪些期望</a:t>
            </a:r>
          </a:p>
          <a:p>
            <a:pPr marL="1714500" lvl="3" indent="-342900" algn="l" rtl="0">
              <a:lnSpc>
                <a:spcPct val="150000"/>
              </a:lnSpc>
              <a:buFont typeface="+mj-lt"/>
              <a:buAutoNum type="alphaLcParenR"/>
            </a:pPr>
            <a:r>
              <a:rPr lang="zh-CN" sz="1400" b="0" i="0" u="none" baseline="0">
                <a:latin typeface="+mn-lt"/>
              </a:rPr>
              <a:t>Transwarp</a:t>
            </a:r>
          </a:p>
          <a:p>
            <a:pPr marL="1714500" lvl="3" indent="-342900" algn="l" rtl="0">
              <a:lnSpc>
                <a:spcPct val="150000"/>
              </a:lnSpc>
              <a:buFont typeface="+mj-lt"/>
              <a:buAutoNum type="alphaLcParenR"/>
            </a:pPr>
            <a:r>
              <a:rPr lang="zh-CN" sz="1400" b="0" i="0" u="none" baseline="0">
                <a:latin typeface="+mn-lt"/>
              </a:rPr>
              <a:t>下属</a:t>
            </a:r>
          </a:p>
          <a:p>
            <a:pPr marL="1714500" lvl="3" indent="-342900" algn="l" rtl="0">
              <a:lnSpc>
                <a:spcPct val="150000"/>
              </a:lnSpc>
              <a:buFont typeface="+mj-lt"/>
              <a:buAutoNum type="alphaLcParenR"/>
            </a:pPr>
            <a:r>
              <a:rPr lang="zh-CN" sz="1400" b="0" i="0" u="none" baseline="0">
                <a:latin typeface="+mn-lt"/>
              </a:rPr>
              <a:t>伙伴和同事</a:t>
            </a:r>
          </a:p>
          <a:p>
            <a:pPr marL="1714500" lvl="3" indent="-342900" algn="l" rtl="0">
              <a:lnSpc>
                <a:spcPct val="150000"/>
              </a:lnSpc>
              <a:buFont typeface="+mj-lt"/>
              <a:buAutoNum type="alphaLcParenR"/>
            </a:pPr>
            <a:r>
              <a:rPr lang="zh-CN" sz="1400" b="0" i="0" u="none" baseline="0">
                <a:latin typeface="+mn-lt"/>
              </a:rPr>
              <a:t>客户和投资者</a:t>
            </a:r>
          </a:p>
          <a:p>
            <a:pPr lvl="3" algn="l" rtl="0">
              <a:lnSpc>
                <a:spcPct val="150000"/>
              </a:lnSpc>
            </a:pPr>
            <a:endParaRPr lang="zh-CN" sz="1400" dirty="0" smtClean="0">
              <a:latin typeface="+mn-lt"/>
            </a:endParaRPr>
          </a:p>
          <a:p>
            <a:pPr marL="342900" indent="-342900" algn="l" rtl="0">
              <a:buFont typeface="+mj-lt"/>
              <a:buAutoNum type="arabicPeriod" startAt="2"/>
            </a:pPr>
            <a:r>
              <a:rPr lang="zh-CN" sz="1600" b="0" i="0" u="none" baseline="0">
                <a:latin typeface="Folio Std Medium" panose="020B0603030502020204" pitchFamily="34" charset="0"/>
              </a:rPr>
              <a:t>5-8 组要回答他们认为一名管理者对其所代表的那一群人负有哪些责任</a:t>
            </a:r>
          </a:p>
          <a:p>
            <a:pPr marL="1714500" lvl="3" indent="-342900" algn="l" rtl="0">
              <a:lnSpc>
                <a:spcPct val="150000"/>
              </a:lnSpc>
              <a:buFont typeface="+mj-lt"/>
              <a:buAutoNum type="alphaLcParenR"/>
            </a:pPr>
            <a:r>
              <a:rPr lang="zh-CN" sz="1400" b="0" i="0" u="none" baseline="0">
                <a:latin typeface="Folio Std Medium" panose="020B0603030502020204" pitchFamily="34" charset="0"/>
              </a:rPr>
              <a:t>Transwarp</a:t>
            </a:r>
            <a:endParaRPr lang="zh-CN" sz="1400" dirty="0">
              <a:latin typeface="Folio Std Medium" panose="020B0603030502020204" pitchFamily="34" charset="0"/>
            </a:endParaRPr>
          </a:p>
          <a:p>
            <a:pPr marL="1714500" lvl="3" indent="-342900" algn="l" rtl="0">
              <a:lnSpc>
                <a:spcPct val="150000"/>
              </a:lnSpc>
              <a:buFont typeface="+mj-lt"/>
              <a:buAutoNum type="alphaLcParenR"/>
            </a:pPr>
            <a:r>
              <a:rPr lang="zh-CN" sz="1400" b="0" i="0" u="none" baseline="0">
                <a:latin typeface="Folio Std Medium" panose="020B0603030502020204" pitchFamily="34" charset="0"/>
              </a:rPr>
              <a:t>下属</a:t>
            </a:r>
          </a:p>
          <a:p>
            <a:pPr marL="1714500" lvl="3" indent="-342900" algn="l" rtl="0">
              <a:lnSpc>
                <a:spcPct val="150000"/>
              </a:lnSpc>
              <a:buFont typeface="+mj-lt"/>
              <a:buAutoNum type="alphaLcParenR"/>
            </a:pPr>
            <a:r>
              <a:rPr lang="zh-CN" sz="1400" b="0" i="0" u="none" baseline="0">
                <a:latin typeface="Folio Std Medium" panose="020B0603030502020204" pitchFamily="34" charset="0"/>
              </a:rPr>
              <a:t>伙伴和同事</a:t>
            </a:r>
          </a:p>
          <a:p>
            <a:pPr marL="1714500" lvl="3" indent="-342900" algn="l" rtl="0">
              <a:lnSpc>
                <a:spcPct val="150000"/>
              </a:lnSpc>
              <a:buFont typeface="+mj-lt"/>
              <a:buAutoNum type="alphaLcParenR"/>
            </a:pPr>
            <a:r>
              <a:rPr lang="zh-CN" sz="1400" b="0" i="0" u="none" baseline="0">
                <a:latin typeface="Folio Std Medium" panose="020B0603030502020204" pitchFamily="34" charset="0"/>
              </a:rPr>
              <a:t>客户和投资者</a:t>
            </a:r>
          </a:p>
          <a:p>
            <a:pPr marL="1714500" lvl="3" indent="-342900" algn="l" rtl="0">
              <a:buFont typeface="+mj-lt"/>
              <a:buAutoNum type="alphaLcParenR" startAt="2"/>
            </a:pPr>
            <a:endParaRPr lang="zh-CN" sz="1600" dirty="0">
              <a:latin typeface="Folio Std Medium" panose="020B0603030502020204" pitchFamily="34" charset="0"/>
            </a:endParaRPr>
          </a:p>
          <a:p>
            <a:pPr marL="342900" indent="-342900" algn="l" rtl="0">
              <a:lnSpc>
                <a:spcPct val="150000"/>
              </a:lnSpc>
              <a:buFont typeface="+mj-lt"/>
              <a:buAutoNum type="arabicPeriod" startAt="2"/>
            </a:pPr>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0030227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511156"/>
          </a:xfrm>
        </p:spPr>
        <p:txBody>
          <a:bodyPr/>
          <a:lstStyle/>
          <a:p>
            <a:pPr rtl="0"/>
            <a:r>
              <a:rPr lang="zh-CN" sz="1800" b="1" i="0" u="none" baseline="0"/>
              <a:t>4.Transwarp 领导者的核心技能 - 鼓舞人心</a:t>
            </a:r>
            <a:endParaRPr lang="zh-CN" sz="1800" dirty="0"/>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3" name="TextBox 2"/>
          <p:cNvSpPr txBox="1"/>
          <p:nvPr/>
        </p:nvSpPr>
        <p:spPr>
          <a:xfrm>
            <a:off x="1835696" y="1942662"/>
            <a:ext cx="6048672" cy="3200876"/>
          </a:xfrm>
          <a:prstGeom prst="rect">
            <a:avLst/>
          </a:prstGeom>
          <a:noFill/>
        </p:spPr>
        <p:txBody>
          <a:bodyPr wrap="square" rtlCol="0">
            <a:spAutoFit/>
          </a:bodyPr>
          <a:lstStyle/>
          <a:p>
            <a:pPr algn="l" rtl="0"/>
            <a:r>
              <a:rPr lang="zh-CN" b="0" i="0" u="none" baseline="0">
                <a:latin typeface="+mn-lt"/>
              </a:rPr>
              <a:t>始终牢记鼓动的 </a:t>
            </a:r>
            <a:r>
              <a:rPr lang="zh-CN" sz="2400" b="0" i="0" u="none" baseline="0">
                <a:latin typeface="+mn-lt"/>
              </a:rPr>
              <a:t>3 个 R</a:t>
            </a:r>
          </a:p>
          <a:p>
            <a:endParaRPr lang="zh-CN" dirty="0">
              <a:latin typeface="+mn-lt"/>
            </a:endParaRPr>
          </a:p>
          <a:p>
            <a:pPr marL="1657350" lvl="3" indent="-285750" algn="l" rtl="0">
              <a:lnSpc>
                <a:spcPct val="200000"/>
              </a:lnSpc>
              <a:buFont typeface="Arial" panose="020B0604020202020204" pitchFamily="34" charset="0"/>
              <a:buChar char="•"/>
            </a:pPr>
            <a:r>
              <a:rPr lang="zh-CN" sz="2800" b="0" i="0" u="none" baseline="0">
                <a:latin typeface="+mn-lt"/>
              </a:rPr>
              <a:t>R</a:t>
            </a:r>
            <a:r>
              <a:rPr lang="zh-CN" b="0" i="0" u="none" baseline="0">
                <a:latin typeface="+mn-lt"/>
              </a:rPr>
              <a:t>ecognize（认同）</a:t>
            </a:r>
          </a:p>
          <a:p>
            <a:pPr marL="1657350" lvl="3" indent="-285750" algn="l" rtl="0">
              <a:lnSpc>
                <a:spcPct val="200000"/>
              </a:lnSpc>
              <a:buFont typeface="Arial" panose="020B0604020202020204" pitchFamily="34" charset="0"/>
              <a:buChar char="•"/>
            </a:pPr>
            <a:r>
              <a:rPr lang="zh-CN" sz="2800" b="0" i="0" u="none" baseline="0">
                <a:latin typeface="+mn-lt"/>
              </a:rPr>
              <a:t>R</a:t>
            </a:r>
            <a:r>
              <a:rPr lang="zh-CN" b="0" i="0" u="none" baseline="0">
                <a:latin typeface="+mn-lt"/>
              </a:rPr>
              <a:t>eward（褒奖）</a:t>
            </a:r>
          </a:p>
          <a:p>
            <a:pPr marL="1657350" lvl="3" indent="-285750" algn="l" rtl="0">
              <a:lnSpc>
                <a:spcPct val="200000"/>
              </a:lnSpc>
              <a:buFont typeface="Arial" panose="020B0604020202020204" pitchFamily="34" charset="0"/>
              <a:buChar char="•"/>
            </a:pPr>
            <a:r>
              <a:rPr lang="zh-CN" sz="2400" b="0" i="0" u="none" baseline="0">
                <a:latin typeface="+mn-lt"/>
              </a:rPr>
              <a:t>R</a:t>
            </a:r>
            <a:r>
              <a:rPr lang="zh-CN" b="0" i="0" u="none" baseline="0">
                <a:latin typeface="+mn-lt"/>
              </a:rPr>
              <a:t>einforce（强化）</a:t>
            </a:r>
            <a:endParaRPr lang="zh-CN" dirty="0">
              <a:latin typeface="+mn-lt"/>
            </a:endParaRPr>
          </a:p>
        </p:txBody>
      </p:sp>
    </p:spTree>
    <p:extLst>
      <p:ext uri="{BB962C8B-B14F-4D97-AF65-F5344CB8AC3E}">
        <p14:creationId xmlns:p14="http://schemas.microsoft.com/office/powerpoint/2010/main" xmlns="" val="3648413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5a.成就卓越领导力 – 建立一支结果导向型团队</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8373819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355976" y="1844824"/>
            <a:ext cx="41044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2000" dirty="0">
              <a:solidFill>
                <a:srgbClr val="C00000"/>
              </a:solidFill>
            </a:endParaRPr>
          </a:p>
        </p:txBody>
      </p:sp>
      <p:sp>
        <p:nvSpPr>
          <p:cNvPr id="4" name="TextBox 3"/>
          <p:cNvSpPr txBox="1"/>
          <p:nvPr/>
        </p:nvSpPr>
        <p:spPr>
          <a:xfrm flipH="1">
            <a:off x="4211960" y="1916832"/>
            <a:ext cx="4824536" cy="4362733"/>
          </a:xfrm>
          <a:prstGeom prst="rect">
            <a:avLst/>
          </a:prstGeom>
          <a:noFill/>
        </p:spPr>
        <p:txBody>
          <a:bodyPr wrap="square" rtlCol="0">
            <a:spAutoFit/>
          </a:bodyPr>
          <a:lstStyle/>
          <a:p>
            <a:pPr algn="ctr" rtl="0"/>
            <a:r>
              <a:rPr lang="zh-CN" b="0" i="0" u="none" baseline="0">
                <a:solidFill>
                  <a:srgbClr val="464748"/>
                </a:solidFill>
                <a:latin typeface="+mn-lt"/>
              </a:rPr>
              <a:t>结果导向：</a:t>
            </a:r>
          </a:p>
          <a:p>
            <a:pPr algn="ctr" rtl="0"/>
            <a:endParaRPr lang="zh-CN" sz="1600" dirty="0">
              <a:solidFill>
                <a:srgbClr val="464748"/>
              </a:solidFill>
              <a:latin typeface="+mn-lt"/>
            </a:endParaRPr>
          </a:p>
          <a:p>
            <a:endParaRPr lang="zh-CN" sz="9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我们要对自己的行动负责</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务实 – 实事求是</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设立有挑战性的目标</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言出必行</a:t>
            </a:r>
          </a:p>
          <a:p>
            <a:pPr algn="l" rtl="0">
              <a:lnSpc>
                <a:spcPct val="150000"/>
              </a:lnSpc>
            </a:pPr>
            <a:endParaRPr lang="zh-CN" sz="7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管理技能和职业技能</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规划和执行</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管理风险</a:t>
            </a:r>
          </a:p>
          <a:p>
            <a:endParaRPr lang="zh-CN" sz="2000" dirty="0">
              <a:latin typeface="+mn-lt"/>
            </a:endParaRPr>
          </a:p>
          <a:p>
            <a:endParaRPr lang="zh-CN" dirty="0" smtClean="0">
              <a:latin typeface="+mn-lt"/>
            </a:endParaRPr>
          </a:p>
          <a:p>
            <a:pPr marL="285750" indent="-285750" algn="l" rtl="0">
              <a:buFont typeface="Arial" panose="020B0604020202020204" pitchFamily="34" charset="0"/>
              <a:buChar char="•"/>
            </a:pPr>
            <a:endParaRPr lang="zh-CN" dirty="0"/>
          </a:p>
        </p:txBody>
      </p:sp>
      <p:sp>
        <p:nvSpPr>
          <p:cNvPr id="14" name="TextBox 13"/>
          <p:cNvSpPr txBox="1"/>
          <p:nvPr/>
        </p:nvSpPr>
        <p:spPr>
          <a:xfrm>
            <a:off x="611560" y="270892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0238040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83768" y="1988840"/>
            <a:ext cx="6120680"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2195736" y="2009304"/>
            <a:ext cx="6696744" cy="2677656"/>
          </a:xfrm>
          <a:prstGeom prst="rect">
            <a:avLst/>
          </a:prstGeom>
          <a:noFill/>
        </p:spPr>
        <p:txBody>
          <a:bodyPr wrap="square" rtlCol="0">
            <a:spAutoFit/>
          </a:bodyPr>
          <a:lstStyle/>
          <a:p>
            <a:pPr algn="ctr" rtl="0"/>
            <a:r>
              <a:rPr lang="zh-CN" b="0" i="0" u="none" baseline="0">
                <a:solidFill>
                  <a:srgbClr val="464748"/>
                </a:solidFill>
                <a:latin typeface="+mn-lt"/>
              </a:rPr>
              <a:t>在建立结果导向型团队中成就卓越</a:t>
            </a:r>
          </a:p>
          <a:p>
            <a:endParaRPr lang="zh-CN" dirty="0">
              <a:solidFill>
                <a:srgbClr val="464748"/>
              </a:solidFill>
              <a:latin typeface="+mn-lt"/>
            </a:endParaRPr>
          </a:p>
          <a:p>
            <a:pPr lvl="1" algn="l" rtl="0"/>
            <a:r>
              <a:rPr lang="zh-CN" b="0" i="0" u="none" baseline="0">
                <a:solidFill>
                  <a:srgbClr val="464748"/>
                </a:solidFill>
                <a:latin typeface="+mn-lt"/>
              </a:rPr>
              <a:t>这意味着 Transwarp 领导者所组件的团队能够：</a:t>
            </a:r>
          </a:p>
          <a:p>
            <a:endParaRPr lang="zh-CN" dirty="0">
              <a:solidFill>
                <a:srgbClr val="464748"/>
              </a:solidFill>
              <a:latin typeface="+mn-lt"/>
            </a:endParaRP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接受并实现有挑战性的目标</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言出必行</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克服困难</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不断创新和发展</a:t>
            </a:r>
            <a:endParaRPr lang="zh-CN" sz="1600" dirty="0">
              <a:solidFill>
                <a:srgbClr val="464748"/>
              </a:solidFill>
              <a:latin typeface="+mn-lt"/>
            </a:endParaRPr>
          </a:p>
        </p:txBody>
      </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5671653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83768" y="1502762"/>
            <a:ext cx="6120680"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2195736" y="1556792"/>
            <a:ext cx="6696744" cy="2954655"/>
          </a:xfrm>
          <a:prstGeom prst="rect">
            <a:avLst/>
          </a:prstGeom>
          <a:noFill/>
        </p:spPr>
        <p:txBody>
          <a:bodyPr wrap="square" rtlCol="0">
            <a:spAutoFit/>
          </a:bodyPr>
          <a:lstStyle/>
          <a:p>
            <a:pPr algn="ctr" rtl="0"/>
            <a:r>
              <a:rPr lang="zh-CN" b="0" i="0" u="none" baseline="0">
                <a:solidFill>
                  <a:srgbClr val="464748"/>
                </a:solidFill>
                <a:latin typeface="+mn-lt"/>
              </a:rPr>
              <a:t>在建立结果导向型团队中成就卓越</a:t>
            </a:r>
          </a:p>
          <a:p>
            <a:endParaRPr lang="zh-CN" dirty="0" smtClean="0">
              <a:solidFill>
                <a:srgbClr val="464748"/>
              </a:solidFill>
              <a:latin typeface="+mn-lt"/>
            </a:endParaRPr>
          </a:p>
          <a:p>
            <a:pPr lvl="1" algn="l" rtl="0"/>
            <a:r>
              <a:rPr lang="zh-CN" b="0" i="0" u="none" baseline="0">
                <a:solidFill>
                  <a:srgbClr val="464748"/>
                </a:solidFill>
                <a:latin typeface="+mn-lt"/>
              </a:rPr>
              <a:t>要成就卓越，团队成员就必须要：</a:t>
            </a:r>
          </a:p>
          <a:p>
            <a:pPr lvl="1" algn="l" rtl="0"/>
            <a:endParaRPr lang="zh-CN" sz="600" dirty="0">
              <a:solidFill>
                <a:srgbClr val="464748"/>
              </a:solidFill>
              <a:latin typeface="+mn-lt"/>
            </a:endParaRP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知道自己所承载的期望</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有实现目标的干劲</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参与目标和期望的设定</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允许自己决定如何实现目标</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在业绩方面得到定期反馈和指导</a:t>
            </a:r>
          </a:p>
          <a:p>
            <a:pPr lvl="1" algn="l" rtl="0">
              <a:lnSpc>
                <a:spcPct val="150000"/>
              </a:lnSpc>
            </a:pPr>
            <a:endParaRPr lang="zh-CN" sz="4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677920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83768" y="1502762"/>
            <a:ext cx="6120680"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2195736" y="1556792"/>
            <a:ext cx="6696744" cy="3370153"/>
          </a:xfrm>
          <a:prstGeom prst="rect">
            <a:avLst/>
          </a:prstGeom>
          <a:noFill/>
        </p:spPr>
        <p:txBody>
          <a:bodyPr wrap="square" rtlCol="0">
            <a:spAutoFit/>
          </a:bodyPr>
          <a:lstStyle/>
          <a:p>
            <a:pPr algn="ctr" rtl="0"/>
            <a:r>
              <a:rPr lang="zh-CN" b="0" i="0" u="none" baseline="0">
                <a:solidFill>
                  <a:srgbClr val="464748"/>
                </a:solidFill>
                <a:latin typeface="+mn-lt"/>
              </a:rPr>
              <a:t>在建立结果导向型团队中成就卓越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a:t>
            </a:r>
            <a:r>
              <a:rPr lang="zh-CN" sz="1600" b="0" i="0" u="none" baseline="0">
                <a:solidFill>
                  <a:srgbClr val="464748"/>
                </a:solidFill>
                <a:latin typeface="+mn-lt"/>
              </a:rPr>
              <a:t>：</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设立清晰的目标和措施</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鼓舞下属</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确定轻重缓急</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提供资源并消除障碍</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为大家提供支持</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检查并给予反馈</a:t>
            </a:r>
            <a:endParaRPr lang="zh-CN" sz="16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4177155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Oval 2"/>
          <p:cNvSpPr>
            <a:spLocks noChangeArrowheads="1"/>
          </p:cNvSpPr>
          <p:nvPr/>
        </p:nvSpPr>
        <p:spPr bwMode="auto">
          <a:xfrm>
            <a:off x="785786" y="3214686"/>
            <a:ext cx="2514600" cy="914400"/>
          </a:xfrm>
          <a:prstGeom prst="ellipse">
            <a:avLst/>
          </a:prstGeom>
          <a:solidFill>
            <a:srgbClr val="FF0000"/>
          </a:solidFill>
          <a:ln w="9525">
            <a:solidFill>
              <a:schemeClr val="tx1"/>
            </a:solidFill>
            <a:round/>
            <a:headEnd/>
            <a:tailEnd/>
          </a:ln>
        </p:spPr>
        <p:txBody>
          <a:bodyPr wrap="none" anchor="ctr"/>
          <a:lstStyle/>
          <a:p>
            <a:pPr algn="ctr" rtl="0"/>
            <a:r>
              <a:rPr lang="zh-CN" sz="2000" b="0" i="0" u="none" baseline="0">
                <a:solidFill>
                  <a:schemeClr val="bg1"/>
                </a:solidFill>
                <a:latin typeface="Folio Std Medium" pitchFamily="34" charset="0"/>
              </a:rPr>
              <a:t>任务</a:t>
            </a:r>
          </a:p>
        </p:txBody>
      </p:sp>
      <p:sp>
        <p:nvSpPr>
          <p:cNvPr id="142339" name="Oval 3"/>
          <p:cNvSpPr>
            <a:spLocks noChangeArrowheads="1"/>
          </p:cNvSpPr>
          <p:nvPr/>
        </p:nvSpPr>
        <p:spPr bwMode="auto">
          <a:xfrm>
            <a:off x="5857884" y="3214686"/>
            <a:ext cx="2514600" cy="914400"/>
          </a:xfrm>
          <a:prstGeom prst="ellipse">
            <a:avLst/>
          </a:prstGeom>
          <a:solidFill>
            <a:schemeClr val="folHlink"/>
          </a:solidFill>
          <a:ln w="9525">
            <a:solidFill>
              <a:schemeClr val="tx1"/>
            </a:solidFill>
            <a:round/>
            <a:headEnd/>
            <a:tailEnd/>
          </a:ln>
        </p:spPr>
        <p:txBody>
          <a:bodyPr wrap="none" anchor="ctr"/>
          <a:lstStyle/>
          <a:p>
            <a:pPr algn="ctr" rtl="0"/>
            <a:r>
              <a:rPr lang="zh-CN" sz="2000" b="0" i="0" u="none" baseline="0">
                <a:solidFill>
                  <a:srgbClr val="464748"/>
                </a:solidFill>
                <a:latin typeface="Folio Std Medium" pitchFamily="34" charset="0"/>
              </a:rPr>
              <a:t>目标</a:t>
            </a:r>
          </a:p>
        </p:txBody>
      </p:sp>
      <p:sp>
        <p:nvSpPr>
          <p:cNvPr id="142342" name="Rectangle 6"/>
          <p:cNvSpPr>
            <a:spLocks noChangeArrowheads="1"/>
          </p:cNvSpPr>
          <p:nvPr/>
        </p:nvSpPr>
        <p:spPr bwMode="auto">
          <a:xfrm>
            <a:off x="2339752" y="1340768"/>
            <a:ext cx="4104456" cy="488032"/>
          </a:xfrm>
          <a:prstGeom prst="rect">
            <a:avLst/>
          </a:prstGeom>
          <a:solidFill>
            <a:srgbClr val="FFFF00"/>
          </a:solidFill>
          <a:ln w="9525">
            <a:solidFill>
              <a:schemeClr val="tx1"/>
            </a:solidFill>
            <a:miter lim="800000"/>
            <a:headEnd/>
            <a:tailEnd/>
          </a:ln>
        </p:spPr>
        <p:txBody>
          <a:bodyPr wrap="none" anchor="ctr"/>
          <a:lstStyle/>
          <a:p>
            <a:pPr algn="ctr" rtl="0"/>
            <a:r>
              <a:rPr lang="zh-CN" b="0" i="0" u="none" baseline="0">
                <a:solidFill>
                  <a:srgbClr val="464748"/>
                </a:solidFill>
                <a:latin typeface="Folio Std Medium" pitchFamily="34" charset="0"/>
              </a:rPr>
              <a:t>有两条可选途径</a:t>
            </a:r>
            <a:endParaRPr lang="zh-CN" dirty="0">
              <a:solidFill>
                <a:srgbClr val="464748"/>
              </a:solidFill>
              <a:latin typeface="Folio Std Medium" pitchFamily="34" charset="0"/>
            </a:endParaRPr>
          </a:p>
        </p:txBody>
      </p:sp>
      <p:sp>
        <p:nvSpPr>
          <p:cNvPr id="142344" name="Text Box 8"/>
          <p:cNvSpPr txBox="1">
            <a:spLocks noChangeArrowheads="1"/>
          </p:cNvSpPr>
          <p:nvPr/>
        </p:nvSpPr>
        <p:spPr bwMode="auto">
          <a:xfrm>
            <a:off x="5857884" y="5110315"/>
            <a:ext cx="2571768" cy="1104918"/>
          </a:xfrm>
          <a:prstGeom prst="rect">
            <a:avLst/>
          </a:prstGeom>
          <a:solidFill>
            <a:schemeClr val="folHlink"/>
          </a:solidFill>
          <a:ln w="9525">
            <a:noFill/>
            <a:miter lim="800000"/>
            <a:headEnd/>
            <a:tailEnd/>
          </a:ln>
        </p:spPr>
        <p:txBody>
          <a:bodyPr wrap="square">
            <a:spAutoFit/>
          </a:bodyPr>
          <a:lstStyle/>
          <a:p>
            <a:pPr algn="l" rtl="0">
              <a:lnSpc>
                <a:spcPct val="80000"/>
              </a:lnSpc>
              <a:spcBef>
                <a:spcPct val="50000"/>
              </a:spcBef>
              <a:buSzPct val="91000"/>
              <a:buFontTx/>
              <a:buChar char="•"/>
            </a:pPr>
            <a:r>
              <a:rPr lang="zh-CN" sz="1400" b="0" i="0" u="none" baseline="0">
                <a:solidFill>
                  <a:srgbClr val="464748"/>
                </a:solidFill>
                <a:latin typeface="Folio Std Medium" pitchFamily="34" charset="0"/>
              </a:rPr>
              <a:t> 只要结果</a:t>
            </a:r>
          </a:p>
          <a:p>
            <a:pPr algn="l" rtl="0">
              <a:lnSpc>
                <a:spcPct val="80000"/>
              </a:lnSpc>
              <a:spcBef>
                <a:spcPct val="50000"/>
              </a:spcBef>
              <a:buFontTx/>
              <a:buChar char="•"/>
            </a:pPr>
            <a:r>
              <a:rPr lang="zh-CN" sz="1400" b="0" i="0" u="none" baseline="0">
                <a:solidFill>
                  <a:srgbClr val="464748"/>
                </a:solidFill>
                <a:latin typeface="Folio Std Medium" pitchFamily="34" charset="0"/>
              </a:rPr>
              <a:t> 领导放权</a:t>
            </a:r>
            <a:endParaRPr lang="zh-CN" sz="1400" dirty="0">
              <a:solidFill>
                <a:srgbClr val="464748"/>
              </a:solidFill>
              <a:latin typeface="Folio Std Medium" pitchFamily="34" charset="0"/>
            </a:endParaRPr>
          </a:p>
          <a:p>
            <a:pPr algn="l" rtl="0">
              <a:lnSpc>
                <a:spcPct val="80000"/>
              </a:lnSpc>
              <a:spcBef>
                <a:spcPct val="50000"/>
              </a:spcBef>
              <a:buFontTx/>
              <a:buChar char="•"/>
            </a:pPr>
            <a:r>
              <a:rPr lang="zh-CN" sz="1400" b="0" i="0" u="none" baseline="0">
                <a:solidFill>
                  <a:srgbClr val="464748"/>
                </a:solidFill>
                <a:latin typeface="Folio Std Medium" pitchFamily="34" charset="0"/>
              </a:rPr>
              <a:t> 发挥主观能动性</a:t>
            </a:r>
          </a:p>
          <a:p>
            <a:pPr algn="l" rtl="0">
              <a:lnSpc>
                <a:spcPct val="80000"/>
              </a:lnSpc>
              <a:spcBef>
                <a:spcPct val="50000"/>
              </a:spcBef>
              <a:buFontTx/>
              <a:buChar char="•"/>
            </a:pPr>
            <a:r>
              <a:rPr lang="zh-CN" sz="1400" b="0" i="0" u="none" baseline="0">
                <a:solidFill>
                  <a:srgbClr val="464748"/>
                </a:solidFill>
                <a:latin typeface="Folio Std Medium" pitchFamily="34" charset="0"/>
              </a:rPr>
              <a:t> 领导支持</a:t>
            </a:r>
            <a:endParaRPr lang="zh-CN" sz="1400" dirty="0">
              <a:solidFill>
                <a:srgbClr val="464748"/>
              </a:solidFill>
              <a:latin typeface="Folio Std Medium" pitchFamily="34" charset="0"/>
            </a:endParaRPr>
          </a:p>
        </p:txBody>
      </p:sp>
      <p:sp>
        <p:nvSpPr>
          <p:cNvPr id="9" name="Rectangle 8"/>
          <p:cNvSpPr/>
          <p:nvPr/>
        </p:nvSpPr>
        <p:spPr>
          <a:xfrm>
            <a:off x="221110" y="397266"/>
            <a:ext cx="8777980" cy="369332"/>
          </a:xfrm>
          <a:prstGeom prst="rect">
            <a:avLst/>
          </a:prstGeom>
        </p:spPr>
        <p:txBody>
          <a:bodyPr wrap="none">
            <a:spAutoFit/>
          </a:bodyPr>
          <a:lstStyle/>
          <a:p>
            <a:pPr algn="l" rtl="0"/>
            <a:r>
              <a:rPr lang="zh-CN" sz="1600" b="1" i="0" u="none" baseline="0">
                <a:solidFill>
                  <a:srgbClr val="C00000"/>
                </a:solidFill>
                <a:latin typeface="+mj-lt"/>
              </a:rPr>
              <a:t>5.</a:t>
            </a:r>
            <a:r>
              <a:rPr lang="zh-CN" b="1" i="0" u="none" baseline="0">
                <a:solidFill>
                  <a:srgbClr val="C00000"/>
                </a:solidFill>
                <a:latin typeface="+mj-lt"/>
              </a:rPr>
              <a:t>成就卓越领导力 – 建立一支结果导向型团队</a:t>
            </a:r>
            <a:endParaRPr lang="zh-CN" b="1" dirty="0">
              <a:solidFill>
                <a:srgbClr val="C00000"/>
              </a:solidFill>
              <a:latin typeface="+mj-lt"/>
            </a:endParaRPr>
          </a:p>
        </p:txBody>
      </p:sp>
      <p:grpSp>
        <p:nvGrpSpPr>
          <p:cNvPr id="12" name="Group 11"/>
          <p:cNvGrpSpPr/>
          <p:nvPr/>
        </p:nvGrpSpPr>
        <p:grpSpPr>
          <a:xfrm>
            <a:off x="785786" y="4214818"/>
            <a:ext cx="2571768" cy="1892403"/>
            <a:chOff x="928662" y="4214818"/>
            <a:chExt cx="2571768" cy="1892403"/>
          </a:xfrm>
        </p:grpSpPr>
        <p:sp>
          <p:nvSpPr>
            <p:cNvPr id="142343" name="Text Box 7"/>
            <p:cNvSpPr txBox="1">
              <a:spLocks noChangeArrowheads="1"/>
            </p:cNvSpPr>
            <p:nvPr/>
          </p:nvSpPr>
          <p:spPr bwMode="auto">
            <a:xfrm>
              <a:off x="928662" y="5000636"/>
              <a:ext cx="2571768" cy="1106585"/>
            </a:xfrm>
            <a:prstGeom prst="rect">
              <a:avLst/>
            </a:prstGeom>
            <a:solidFill>
              <a:srgbClr val="FF0000"/>
            </a:solidFill>
            <a:ln w="9525">
              <a:noFill/>
              <a:miter lim="800000"/>
              <a:headEnd/>
              <a:tailEnd/>
            </a:ln>
          </p:spPr>
          <p:txBody>
            <a:bodyPr wrap="square">
              <a:spAutoFit/>
            </a:bodyPr>
            <a:lstStyle/>
            <a:p>
              <a:pPr algn="l" rtl="0">
                <a:lnSpc>
                  <a:spcPct val="80000"/>
                </a:lnSpc>
                <a:spcBef>
                  <a:spcPct val="50000"/>
                </a:spcBef>
                <a:buClr>
                  <a:schemeClr val="bg1"/>
                </a:buClr>
                <a:buFontTx/>
                <a:buChar char="•"/>
              </a:pPr>
              <a:r>
                <a:rPr lang="zh-CN" sz="1400" b="0" i="0" u="none" baseline="0">
                  <a:latin typeface="Folio Std Medium" pitchFamily="34" charset="0"/>
                </a:rPr>
                <a:t> </a:t>
              </a:r>
              <a:r>
                <a:rPr lang="zh-CN" sz="1400" b="0" i="0" u="none" baseline="0">
                  <a:solidFill>
                    <a:schemeClr val="bg1"/>
                  </a:solidFill>
                  <a:latin typeface="Folio Std Medium" pitchFamily="34" charset="0"/>
                </a:rPr>
                <a:t>小任务</a:t>
              </a:r>
            </a:p>
            <a:p>
              <a:pPr algn="l" rtl="0">
                <a:lnSpc>
                  <a:spcPct val="80000"/>
                </a:lnSpc>
                <a:spcBef>
                  <a:spcPct val="50000"/>
                </a:spcBef>
                <a:buFontTx/>
                <a:buChar char="•"/>
              </a:pPr>
              <a:r>
                <a:rPr lang="zh-CN" sz="1400" b="0" i="0" u="none" baseline="0">
                  <a:solidFill>
                    <a:schemeClr val="bg1"/>
                  </a:solidFill>
                  <a:latin typeface="Folio Std Medium" pitchFamily="34" charset="0"/>
                </a:rPr>
                <a:t> 由经理密切掌控</a:t>
              </a:r>
              <a:endParaRPr lang="zh-CN" sz="1400" dirty="0">
                <a:solidFill>
                  <a:schemeClr val="bg1"/>
                </a:solidFill>
                <a:latin typeface="Folio Std Medium" pitchFamily="34" charset="0"/>
              </a:endParaRPr>
            </a:p>
            <a:p>
              <a:pPr algn="l" rtl="0">
                <a:lnSpc>
                  <a:spcPct val="80000"/>
                </a:lnSpc>
                <a:spcBef>
                  <a:spcPct val="50000"/>
                </a:spcBef>
                <a:buFontTx/>
                <a:buChar char="•"/>
              </a:pPr>
              <a:r>
                <a:rPr lang="zh-CN" sz="1400" b="0" i="0" u="none" baseline="0">
                  <a:solidFill>
                    <a:schemeClr val="bg1"/>
                  </a:solidFill>
                  <a:latin typeface="Folio Std Medium" pitchFamily="34" charset="0"/>
                </a:rPr>
                <a:t> 无需自发行动</a:t>
              </a:r>
              <a:endParaRPr lang="zh-CN" sz="1400" dirty="0">
                <a:solidFill>
                  <a:schemeClr val="bg1"/>
                </a:solidFill>
                <a:latin typeface="Folio Std Medium" pitchFamily="34" charset="0"/>
              </a:endParaRPr>
            </a:p>
            <a:p>
              <a:pPr algn="l" rtl="0">
                <a:lnSpc>
                  <a:spcPct val="80000"/>
                </a:lnSpc>
                <a:spcBef>
                  <a:spcPct val="50000"/>
                </a:spcBef>
                <a:buFontTx/>
                <a:buChar char="•"/>
              </a:pPr>
              <a:r>
                <a:rPr lang="zh-CN" sz="1400" b="0" i="0" u="none" baseline="0">
                  <a:solidFill>
                    <a:schemeClr val="bg1"/>
                  </a:solidFill>
                  <a:latin typeface="Folio Std Medium" pitchFamily="34" charset="0"/>
                </a:rPr>
                <a:t> 无需放权</a:t>
              </a:r>
            </a:p>
          </p:txBody>
        </p:sp>
        <p:sp>
          <p:nvSpPr>
            <p:cNvPr id="13" name="Text Box 7"/>
            <p:cNvSpPr txBox="1">
              <a:spLocks noChangeArrowheads="1"/>
            </p:cNvSpPr>
            <p:nvPr/>
          </p:nvSpPr>
          <p:spPr bwMode="auto">
            <a:xfrm>
              <a:off x="928662" y="4214818"/>
              <a:ext cx="2571768" cy="702628"/>
            </a:xfrm>
            <a:prstGeom prst="rect">
              <a:avLst/>
            </a:prstGeom>
            <a:solidFill>
              <a:srgbClr val="FF0000"/>
            </a:solidFill>
            <a:ln w="9525">
              <a:noFill/>
              <a:miter lim="800000"/>
              <a:headEnd/>
              <a:tailEnd/>
            </a:ln>
          </p:spPr>
          <p:txBody>
            <a:bodyPr wrap="square">
              <a:spAutoFit/>
            </a:bodyPr>
            <a:lstStyle/>
            <a:p>
              <a:pPr algn="ctr" rtl="0">
                <a:lnSpc>
                  <a:spcPct val="150000"/>
                </a:lnSpc>
                <a:spcBef>
                  <a:spcPct val="50000"/>
                </a:spcBef>
              </a:pPr>
              <a:r>
                <a:rPr lang="zh-CN" sz="1400" b="0" i="0" u="none" baseline="0">
                  <a:solidFill>
                    <a:schemeClr val="bg1"/>
                  </a:solidFill>
                  <a:latin typeface="Folio Std Medium" pitchFamily="34" charset="0"/>
                </a:rPr>
                <a:t>特别嘱咐大家要做什么以及如何去做</a:t>
              </a:r>
              <a:endParaRPr lang="zh-CN" sz="1400" dirty="0">
                <a:solidFill>
                  <a:schemeClr val="bg1"/>
                </a:solidFill>
                <a:latin typeface="Folio Std Medium" pitchFamily="34" charset="0"/>
              </a:endParaRPr>
            </a:p>
          </p:txBody>
        </p:sp>
      </p:grpSp>
      <p:sp>
        <p:nvSpPr>
          <p:cNvPr id="14" name="Text Box 8"/>
          <p:cNvSpPr txBox="1">
            <a:spLocks noChangeArrowheads="1"/>
          </p:cNvSpPr>
          <p:nvPr/>
        </p:nvSpPr>
        <p:spPr bwMode="auto">
          <a:xfrm>
            <a:off x="5857884" y="4214818"/>
            <a:ext cx="2571768" cy="702628"/>
          </a:xfrm>
          <a:prstGeom prst="rect">
            <a:avLst/>
          </a:prstGeom>
          <a:solidFill>
            <a:schemeClr val="folHlink"/>
          </a:solidFill>
          <a:ln w="9525">
            <a:noFill/>
            <a:miter lim="800000"/>
            <a:headEnd/>
            <a:tailEnd/>
          </a:ln>
        </p:spPr>
        <p:txBody>
          <a:bodyPr wrap="square">
            <a:spAutoFit/>
          </a:bodyPr>
          <a:lstStyle/>
          <a:p>
            <a:pPr algn="ctr" rtl="0">
              <a:lnSpc>
                <a:spcPct val="150000"/>
              </a:lnSpc>
              <a:spcBef>
                <a:spcPct val="50000"/>
              </a:spcBef>
            </a:pPr>
            <a:r>
              <a:rPr lang="zh-CN" sz="1400" b="0" i="0" u="none" baseline="0">
                <a:solidFill>
                  <a:srgbClr val="464748"/>
                </a:solidFill>
                <a:latin typeface="Folio Std Medium" pitchFamily="34" charset="0"/>
              </a:rPr>
              <a:t>挑战大家去实现目标并给予支持</a:t>
            </a:r>
            <a:endParaRPr lang="zh-CN" sz="1400" dirty="0">
              <a:solidFill>
                <a:srgbClr val="464748"/>
              </a:solidFill>
              <a:latin typeface="Folio Std Medium" pitchFamily="34" charset="0"/>
            </a:endParaRPr>
          </a:p>
        </p:txBody>
      </p:sp>
      <p:cxnSp>
        <p:nvCxnSpPr>
          <p:cNvPr id="16" name="Straight Arrow Connector 15"/>
          <p:cNvCxnSpPr>
            <a:stCxn id="142342" idx="2"/>
            <a:endCxn id="142338" idx="0"/>
          </p:cNvCxnSpPr>
          <p:nvPr/>
        </p:nvCxnSpPr>
        <p:spPr>
          <a:xfrm flipH="1">
            <a:off x="2043086" y="1828800"/>
            <a:ext cx="2348894" cy="138588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2342" idx="2"/>
            <a:endCxn id="142339" idx="0"/>
          </p:cNvCxnSpPr>
          <p:nvPr/>
        </p:nvCxnSpPr>
        <p:spPr>
          <a:xfrm>
            <a:off x="4391980" y="1828800"/>
            <a:ext cx="2723204" cy="138588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0" y="6300406"/>
            <a:ext cx="2016224" cy="557594"/>
            <a:chOff x="971600" y="4221088"/>
            <a:chExt cx="2016224" cy="557594"/>
          </a:xfrm>
        </p:grpSpPr>
        <p:pic>
          <p:nvPicPr>
            <p:cNvPr id="20" name="Picture 19"/>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21" name="TextBox 2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9846855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1800" dirty="0"/>
          </a:p>
        </p:txBody>
      </p:sp>
      <p:sp>
        <p:nvSpPr>
          <p:cNvPr id="3" name="TextBox 2"/>
          <p:cNvSpPr txBox="1"/>
          <p:nvPr/>
        </p:nvSpPr>
        <p:spPr>
          <a:xfrm>
            <a:off x="1285852" y="1571612"/>
            <a:ext cx="6215106" cy="2723823"/>
          </a:xfrm>
          <a:prstGeom prst="rect">
            <a:avLst/>
          </a:prstGeom>
          <a:noFill/>
        </p:spPr>
        <p:txBody>
          <a:bodyPr wrap="square" rtlCol="0">
            <a:spAutoFit/>
          </a:bodyPr>
          <a:lstStyle/>
          <a:p>
            <a:pPr algn="ctr" rtl="0">
              <a:lnSpc>
                <a:spcPct val="150000"/>
              </a:lnSpc>
            </a:pPr>
            <a:r>
              <a:rPr lang="zh-CN" sz="2000" b="0" i="0" u="none" baseline="0">
                <a:solidFill>
                  <a:srgbClr val="464748"/>
                </a:solidFill>
                <a:latin typeface="+mn-lt"/>
              </a:rPr>
              <a:t>成功运用目标管理（MBO）有 3 项要求：</a:t>
            </a:r>
          </a:p>
          <a:p>
            <a:pPr algn="ctr" rtl="0">
              <a:lnSpc>
                <a:spcPct val="150000"/>
              </a:lnSpc>
            </a:pPr>
            <a:endParaRPr lang="zh-CN" sz="2000" dirty="0" smtClean="0">
              <a:solidFill>
                <a:srgbClr val="464748"/>
              </a:solidFill>
              <a:latin typeface="+mn-lt"/>
            </a:endParaRPr>
          </a:p>
          <a:p>
            <a:pPr marL="914400" lvl="1" indent="-457200" algn="l" rtl="0">
              <a:lnSpc>
                <a:spcPct val="150000"/>
              </a:lnSpc>
              <a:buFont typeface="+mj-lt"/>
              <a:buAutoNum type="arabicPeriod"/>
            </a:pPr>
            <a:r>
              <a:rPr lang="zh-CN" b="0" i="0" u="none" baseline="0">
                <a:solidFill>
                  <a:srgbClr val="464748"/>
                </a:solidFill>
                <a:latin typeface="+mn-lt"/>
              </a:rPr>
              <a:t>接受 MBO 原则</a:t>
            </a:r>
          </a:p>
          <a:p>
            <a:pPr marL="914400" lvl="1" indent="-457200" algn="l" rtl="0">
              <a:lnSpc>
                <a:spcPct val="150000"/>
              </a:lnSpc>
              <a:buFont typeface="+mj-lt"/>
              <a:buAutoNum type="arabicPeriod"/>
            </a:pPr>
            <a:r>
              <a:rPr lang="zh-CN" b="0" i="0" u="none" baseline="0">
                <a:solidFill>
                  <a:srgbClr val="464748"/>
                </a:solidFill>
                <a:latin typeface="+mn-lt"/>
              </a:rPr>
              <a:t>管理者理解自己在 MBO 中的作用</a:t>
            </a:r>
          </a:p>
          <a:p>
            <a:pPr marL="914400" lvl="1" indent="-457200" algn="l" rtl="0">
              <a:lnSpc>
                <a:spcPct val="150000"/>
              </a:lnSpc>
              <a:buFont typeface="+mj-lt"/>
              <a:buAutoNum type="arabicPeriod"/>
            </a:pPr>
            <a:r>
              <a:rPr lang="zh-CN" b="0" i="0" u="none" baseline="0">
                <a:solidFill>
                  <a:srgbClr val="464748"/>
                </a:solidFill>
                <a:latin typeface="+mn-lt"/>
              </a:rPr>
              <a:t>知道如何运用 MBO 的 7 个步骤</a:t>
            </a:r>
            <a:endParaRPr lang="zh-CN" dirty="0">
              <a:solidFill>
                <a:srgbClr val="464748"/>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2968874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731696"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1800" dirty="0"/>
          </a:p>
        </p:txBody>
      </p:sp>
      <p:sp>
        <p:nvSpPr>
          <p:cNvPr id="3" name="TextBox 2"/>
          <p:cNvSpPr txBox="1"/>
          <p:nvPr/>
        </p:nvSpPr>
        <p:spPr>
          <a:xfrm>
            <a:off x="642910" y="1357298"/>
            <a:ext cx="8215370" cy="3554819"/>
          </a:xfrm>
          <a:prstGeom prst="rect">
            <a:avLst/>
          </a:prstGeom>
          <a:noFill/>
        </p:spPr>
        <p:txBody>
          <a:bodyPr wrap="square" rtlCol="0">
            <a:spAutoFit/>
          </a:bodyPr>
          <a:lstStyle/>
          <a:p>
            <a:pPr algn="ctr" rtl="0">
              <a:lnSpc>
                <a:spcPct val="150000"/>
              </a:lnSpc>
            </a:pPr>
            <a:r>
              <a:rPr lang="zh-CN" sz="2400" b="0" i="0" u="none" baseline="0">
                <a:solidFill>
                  <a:srgbClr val="464748"/>
                </a:solidFill>
                <a:latin typeface="+mn-lt"/>
              </a:rPr>
              <a:t>目标管理（MBO）：</a:t>
            </a:r>
          </a:p>
          <a:p>
            <a:pPr marL="457200" indent="-457200" algn="l" rtl="0">
              <a:lnSpc>
                <a:spcPct val="150000"/>
              </a:lnSpc>
            </a:pPr>
            <a:endParaRPr lang="zh-CN" sz="2000" dirty="0" smtClean="0">
              <a:solidFill>
                <a:srgbClr val="464748"/>
              </a:solidFill>
              <a:latin typeface="+mn-lt"/>
            </a:endParaRPr>
          </a:p>
          <a:p>
            <a:pPr marL="457200" indent="-457200" algn="l" rtl="0">
              <a:lnSpc>
                <a:spcPct val="150000"/>
              </a:lnSpc>
              <a:buFont typeface="+mj-lt"/>
              <a:buAutoNum type="arabicPeriod"/>
            </a:pPr>
            <a:r>
              <a:rPr lang="zh-CN" sz="2000" b="0" i="0" u="none" baseline="0">
                <a:solidFill>
                  <a:srgbClr val="464748"/>
                </a:solidFill>
                <a:latin typeface="+mn-lt"/>
              </a:rPr>
              <a:t>目标管理的原则 - MBO</a:t>
            </a:r>
          </a:p>
          <a:p>
            <a:pPr marL="457200" indent="-457200" algn="l" rtl="0">
              <a:lnSpc>
                <a:spcPct val="150000"/>
              </a:lnSpc>
            </a:pPr>
            <a:endParaRPr lang="zh-CN" sz="2000" dirty="0" smtClean="0">
              <a:solidFill>
                <a:srgbClr val="464748"/>
              </a:solidFill>
              <a:latin typeface="+mn-lt"/>
            </a:endParaRPr>
          </a:p>
          <a:p>
            <a:pPr marL="457200" indent="-457200" algn="just" rtl="0">
              <a:lnSpc>
                <a:spcPct val="150000"/>
              </a:lnSpc>
            </a:pPr>
            <a:r>
              <a:rPr lang="zh-CN" sz="1600" b="0" i="0" u="none" baseline="0">
                <a:solidFill>
                  <a:srgbClr val="464749"/>
                </a:solidFill>
                <a:latin typeface="+mn-lt"/>
              </a:rPr>
              <a:t>MBO 是让每一个员工尽可能自由地运用 </a:t>
            </a:r>
          </a:p>
          <a:p>
            <a:pPr marL="457200" indent="-457200" algn="just" rtl="0">
              <a:lnSpc>
                <a:spcPct val="150000"/>
              </a:lnSpc>
            </a:pPr>
            <a:r>
              <a:rPr lang="zh-CN" sz="1600" b="0" i="0" u="none" baseline="0">
                <a:solidFill>
                  <a:srgbClr val="464749"/>
                </a:solidFill>
                <a:latin typeface="+mn-lt"/>
              </a:rPr>
              <a:t>自己的知识、技能和主观能动性进行工作， </a:t>
            </a:r>
          </a:p>
          <a:p>
            <a:pPr marL="457200" indent="-457200" algn="just" rtl="0">
              <a:lnSpc>
                <a:spcPct val="150000"/>
              </a:lnSpc>
            </a:pPr>
            <a:r>
              <a:rPr lang="zh-CN" sz="1600" b="0" i="0" u="none" baseline="0">
                <a:solidFill>
                  <a:srgbClr val="464749"/>
                </a:solidFill>
                <a:latin typeface="+mn-lt"/>
              </a:rPr>
              <a:t>同时也有助于提高干劲和形成团队合作意识。</a:t>
            </a:r>
          </a:p>
          <a:p>
            <a:pPr marL="457200" indent="-457200" algn="l" rtl="0">
              <a:lnSpc>
                <a:spcPct val="150000"/>
              </a:lnSpc>
            </a:pPr>
            <a:endParaRPr lang="zh-CN" dirty="0" smtClean="0">
              <a:solidFill>
                <a:srgbClr val="464748"/>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172962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10" y="276588"/>
            <a:ext cx="8803704" cy="715962"/>
          </a:xfrm>
        </p:spPr>
        <p:txBody>
          <a:bodyPr/>
          <a:lstStyle/>
          <a:p>
            <a:pPr rtl="0"/>
            <a:r>
              <a:rPr lang="zh-CN" sz="1600" b="1" i="0" u="none" baseline="0"/>
              <a:t>5.</a:t>
            </a:r>
            <a:r>
              <a:rPr lang="zh-CN" sz="1800" b="1" i="0" u="none" baseline="0"/>
              <a:t>成就卓越领导力 – 建立一支结果导向型团队</a:t>
            </a:r>
            <a:endParaRPr lang="zh-CN" sz="1800" dirty="0"/>
          </a:p>
        </p:txBody>
      </p:sp>
      <p:sp>
        <p:nvSpPr>
          <p:cNvPr id="3" name="TextBox 2"/>
          <p:cNvSpPr txBox="1"/>
          <p:nvPr/>
        </p:nvSpPr>
        <p:spPr>
          <a:xfrm>
            <a:off x="2786050" y="1142984"/>
            <a:ext cx="3429024" cy="502510"/>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r>
              <a:rPr lang="zh-CN" sz="2000" b="0" i="0" u="none" baseline="0">
                <a:solidFill>
                  <a:srgbClr val="464748"/>
                </a:solidFill>
                <a:latin typeface="+mn-lt"/>
              </a:rPr>
              <a:t>MBO 的挑战</a:t>
            </a:r>
          </a:p>
        </p:txBody>
      </p:sp>
      <p:sp>
        <p:nvSpPr>
          <p:cNvPr id="5" name="TextBox 4"/>
          <p:cNvSpPr txBox="1"/>
          <p:nvPr/>
        </p:nvSpPr>
        <p:spPr>
          <a:xfrm>
            <a:off x="4286248" y="4000504"/>
            <a:ext cx="3571900" cy="1384995"/>
          </a:xfrm>
          <a:prstGeom prst="rect">
            <a:avLst/>
          </a:prstGeom>
          <a:solidFill>
            <a:srgbClr val="FF9966"/>
          </a:solidFill>
          <a:ln>
            <a:solidFill>
              <a:schemeClr val="tx1"/>
            </a:solidFill>
          </a:ln>
        </p:spPr>
        <p:txBody>
          <a:bodyPr wrap="square" rtlCol="0">
            <a:spAutoFit/>
          </a:bodyPr>
          <a:lstStyle/>
          <a:p>
            <a:endParaRPr lang="zh-CN" dirty="0" smtClean="0">
              <a:solidFill>
                <a:srgbClr val="464748"/>
              </a:solidFill>
              <a:latin typeface="+mn-lt"/>
            </a:endParaRPr>
          </a:p>
          <a:p>
            <a:pPr algn="ctr" rtl="0"/>
            <a:r>
              <a:rPr lang="zh-CN" sz="1600" b="0" i="0" u="none" baseline="0">
                <a:solidFill>
                  <a:srgbClr val="464748"/>
                </a:solidFill>
                <a:latin typeface="+mn-lt"/>
              </a:rPr>
              <a:t>如果一直不知道我的人在做什么，那怎么能知道我会成功呢？</a:t>
            </a:r>
          </a:p>
          <a:p>
            <a:endParaRPr lang="zh-CN" dirty="0"/>
          </a:p>
        </p:txBody>
      </p:sp>
      <p:sp>
        <p:nvSpPr>
          <p:cNvPr id="6" name="TextBox 5"/>
          <p:cNvSpPr txBox="1"/>
          <p:nvPr/>
        </p:nvSpPr>
        <p:spPr>
          <a:xfrm>
            <a:off x="4286248" y="2071678"/>
            <a:ext cx="3571900" cy="1384995"/>
          </a:xfrm>
          <a:prstGeom prst="rect">
            <a:avLst/>
          </a:prstGeom>
          <a:solidFill>
            <a:srgbClr val="92D050"/>
          </a:solidFill>
          <a:ln>
            <a:solidFill>
              <a:schemeClr val="tx1"/>
            </a:solidFill>
          </a:ln>
        </p:spPr>
        <p:txBody>
          <a:bodyPr wrap="square" rtlCol="0">
            <a:spAutoFit/>
          </a:bodyPr>
          <a:lstStyle/>
          <a:p>
            <a:endParaRPr lang="zh-CN" dirty="0" smtClean="0">
              <a:solidFill>
                <a:srgbClr val="464748"/>
              </a:solidFill>
              <a:latin typeface="+mn-lt"/>
            </a:endParaRPr>
          </a:p>
          <a:p>
            <a:pPr algn="ctr" rtl="0"/>
            <a:r>
              <a:rPr lang="zh-CN" sz="1600" b="0" i="0" u="none" baseline="0">
                <a:solidFill>
                  <a:srgbClr val="464748"/>
                </a:solidFill>
                <a:latin typeface="+mn-lt"/>
              </a:rPr>
              <a:t>干劲十足、团结一致并且能够发挥全部才干的人带来的好处。</a:t>
            </a:r>
          </a:p>
          <a:p>
            <a:endParaRPr lang="zh-CN" dirty="0"/>
          </a:p>
        </p:txBody>
      </p:sp>
      <p:sp>
        <p:nvSpPr>
          <p:cNvPr id="10" name="Right Arrow 9"/>
          <p:cNvSpPr/>
          <p:nvPr/>
        </p:nvSpPr>
        <p:spPr>
          <a:xfrm>
            <a:off x="3643306" y="2500306"/>
            <a:ext cx="500066" cy="28575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14" name="Right Arrow 13"/>
          <p:cNvSpPr/>
          <p:nvPr/>
        </p:nvSpPr>
        <p:spPr>
          <a:xfrm>
            <a:off x="3643306" y="4286256"/>
            <a:ext cx="500066" cy="285752"/>
          </a:xfrm>
          <a:prstGeom prs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pic>
        <p:nvPicPr>
          <p:cNvPr id="87042" name="Picture 2" descr="https://encrypted-tbn2.gstatic.com/images?q=tbn:ANd9GcSSWmis_06TZSenFCtItLY8DsoVWzakDvsJXIlJnhtmHc4qIIzY"/>
          <p:cNvPicPr>
            <a:picLocks noChangeAspect="1" noChangeArrowheads="1"/>
          </p:cNvPicPr>
          <p:nvPr/>
        </p:nvPicPr>
        <p:blipFill>
          <a:blip r:embed="rId2" cstate="print"/>
          <a:srcRect/>
          <a:stretch>
            <a:fillRect/>
          </a:stretch>
        </p:blipFill>
        <p:spPr bwMode="auto">
          <a:xfrm>
            <a:off x="285720" y="4357694"/>
            <a:ext cx="1143008" cy="907149"/>
          </a:xfrm>
          <a:prstGeom prst="rect">
            <a:avLst/>
          </a:prstGeom>
          <a:noFill/>
        </p:spPr>
      </p:pic>
      <p:pic>
        <p:nvPicPr>
          <p:cNvPr id="87044" name="Picture 4" descr="https://encrypted-tbn2.gstatic.com/images?q=tbn:ANd9GcQmbZn8JCH8D_4HUSejyyGkCkPJnkidLzh44zDLMqlQuiOq8c0p"/>
          <p:cNvPicPr>
            <a:picLocks noChangeAspect="1" noChangeArrowheads="1"/>
          </p:cNvPicPr>
          <p:nvPr/>
        </p:nvPicPr>
        <p:blipFill>
          <a:blip r:embed="rId3" cstate="print"/>
          <a:srcRect/>
          <a:stretch>
            <a:fillRect/>
          </a:stretch>
        </p:blipFill>
        <p:spPr bwMode="auto">
          <a:xfrm>
            <a:off x="285720" y="2571744"/>
            <a:ext cx="995672" cy="1000117"/>
          </a:xfrm>
          <a:prstGeom prst="rect">
            <a:avLst/>
          </a:prstGeom>
          <a:noFill/>
        </p:spPr>
      </p:pic>
      <p:sp>
        <p:nvSpPr>
          <p:cNvPr id="21" name="Rounded Rectangular Callout 20"/>
          <p:cNvSpPr/>
          <p:nvPr/>
        </p:nvSpPr>
        <p:spPr>
          <a:xfrm>
            <a:off x="1643042" y="2071678"/>
            <a:ext cx="1857388" cy="1000132"/>
          </a:xfrm>
          <a:prstGeom prst="wedgeRoundRectCallout">
            <a:avLst>
              <a:gd name="adj1" fmla="val -81523"/>
              <a:gd name="adj2" fmla="val 25358"/>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zh-CN" b="0" i="0" u="none" baseline="0">
                <a:solidFill>
                  <a:srgbClr val="464749"/>
                </a:solidFill>
              </a:rPr>
              <a:t>作为经理，我要……..</a:t>
            </a:r>
            <a:endParaRPr lang="zh-CN" dirty="0">
              <a:solidFill>
                <a:srgbClr val="464749"/>
              </a:solidFill>
            </a:endParaRPr>
          </a:p>
        </p:txBody>
      </p:sp>
      <p:sp>
        <p:nvSpPr>
          <p:cNvPr id="23" name="Rounded Rectangular Callout 22"/>
          <p:cNvSpPr/>
          <p:nvPr/>
        </p:nvSpPr>
        <p:spPr>
          <a:xfrm>
            <a:off x="1643042" y="4000504"/>
            <a:ext cx="1857388" cy="857256"/>
          </a:xfrm>
          <a:prstGeom prst="wedgeRoundRectCallout">
            <a:avLst>
              <a:gd name="adj1" fmla="val -77636"/>
              <a:gd name="adj2" fmla="val 66574"/>
              <a:gd name="adj3" fmla="val 16667"/>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zh-CN" b="0" i="0" u="none" baseline="0">
                <a:solidFill>
                  <a:srgbClr val="464749"/>
                </a:solidFill>
              </a:rPr>
              <a:t>但作为经理 ……..</a:t>
            </a:r>
            <a:endParaRPr lang="zh-CN" dirty="0">
              <a:solidFill>
                <a:srgbClr val="464749"/>
              </a:solidFill>
            </a:endParaRPr>
          </a:p>
        </p:txBody>
      </p:sp>
      <p:grpSp>
        <p:nvGrpSpPr>
          <p:cNvPr id="13" name="Group 12"/>
          <p:cNvGrpSpPr/>
          <p:nvPr/>
        </p:nvGrpSpPr>
        <p:grpSpPr>
          <a:xfrm>
            <a:off x="0" y="6300406"/>
            <a:ext cx="2016224" cy="557594"/>
            <a:chOff x="971600" y="4221088"/>
            <a:chExt cx="2016224" cy="557594"/>
          </a:xfrm>
        </p:grpSpPr>
        <p:pic>
          <p:nvPicPr>
            <p:cNvPr id="15" name="Picture 14"/>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16" name="TextBox 1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39285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1.做一个领导者意味着什么</a:t>
            </a:r>
            <a:endParaRPr lang="zh-CN" sz="1800" dirty="0"/>
          </a:p>
        </p:txBody>
      </p:sp>
      <p:pic>
        <p:nvPicPr>
          <p:cNvPr id="57" name="Picture 56"/>
          <p:cNvPicPr>
            <a:picLocks noChangeAspect="1"/>
          </p:cNvPicPr>
          <p:nvPr/>
        </p:nvPicPr>
        <p:blipFill>
          <a:blip r:embed="rId2" cstate="print"/>
          <a:stretch>
            <a:fillRect/>
          </a:stretch>
        </p:blipFill>
        <p:spPr>
          <a:xfrm>
            <a:off x="695756" y="2713025"/>
            <a:ext cx="1156186" cy="1156186"/>
          </a:xfrm>
          <a:prstGeom prst="rect">
            <a:avLst/>
          </a:prstGeom>
        </p:spPr>
      </p:pic>
      <p:pic>
        <p:nvPicPr>
          <p:cNvPr id="58" name="Picture 57"/>
          <p:cNvPicPr>
            <a:picLocks noChangeAspect="1"/>
          </p:cNvPicPr>
          <p:nvPr/>
        </p:nvPicPr>
        <p:blipFill rotWithShape="1">
          <a:blip r:embed="rId3" cstate="print"/>
          <a:srcRect l="27563" t="9735" r="18591" b="50000"/>
          <a:stretch/>
        </p:blipFill>
        <p:spPr>
          <a:xfrm>
            <a:off x="663669" y="4548733"/>
            <a:ext cx="1188273" cy="1196850"/>
          </a:xfrm>
          <a:prstGeom prst="rect">
            <a:avLst/>
          </a:prstGeom>
        </p:spPr>
      </p:pic>
      <p:grpSp>
        <p:nvGrpSpPr>
          <p:cNvPr id="23" name="Group 22"/>
          <p:cNvGrpSpPr/>
          <p:nvPr/>
        </p:nvGrpSpPr>
        <p:grpSpPr>
          <a:xfrm>
            <a:off x="304800" y="1124744"/>
            <a:ext cx="8731696" cy="1261884"/>
            <a:chOff x="304800" y="1124744"/>
            <a:chExt cx="8731696" cy="1261884"/>
          </a:xfrm>
        </p:grpSpPr>
        <p:sp>
          <p:nvSpPr>
            <p:cNvPr id="4" name="TextBox 3"/>
            <p:cNvSpPr txBox="1"/>
            <p:nvPr/>
          </p:nvSpPr>
          <p:spPr>
            <a:xfrm>
              <a:off x="304800" y="1124744"/>
              <a:ext cx="8731696" cy="1261884"/>
            </a:xfrm>
            <a:prstGeom prst="rect">
              <a:avLst/>
            </a:prstGeom>
            <a:noFill/>
          </p:spPr>
          <p:txBody>
            <a:bodyPr wrap="square" rtlCol="0">
              <a:spAutoFit/>
            </a:bodyPr>
            <a:lstStyle/>
            <a:p>
              <a:pPr algn="l" rtl="0"/>
              <a:r>
                <a:rPr lang="zh-CN" b="0" i="0" u="none" baseline="0">
                  <a:latin typeface="+mn-lt"/>
                </a:rPr>
                <a:t>练习 1. </a:t>
              </a:r>
            </a:p>
            <a:p>
              <a:endParaRPr lang="zh-CN" dirty="0">
                <a:latin typeface="+mn-lt"/>
              </a:endParaRPr>
            </a:p>
            <a:p>
              <a:pPr lvl="3" algn="l" rtl="0"/>
              <a:endParaRPr lang="zh-CN" sz="1600" dirty="0">
                <a:latin typeface="Folio Std Medium" panose="020B0603030502020204" pitchFamily="34" charset="0"/>
              </a:endParaRPr>
            </a:p>
            <a:p>
              <a:pPr marL="342900" indent="-342900" algn="l" rtl="0">
                <a:lnSpc>
                  <a:spcPct val="150000"/>
                </a:lnSpc>
                <a:buFont typeface="+mj-lt"/>
                <a:buAutoNum type="arabicPeriod" startAt="2"/>
              </a:pPr>
              <a:endParaRPr lang="zh-CN" sz="1600" dirty="0">
                <a:latin typeface="+mn-lt"/>
              </a:endParaRPr>
            </a:p>
          </p:txBody>
        </p:sp>
        <p:sp>
          <p:nvSpPr>
            <p:cNvPr id="5" name="Rectangle 4"/>
            <p:cNvSpPr/>
            <p:nvPr/>
          </p:nvSpPr>
          <p:spPr>
            <a:xfrm>
              <a:off x="6533716" y="1522532"/>
              <a:ext cx="1656184" cy="36004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1-4 组</a:t>
              </a:r>
              <a:endParaRPr lang="zh-CN" dirty="0"/>
            </a:p>
          </p:txBody>
        </p:sp>
        <p:sp>
          <p:nvSpPr>
            <p:cNvPr id="51" name="Rectangle 50"/>
            <p:cNvSpPr/>
            <p:nvPr/>
          </p:nvSpPr>
          <p:spPr>
            <a:xfrm>
              <a:off x="359532" y="1549044"/>
              <a:ext cx="1656184" cy="36004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5-8 组</a:t>
              </a:r>
              <a:endParaRPr lang="zh-CN" dirty="0"/>
            </a:p>
          </p:txBody>
        </p:sp>
      </p:grpSp>
      <p:grpSp>
        <p:nvGrpSpPr>
          <p:cNvPr id="22" name="Group 21"/>
          <p:cNvGrpSpPr/>
          <p:nvPr/>
        </p:nvGrpSpPr>
        <p:grpSpPr>
          <a:xfrm>
            <a:off x="179512" y="1697157"/>
            <a:ext cx="8199070" cy="4524128"/>
            <a:chOff x="179512" y="1697157"/>
            <a:chExt cx="8199070" cy="4524128"/>
          </a:xfrm>
        </p:grpSpPr>
        <p:grpSp>
          <p:nvGrpSpPr>
            <p:cNvPr id="6" name="Group 5"/>
            <p:cNvGrpSpPr/>
            <p:nvPr/>
          </p:nvGrpSpPr>
          <p:grpSpPr>
            <a:xfrm>
              <a:off x="179512" y="2204864"/>
              <a:ext cx="8199069" cy="4016421"/>
              <a:chOff x="179512" y="1788312"/>
              <a:chExt cx="8199069" cy="4016421"/>
            </a:xfrm>
          </p:grpSpPr>
          <p:grpSp>
            <p:nvGrpSpPr>
              <p:cNvPr id="55" name="Group 54"/>
              <p:cNvGrpSpPr/>
              <p:nvPr/>
            </p:nvGrpSpPr>
            <p:grpSpPr>
              <a:xfrm>
                <a:off x="2195736" y="1788313"/>
                <a:ext cx="6182845" cy="4016420"/>
                <a:chOff x="2123728" y="1310958"/>
                <a:chExt cx="6182845" cy="4016420"/>
              </a:xfrm>
            </p:grpSpPr>
            <p:grpSp>
              <p:nvGrpSpPr>
                <p:cNvPr id="38" name="Group 37"/>
                <p:cNvGrpSpPr/>
                <p:nvPr/>
              </p:nvGrpSpPr>
              <p:grpSpPr>
                <a:xfrm>
                  <a:off x="2123728" y="1310958"/>
                  <a:ext cx="6174184" cy="869491"/>
                  <a:chOff x="2070224" y="2060848"/>
                  <a:chExt cx="6174184" cy="869491"/>
                </a:xfrm>
              </p:grpSpPr>
              <p:sp>
                <p:nvSpPr>
                  <p:cNvPr id="34" name="Right Arrow 33"/>
                  <p:cNvSpPr/>
                  <p:nvPr/>
                </p:nvSpPr>
                <p:spPr>
                  <a:xfrm flipH="1">
                    <a:off x="2070224" y="2060848"/>
                    <a:ext cx="4157960" cy="4095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期望</a:t>
                    </a:r>
                    <a:endParaRPr lang="zh-CN" sz="1200" dirty="0">
                      <a:solidFill>
                        <a:schemeClr val="bg1"/>
                      </a:solidFill>
                    </a:endParaRPr>
                  </a:p>
                </p:txBody>
              </p:sp>
              <p:sp>
                <p:nvSpPr>
                  <p:cNvPr id="36" name="Rectangle 35"/>
                  <p:cNvSpPr/>
                  <p:nvPr/>
                </p:nvSpPr>
                <p:spPr>
                  <a:xfrm>
                    <a:off x="6228184" y="2060848"/>
                    <a:ext cx="2016224" cy="8640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Transwarp</a:t>
                    </a:r>
                    <a:endParaRPr lang="zh-CN" sz="1600" dirty="0">
                      <a:solidFill>
                        <a:schemeClr val="bg1"/>
                      </a:solidFill>
                    </a:endParaRPr>
                  </a:p>
                </p:txBody>
              </p:sp>
              <p:sp>
                <p:nvSpPr>
                  <p:cNvPr id="37" name="Right Arrow 36"/>
                  <p:cNvSpPr/>
                  <p:nvPr/>
                </p:nvSpPr>
                <p:spPr>
                  <a:xfrm>
                    <a:off x="2070224" y="2520772"/>
                    <a:ext cx="4157960" cy="40956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责任</a:t>
                    </a:r>
                    <a:endParaRPr lang="zh-CN" sz="1200" dirty="0">
                      <a:solidFill>
                        <a:schemeClr val="bg1"/>
                      </a:solidFill>
                    </a:endParaRPr>
                  </a:p>
                </p:txBody>
              </p:sp>
            </p:grpSp>
            <p:grpSp>
              <p:nvGrpSpPr>
                <p:cNvPr id="39" name="Group 38"/>
                <p:cNvGrpSpPr/>
                <p:nvPr/>
              </p:nvGrpSpPr>
              <p:grpSpPr>
                <a:xfrm>
                  <a:off x="2123728" y="2359934"/>
                  <a:ext cx="6174184" cy="869491"/>
                  <a:chOff x="2070224" y="2060848"/>
                  <a:chExt cx="6174184" cy="869491"/>
                </a:xfrm>
              </p:grpSpPr>
              <p:sp>
                <p:nvSpPr>
                  <p:cNvPr id="40" name="Right Arrow 39"/>
                  <p:cNvSpPr/>
                  <p:nvPr/>
                </p:nvSpPr>
                <p:spPr>
                  <a:xfrm flipH="1">
                    <a:off x="2070224" y="2060848"/>
                    <a:ext cx="4157960" cy="4095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期望</a:t>
                    </a:r>
                    <a:endParaRPr lang="zh-CN" sz="1200" dirty="0">
                      <a:solidFill>
                        <a:schemeClr val="bg1"/>
                      </a:solidFill>
                    </a:endParaRPr>
                  </a:p>
                </p:txBody>
              </p:sp>
              <p:sp>
                <p:nvSpPr>
                  <p:cNvPr id="41" name="Rectangle 40"/>
                  <p:cNvSpPr/>
                  <p:nvPr/>
                </p:nvSpPr>
                <p:spPr>
                  <a:xfrm>
                    <a:off x="6228184" y="2060848"/>
                    <a:ext cx="2016224" cy="8640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下属</a:t>
                    </a:r>
                    <a:endParaRPr lang="zh-CN" sz="1600" dirty="0">
                      <a:solidFill>
                        <a:schemeClr val="bg1"/>
                      </a:solidFill>
                    </a:endParaRPr>
                  </a:p>
                </p:txBody>
              </p:sp>
              <p:sp>
                <p:nvSpPr>
                  <p:cNvPr id="42" name="Right Arrow 41"/>
                  <p:cNvSpPr/>
                  <p:nvPr/>
                </p:nvSpPr>
                <p:spPr>
                  <a:xfrm>
                    <a:off x="2070224" y="2520772"/>
                    <a:ext cx="4157960" cy="40956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责任</a:t>
                    </a:r>
                    <a:endParaRPr lang="zh-CN" sz="1200" dirty="0">
                      <a:solidFill>
                        <a:schemeClr val="bg1"/>
                      </a:solidFill>
                    </a:endParaRPr>
                  </a:p>
                </p:txBody>
              </p:sp>
            </p:grpSp>
            <p:grpSp>
              <p:nvGrpSpPr>
                <p:cNvPr id="43" name="Group 42"/>
                <p:cNvGrpSpPr/>
                <p:nvPr/>
              </p:nvGrpSpPr>
              <p:grpSpPr>
                <a:xfrm>
                  <a:off x="2123728" y="3408910"/>
                  <a:ext cx="6174184" cy="869491"/>
                  <a:chOff x="2070224" y="2060848"/>
                  <a:chExt cx="6174184" cy="869491"/>
                </a:xfrm>
              </p:grpSpPr>
              <p:sp>
                <p:nvSpPr>
                  <p:cNvPr id="44" name="Right Arrow 43"/>
                  <p:cNvSpPr/>
                  <p:nvPr/>
                </p:nvSpPr>
                <p:spPr>
                  <a:xfrm flipH="1">
                    <a:off x="2070224" y="2060848"/>
                    <a:ext cx="4157960" cy="4095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期望</a:t>
                    </a:r>
                    <a:endParaRPr lang="zh-CN" sz="1200" dirty="0">
                      <a:solidFill>
                        <a:schemeClr val="bg1"/>
                      </a:solidFill>
                    </a:endParaRPr>
                  </a:p>
                </p:txBody>
              </p:sp>
              <p:sp>
                <p:nvSpPr>
                  <p:cNvPr id="45" name="Rectangle 44"/>
                  <p:cNvSpPr/>
                  <p:nvPr/>
                </p:nvSpPr>
                <p:spPr>
                  <a:xfrm>
                    <a:off x="6228184" y="2060848"/>
                    <a:ext cx="2016224" cy="8640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伙伴和同事</a:t>
                    </a:r>
                    <a:endParaRPr lang="zh-CN" sz="1600" dirty="0">
                      <a:solidFill>
                        <a:schemeClr val="bg1"/>
                      </a:solidFill>
                    </a:endParaRPr>
                  </a:p>
                </p:txBody>
              </p:sp>
              <p:sp>
                <p:nvSpPr>
                  <p:cNvPr id="46" name="Right Arrow 45"/>
                  <p:cNvSpPr/>
                  <p:nvPr/>
                </p:nvSpPr>
                <p:spPr>
                  <a:xfrm>
                    <a:off x="2070224" y="2520772"/>
                    <a:ext cx="4157960" cy="40956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责任</a:t>
                    </a:r>
                    <a:endParaRPr lang="zh-CN" sz="1200" dirty="0">
                      <a:solidFill>
                        <a:schemeClr val="bg1"/>
                      </a:solidFill>
                    </a:endParaRPr>
                  </a:p>
                </p:txBody>
              </p:sp>
            </p:grpSp>
            <p:grpSp>
              <p:nvGrpSpPr>
                <p:cNvPr id="47" name="Group 46"/>
                <p:cNvGrpSpPr/>
                <p:nvPr/>
              </p:nvGrpSpPr>
              <p:grpSpPr>
                <a:xfrm>
                  <a:off x="2123728" y="4457887"/>
                  <a:ext cx="6182845" cy="869491"/>
                  <a:chOff x="2061563" y="2060848"/>
                  <a:chExt cx="6182845" cy="869491"/>
                </a:xfrm>
              </p:grpSpPr>
              <p:sp>
                <p:nvSpPr>
                  <p:cNvPr id="48" name="Right Arrow 47"/>
                  <p:cNvSpPr/>
                  <p:nvPr/>
                </p:nvSpPr>
                <p:spPr>
                  <a:xfrm flipH="1">
                    <a:off x="2061563" y="2078406"/>
                    <a:ext cx="4157960" cy="40956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期望</a:t>
                    </a:r>
                    <a:endParaRPr lang="zh-CN" sz="1200" dirty="0">
                      <a:solidFill>
                        <a:schemeClr val="bg1"/>
                      </a:solidFill>
                    </a:endParaRPr>
                  </a:p>
                </p:txBody>
              </p:sp>
              <p:sp>
                <p:nvSpPr>
                  <p:cNvPr id="49" name="Rectangle 48"/>
                  <p:cNvSpPr/>
                  <p:nvPr/>
                </p:nvSpPr>
                <p:spPr>
                  <a:xfrm>
                    <a:off x="6228184" y="2060848"/>
                    <a:ext cx="2016224" cy="8640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客户和投资者</a:t>
                    </a:r>
                    <a:endParaRPr lang="zh-CN" sz="1600" dirty="0">
                      <a:solidFill>
                        <a:schemeClr val="bg1"/>
                      </a:solidFill>
                    </a:endParaRPr>
                  </a:p>
                </p:txBody>
              </p:sp>
              <p:sp>
                <p:nvSpPr>
                  <p:cNvPr id="50" name="Right Arrow 49"/>
                  <p:cNvSpPr/>
                  <p:nvPr/>
                </p:nvSpPr>
                <p:spPr>
                  <a:xfrm>
                    <a:off x="2070224" y="2520772"/>
                    <a:ext cx="4157960" cy="409567"/>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bg1"/>
                        </a:solidFill>
                      </a:rPr>
                      <a:t>责任</a:t>
                    </a:r>
                    <a:endParaRPr lang="zh-CN" sz="1200" dirty="0">
                      <a:solidFill>
                        <a:schemeClr val="bg1"/>
                      </a:solidFill>
                    </a:endParaRPr>
                  </a:p>
                </p:txBody>
              </p:sp>
            </p:grpSp>
          </p:grpSp>
          <p:sp>
            <p:nvSpPr>
              <p:cNvPr id="56" name="Rectangle 55"/>
              <p:cNvSpPr/>
              <p:nvPr/>
            </p:nvSpPr>
            <p:spPr>
              <a:xfrm>
                <a:off x="179512" y="1788312"/>
                <a:ext cx="2016224" cy="394494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grpSp>
          <p:nvGrpSpPr>
            <p:cNvPr id="21" name="Group 20"/>
            <p:cNvGrpSpPr/>
            <p:nvPr/>
          </p:nvGrpSpPr>
          <p:grpSpPr>
            <a:xfrm>
              <a:off x="8189900" y="1697157"/>
              <a:ext cx="188682" cy="4086685"/>
              <a:chOff x="8189900" y="1697157"/>
              <a:chExt cx="188682" cy="4086685"/>
            </a:xfrm>
          </p:grpSpPr>
          <p:cxnSp>
            <p:nvCxnSpPr>
              <p:cNvPr id="10" name="Elbow Connector 9"/>
              <p:cNvCxnSpPr>
                <a:stCxn id="5" idx="3"/>
                <a:endCxn id="49" idx="3"/>
              </p:cNvCxnSpPr>
              <p:nvPr/>
            </p:nvCxnSpPr>
            <p:spPr>
              <a:xfrm>
                <a:off x="8189900" y="1702552"/>
                <a:ext cx="188681" cy="4081290"/>
              </a:xfrm>
              <a:prstGeom prst="bentConnector3">
                <a:avLst>
                  <a:gd name="adj1" fmla="val 22115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6771543" y="3237533"/>
                <a:ext cx="3034057" cy="180020"/>
              </a:xfrm>
              <a:prstGeom prst="bentConnector4">
                <a:avLst>
                  <a:gd name="adj1" fmla="val -3722"/>
                  <a:gd name="adj2" fmla="val 2269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rot="16200000" flipH="1">
                <a:off x="7294205" y="2601513"/>
                <a:ext cx="1988732" cy="180020"/>
              </a:xfrm>
              <a:prstGeom prst="bentConnector4">
                <a:avLst>
                  <a:gd name="adj1" fmla="val 822"/>
                  <a:gd name="adj2" fmla="val 2269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36" idx="3"/>
              </p:cNvCxnSpPr>
              <p:nvPr/>
            </p:nvCxnSpPr>
            <p:spPr>
              <a:xfrm rot="16200000" flipH="1">
                <a:off x="7814362" y="2081355"/>
                <a:ext cx="939756" cy="171359"/>
              </a:xfrm>
              <a:prstGeom prst="bentConnector4">
                <a:avLst>
                  <a:gd name="adj1" fmla="val 885"/>
                  <a:gd name="adj2" fmla="val 23340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0" name="Elbow Connector 29"/>
          <p:cNvCxnSpPr>
            <a:stCxn id="51" idx="2"/>
          </p:cNvCxnSpPr>
          <p:nvPr/>
        </p:nvCxnSpPr>
        <p:spPr>
          <a:xfrm rot="16200000" flipH="1">
            <a:off x="1219754" y="1876954"/>
            <a:ext cx="943852" cy="1008112"/>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42" idx="1"/>
          </p:cNvCxnSpPr>
          <p:nvPr/>
        </p:nvCxnSpPr>
        <p:spPr>
          <a:xfrm rot="16200000" flipH="1">
            <a:off x="686948" y="2409760"/>
            <a:ext cx="2009465" cy="1008112"/>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endCxn id="46" idx="1"/>
          </p:cNvCxnSpPr>
          <p:nvPr/>
        </p:nvCxnSpPr>
        <p:spPr>
          <a:xfrm rot="16200000" flipH="1">
            <a:off x="162459" y="2934247"/>
            <a:ext cx="3058441" cy="1008114"/>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1" idx="2"/>
            <a:endCxn id="50" idx="1"/>
          </p:cNvCxnSpPr>
          <p:nvPr/>
        </p:nvCxnSpPr>
        <p:spPr>
          <a:xfrm rot="16200000" flipH="1">
            <a:off x="-357699" y="3454406"/>
            <a:ext cx="4107418" cy="1016773"/>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89645" y="4028143"/>
            <a:ext cx="1306090" cy="4336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管理者</a:t>
            </a:r>
            <a:endParaRPr lang="zh-CN" dirty="0"/>
          </a:p>
        </p:txBody>
      </p:sp>
      <p:pic>
        <p:nvPicPr>
          <p:cNvPr id="65" name="Picture 64"/>
          <p:cNvPicPr>
            <a:picLocks noChangeAspect="1"/>
          </p:cNvPicPr>
          <p:nvPr/>
        </p:nvPicPr>
        <p:blipFill rotWithShape="1">
          <a:blip r:embed="rId4" cstate="print"/>
          <a:srcRect l="295860" t="-250606" r="-248963" b="290938"/>
          <a:stretch/>
        </p:blipFill>
        <p:spPr>
          <a:xfrm>
            <a:off x="3059832" y="1196753"/>
            <a:ext cx="504056" cy="720080"/>
          </a:xfrm>
          <a:prstGeom prst="rect">
            <a:avLst/>
          </a:prstGeom>
        </p:spPr>
      </p:pic>
      <p:grpSp>
        <p:nvGrpSpPr>
          <p:cNvPr id="70" name="Group 69"/>
          <p:cNvGrpSpPr/>
          <p:nvPr/>
        </p:nvGrpSpPr>
        <p:grpSpPr>
          <a:xfrm>
            <a:off x="330971" y="2408104"/>
            <a:ext cx="597406" cy="3613912"/>
            <a:chOff x="330971" y="2408104"/>
            <a:chExt cx="597406" cy="3613912"/>
          </a:xfrm>
        </p:grpSpPr>
        <p:pic>
          <p:nvPicPr>
            <p:cNvPr id="66" name="Picture 65"/>
            <p:cNvPicPr>
              <a:picLocks noChangeAspect="1"/>
            </p:cNvPicPr>
            <p:nvPr/>
          </p:nvPicPr>
          <p:blipFill rotWithShape="1">
            <a:blip r:embed="rId5" cstate="print"/>
            <a:srcRect l="46563" r="12195"/>
            <a:stretch/>
          </p:blipFill>
          <p:spPr>
            <a:xfrm>
              <a:off x="339633" y="3337337"/>
              <a:ext cx="588744" cy="713786"/>
            </a:xfrm>
            <a:prstGeom prst="rect">
              <a:avLst/>
            </a:prstGeom>
          </p:spPr>
        </p:pic>
        <p:pic>
          <p:nvPicPr>
            <p:cNvPr id="67" name="Picture 66"/>
            <p:cNvPicPr>
              <a:picLocks noChangeAspect="1"/>
            </p:cNvPicPr>
            <p:nvPr/>
          </p:nvPicPr>
          <p:blipFill>
            <a:blip r:embed="rId6" cstate="print"/>
            <a:stretch>
              <a:fillRect/>
            </a:stretch>
          </p:blipFill>
          <p:spPr>
            <a:xfrm>
              <a:off x="359532" y="2408104"/>
              <a:ext cx="559335" cy="639381"/>
            </a:xfrm>
            <a:prstGeom prst="rect">
              <a:avLst/>
            </a:prstGeom>
          </p:spPr>
        </p:pic>
        <p:pic>
          <p:nvPicPr>
            <p:cNvPr id="68" name="Picture 67"/>
            <p:cNvPicPr>
              <a:picLocks noChangeAspect="1"/>
            </p:cNvPicPr>
            <p:nvPr/>
          </p:nvPicPr>
          <p:blipFill rotWithShape="1">
            <a:blip r:embed="rId7" cstate="print"/>
            <a:srcRect l="33473" t="7928" r="16948" b="54745"/>
            <a:stretch/>
          </p:blipFill>
          <p:spPr>
            <a:xfrm>
              <a:off x="362879" y="5327030"/>
              <a:ext cx="555988" cy="694986"/>
            </a:xfrm>
            <a:prstGeom prst="rect">
              <a:avLst/>
            </a:prstGeom>
          </p:spPr>
        </p:pic>
        <p:pic>
          <p:nvPicPr>
            <p:cNvPr id="69" name="Picture 68"/>
            <p:cNvPicPr>
              <a:picLocks noChangeAspect="1"/>
            </p:cNvPicPr>
            <p:nvPr/>
          </p:nvPicPr>
          <p:blipFill rotWithShape="1">
            <a:blip r:embed="rId8" cstate="print"/>
            <a:srcRect l="29838" t="2955" r="16396" b="23117"/>
            <a:stretch/>
          </p:blipFill>
          <p:spPr>
            <a:xfrm>
              <a:off x="330971" y="4340975"/>
              <a:ext cx="597406" cy="696202"/>
            </a:xfrm>
            <a:prstGeom prst="rect">
              <a:avLst/>
            </a:prstGeom>
          </p:spPr>
        </p:pic>
      </p:grpSp>
      <p:grpSp>
        <p:nvGrpSpPr>
          <p:cNvPr id="52" name="Group 51"/>
          <p:cNvGrpSpPr/>
          <p:nvPr/>
        </p:nvGrpSpPr>
        <p:grpSpPr>
          <a:xfrm>
            <a:off x="0" y="6300406"/>
            <a:ext cx="2016224" cy="557594"/>
            <a:chOff x="971600" y="4221088"/>
            <a:chExt cx="2016224" cy="557594"/>
          </a:xfrm>
        </p:grpSpPr>
        <p:pic>
          <p:nvPicPr>
            <p:cNvPr id="54" name="Picture 53"/>
            <p:cNvPicPr>
              <a:picLocks noChangeAspect="1"/>
            </p:cNvPicPr>
            <p:nvPr/>
          </p:nvPicPr>
          <p:blipFill rotWithShape="1">
            <a:blip r:embed="rId9" cstate="print"/>
            <a:srcRect t="40325" b="39513"/>
            <a:stretch/>
          </p:blipFill>
          <p:spPr>
            <a:xfrm>
              <a:off x="1115616" y="4221088"/>
              <a:ext cx="1440160" cy="319405"/>
            </a:xfrm>
            <a:prstGeom prst="rect">
              <a:avLst/>
            </a:prstGeom>
          </p:spPr>
        </p:pic>
        <p:sp>
          <p:nvSpPr>
            <p:cNvPr id="59" name="TextBox 5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2334890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856984" cy="715962"/>
          </a:xfrm>
        </p:spPr>
        <p:txBody>
          <a:bodyPr/>
          <a:lstStyle/>
          <a:p>
            <a:pPr rtl="0"/>
            <a:r>
              <a:rPr lang="zh-CN" sz="1600" b="1" i="0" u="none" baseline="0">
                <a:solidFill>
                  <a:srgbClr val="C00000"/>
                </a:solidFill>
              </a:rPr>
              <a:t>5.</a:t>
            </a:r>
            <a:r>
              <a:rPr lang="zh-CN" sz="1800" b="1" i="0" u="none" baseline="0">
                <a:solidFill>
                  <a:srgbClr val="C00000"/>
                </a:solidFill>
              </a:rPr>
              <a:t>成就卓越领导力 – 建立一支结果导向型团队</a:t>
            </a:r>
            <a:endParaRPr lang="zh-CN" sz="1800" dirty="0"/>
          </a:p>
        </p:txBody>
      </p:sp>
      <p:sp>
        <p:nvSpPr>
          <p:cNvPr id="3" name="TextBox 2"/>
          <p:cNvSpPr txBox="1"/>
          <p:nvPr/>
        </p:nvSpPr>
        <p:spPr>
          <a:xfrm>
            <a:off x="785786" y="1571612"/>
            <a:ext cx="7215238" cy="1846659"/>
          </a:xfrm>
          <a:prstGeom prst="rect">
            <a:avLst/>
          </a:prstGeom>
          <a:noFill/>
        </p:spPr>
        <p:txBody>
          <a:bodyPr wrap="square" rtlCol="0">
            <a:spAutoFit/>
          </a:bodyPr>
          <a:lstStyle/>
          <a:p>
            <a:pPr algn="ctr" rtl="0">
              <a:lnSpc>
                <a:spcPct val="150000"/>
              </a:lnSpc>
            </a:pPr>
            <a:r>
              <a:rPr lang="zh-CN" sz="2000" b="0" i="0" u="none" baseline="0">
                <a:solidFill>
                  <a:srgbClr val="464749"/>
                </a:solidFill>
                <a:latin typeface="+mn-lt"/>
              </a:rPr>
              <a:t>目标管理（MBO）：</a:t>
            </a:r>
          </a:p>
          <a:p>
            <a:pPr algn="ctr" rtl="0">
              <a:lnSpc>
                <a:spcPct val="150000"/>
              </a:lnSpc>
            </a:pPr>
            <a:endParaRPr lang="zh-CN" sz="2000" dirty="0" smtClean="0">
              <a:solidFill>
                <a:srgbClr val="464748"/>
              </a:solidFill>
              <a:latin typeface="+mn-lt"/>
            </a:endParaRPr>
          </a:p>
          <a:p>
            <a:pPr marL="457200" indent="-457200" algn="l" rtl="0">
              <a:lnSpc>
                <a:spcPct val="150000"/>
              </a:lnSpc>
              <a:buFont typeface="+mj-lt"/>
              <a:buAutoNum type="arabicPeriod"/>
            </a:pPr>
            <a:r>
              <a:rPr lang="zh-CN" b="0" i="0" u="none" baseline="0">
                <a:solidFill>
                  <a:schemeClr val="bg1">
                    <a:lumMod val="75000"/>
                  </a:schemeClr>
                </a:solidFill>
                <a:latin typeface="+mn-lt"/>
              </a:rPr>
              <a:t>目标管理的原则 - MBO</a:t>
            </a:r>
          </a:p>
          <a:p>
            <a:pPr marL="457200" indent="-457200" algn="l" rtl="0">
              <a:lnSpc>
                <a:spcPct val="150000"/>
              </a:lnSpc>
              <a:buFont typeface="+mj-lt"/>
              <a:buAutoNum type="arabicPeriod"/>
            </a:pPr>
            <a:r>
              <a:rPr lang="zh-CN" b="0" i="0" u="none" baseline="0">
                <a:solidFill>
                  <a:srgbClr val="464749"/>
                </a:solidFill>
                <a:latin typeface="+mn-lt"/>
              </a:rPr>
              <a:t>经理在目标管理中的作用 - MBO</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5873308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784976" cy="715962"/>
          </a:xfrm>
        </p:spPr>
        <p:txBody>
          <a:bodyPr/>
          <a:lstStyle/>
          <a:p>
            <a:pPr rtl="0"/>
            <a:r>
              <a:rPr lang="zh-CN" sz="1800" b="1" i="0" u="none" baseline="0"/>
              <a:t>建立一支结果导向型团队</a:t>
            </a:r>
            <a:endParaRPr lang="zh-CN" sz="1800" dirty="0"/>
          </a:p>
        </p:txBody>
      </p:sp>
      <p:sp>
        <p:nvSpPr>
          <p:cNvPr id="3" name="TextBox 2"/>
          <p:cNvSpPr txBox="1"/>
          <p:nvPr/>
        </p:nvSpPr>
        <p:spPr>
          <a:xfrm>
            <a:off x="785786" y="1285860"/>
            <a:ext cx="7215238" cy="4524315"/>
          </a:xfrm>
          <a:prstGeom prst="rect">
            <a:avLst/>
          </a:prstGeom>
          <a:noFill/>
        </p:spPr>
        <p:txBody>
          <a:bodyPr wrap="square" rtlCol="0">
            <a:spAutoFit/>
          </a:bodyPr>
          <a:lstStyle/>
          <a:p>
            <a:pPr marL="457200" indent="-457200" algn="ctr" rtl="0">
              <a:lnSpc>
                <a:spcPct val="150000"/>
              </a:lnSpc>
            </a:pPr>
            <a:r>
              <a:rPr lang="zh-CN" b="0" i="0" u="none" baseline="0">
                <a:solidFill>
                  <a:srgbClr val="464749"/>
                </a:solidFill>
                <a:latin typeface="+mn-lt"/>
              </a:rPr>
              <a:t>经理在目标管理中的作用 - MBO</a:t>
            </a:r>
          </a:p>
          <a:p>
            <a:pPr marL="457200" indent="-457200" algn="ctr" rtl="0">
              <a:lnSpc>
                <a:spcPct val="150000"/>
              </a:lnSpc>
            </a:pPr>
            <a:endParaRPr lang="zh-CN" dirty="0" smtClean="0">
              <a:solidFill>
                <a:srgbClr val="464749"/>
              </a:solidFill>
              <a:latin typeface="+mn-lt"/>
            </a:endParaRPr>
          </a:p>
          <a:p>
            <a:pPr marL="457200" indent="-457200" algn="l" rtl="0">
              <a:lnSpc>
                <a:spcPct val="150000"/>
              </a:lnSpc>
              <a:buFont typeface="+mj-lt"/>
              <a:buAutoNum type="arabicPeriod"/>
            </a:pPr>
            <a:r>
              <a:rPr lang="zh-CN" sz="1600" b="0" i="0" u="none" baseline="0">
                <a:solidFill>
                  <a:srgbClr val="464749"/>
                </a:solidFill>
                <a:latin typeface="+mn-lt"/>
              </a:rPr>
              <a:t>设置 SMART 目标</a:t>
            </a:r>
          </a:p>
          <a:p>
            <a:pPr marL="1752600" lvl="3" indent="-381000" algn="l" rtl="0" eaLnBrk="1" hangingPunct="1">
              <a:lnSpc>
                <a:spcPct val="150000"/>
              </a:lnSpc>
              <a:buFontTx/>
              <a:buChar char="•"/>
            </a:pPr>
            <a:r>
              <a:rPr lang="zh-CN" sz="2000" b="1" i="0" u="none" baseline="0">
                <a:solidFill>
                  <a:srgbClr val="AF4516"/>
                </a:solidFill>
                <a:latin typeface="+mj-lt"/>
              </a:rPr>
              <a:t>S</a:t>
            </a:r>
            <a:r>
              <a:rPr lang="zh-CN" sz="1600" b="0" i="0" u="none" baseline="0">
                <a:solidFill>
                  <a:srgbClr val="464749"/>
                </a:solidFill>
                <a:latin typeface="+mn-lt"/>
              </a:rPr>
              <a:t>pecific（具体）</a:t>
            </a:r>
          </a:p>
          <a:p>
            <a:pPr marL="1752600" lvl="3" indent="-381000" algn="l" rtl="0" eaLnBrk="1" hangingPunct="1">
              <a:lnSpc>
                <a:spcPct val="150000"/>
              </a:lnSpc>
              <a:buFontTx/>
              <a:buChar char="•"/>
            </a:pPr>
            <a:r>
              <a:rPr lang="zh-CN" sz="2000" b="1" i="0" u="none" baseline="0">
                <a:solidFill>
                  <a:srgbClr val="AF4516"/>
                </a:solidFill>
                <a:latin typeface="+mj-lt"/>
              </a:rPr>
              <a:t>M</a:t>
            </a:r>
            <a:r>
              <a:rPr lang="zh-CN" sz="1600" b="0" i="0" u="none" baseline="0">
                <a:solidFill>
                  <a:srgbClr val="464749"/>
                </a:solidFill>
                <a:latin typeface="+mn-lt"/>
              </a:rPr>
              <a:t>easurable（可衡量）</a:t>
            </a:r>
          </a:p>
          <a:p>
            <a:pPr marL="1752600" lvl="3" indent="-381000" algn="l" rtl="0" eaLnBrk="1" hangingPunct="1">
              <a:lnSpc>
                <a:spcPct val="150000"/>
              </a:lnSpc>
              <a:buFontTx/>
              <a:buChar char="•"/>
            </a:pPr>
            <a:r>
              <a:rPr lang="zh-CN" sz="2000" b="1" i="0" u="none" baseline="0">
                <a:solidFill>
                  <a:srgbClr val="AF4516"/>
                </a:solidFill>
                <a:latin typeface="+mj-lt"/>
              </a:rPr>
              <a:t>A</a:t>
            </a:r>
            <a:r>
              <a:rPr lang="zh-CN" sz="1600" b="0" i="0" u="none" baseline="0">
                <a:solidFill>
                  <a:srgbClr val="464749"/>
                </a:solidFill>
                <a:latin typeface="+mn-lt"/>
              </a:rPr>
              <a:t>greed（一致认同）</a:t>
            </a:r>
          </a:p>
          <a:p>
            <a:pPr marL="1752600" lvl="3" indent="-381000" algn="l" rtl="0" eaLnBrk="1" hangingPunct="1">
              <a:lnSpc>
                <a:spcPct val="150000"/>
              </a:lnSpc>
              <a:buFontTx/>
              <a:buChar char="•"/>
            </a:pPr>
            <a:r>
              <a:rPr lang="zh-CN" sz="2000" b="1" i="0" u="none" baseline="0">
                <a:solidFill>
                  <a:srgbClr val="AF4516"/>
                </a:solidFill>
                <a:latin typeface="+mj-lt"/>
              </a:rPr>
              <a:t>R</a:t>
            </a:r>
            <a:r>
              <a:rPr lang="zh-CN" sz="1600" b="0" i="0" u="none" baseline="0">
                <a:solidFill>
                  <a:srgbClr val="464749"/>
                </a:solidFill>
                <a:latin typeface="+mn-lt"/>
              </a:rPr>
              <a:t>ealistic（现实）</a:t>
            </a:r>
          </a:p>
          <a:p>
            <a:pPr marL="1752600" lvl="3" indent="-381000" algn="l" rtl="0" eaLnBrk="1" hangingPunct="1">
              <a:lnSpc>
                <a:spcPct val="150000"/>
              </a:lnSpc>
              <a:buFontTx/>
              <a:buChar char="•"/>
            </a:pPr>
            <a:r>
              <a:rPr lang="zh-CN" sz="2000" b="1" i="0" u="none" baseline="0">
                <a:solidFill>
                  <a:srgbClr val="AF4516"/>
                </a:solidFill>
                <a:latin typeface="+mj-lt"/>
              </a:rPr>
              <a:t>T</a:t>
            </a:r>
            <a:r>
              <a:rPr lang="zh-CN" sz="1600" b="0" i="0" u="none" baseline="0">
                <a:solidFill>
                  <a:srgbClr val="464749"/>
                </a:solidFill>
                <a:latin typeface="+mn-lt"/>
              </a:rPr>
              <a:t>ime Related（限时）</a:t>
            </a:r>
            <a:endParaRPr lang="zh-CN" dirty="0" smtClean="0">
              <a:solidFill>
                <a:srgbClr val="464749"/>
              </a:solidFill>
              <a:latin typeface="+mn-lt"/>
            </a:endParaRPr>
          </a:p>
          <a:p>
            <a:pPr marL="914400" lvl="1" indent="-457200" algn="l" rtl="0">
              <a:lnSpc>
                <a:spcPct val="150000"/>
              </a:lnSpc>
            </a:pPr>
            <a:endParaRPr lang="zh-CN" dirty="0" smtClean="0">
              <a:solidFill>
                <a:srgbClr val="464749"/>
              </a:solidFill>
              <a:latin typeface="+mn-lt"/>
            </a:endParaRPr>
          </a:p>
          <a:p>
            <a:pPr marL="457200" indent="-457200" algn="l" rtl="0">
              <a:lnSpc>
                <a:spcPct val="150000"/>
              </a:lnSpc>
            </a:pPr>
            <a:endParaRPr lang="zh-CN" dirty="0" smtClean="0">
              <a:solidFill>
                <a:srgbClr val="464749"/>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788757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graphicFrame>
        <p:nvGraphicFramePr>
          <p:cNvPr id="43010" name="Object 2"/>
          <p:cNvGraphicFramePr>
            <a:graphicFrameLocks noChangeAspect="1"/>
          </p:cNvGraphicFramePr>
          <p:nvPr/>
        </p:nvGraphicFramePr>
        <p:xfrm>
          <a:off x="467544" y="1268760"/>
          <a:ext cx="10121056" cy="4355277"/>
        </p:xfrm>
        <a:graphic>
          <a:graphicData uri="http://schemas.openxmlformats.org/presentationml/2006/ole">
            <p:oleObj spid="_x0000_s1102" name="Worksheet" r:id="rId3" imgW="11439706" imgH="4686379" progId="Excel.Sheet.8">
              <p:embed/>
            </p:oleObj>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7495923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785786" y="1285860"/>
            <a:ext cx="8001056" cy="2215991"/>
          </a:xfrm>
          <a:prstGeom prst="rect">
            <a:avLst/>
          </a:prstGeom>
          <a:noFill/>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p>
          <a:p>
            <a:pPr marL="457200" indent="-457200" algn="ctr" rtl="0">
              <a:lnSpc>
                <a:spcPct val="150000"/>
              </a:lnSpc>
            </a:pPr>
            <a:endParaRPr lang="zh-CN" sz="2000" dirty="0" smtClean="0">
              <a:solidFill>
                <a:srgbClr val="464749"/>
              </a:solidFill>
              <a:latin typeface="+mn-lt"/>
            </a:endParaRPr>
          </a:p>
          <a:p>
            <a:pPr marL="457200" indent="-457200" algn="l" rtl="0">
              <a:lnSpc>
                <a:spcPct val="150000"/>
              </a:lnSpc>
              <a:buFont typeface="+mj-lt"/>
              <a:buAutoNum type="arabicPeriod"/>
            </a:pPr>
            <a:r>
              <a:rPr lang="zh-CN" b="0" i="0" u="none" baseline="0">
                <a:solidFill>
                  <a:schemeClr val="bg1">
                    <a:lumMod val="75000"/>
                  </a:schemeClr>
                </a:solidFill>
                <a:latin typeface="+mn-lt"/>
              </a:rPr>
              <a:t>设置 SMART 目标</a:t>
            </a:r>
          </a:p>
          <a:p>
            <a:pPr marL="457200" indent="-457200" algn="l" rtl="0">
              <a:lnSpc>
                <a:spcPct val="150000"/>
              </a:lnSpc>
              <a:buFont typeface="+mj-lt"/>
              <a:buAutoNum type="arabicPeriod"/>
            </a:pPr>
            <a:r>
              <a:rPr lang="zh-CN" b="0" i="0" u="none" baseline="0">
                <a:solidFill>
                  <a:srgbClr val="464749"/>
                </a:solidFill>
                <a:latin typeface="+mn-lt"/>
              </a:rPr>
              <a:t>放权</a:t>
            </a:r>
          </a:p>
          <a:p>
            <a:pPr marL="914400" lvl="1" indent="-457200" algn="l" rtl="0">
              <a:lnSpc>
                <a:spcPct val="150000"/>
              </a:lnSpc>
              <a:buFont typeface="Arial" pitchFamily="34" charset="0"/>
              <a:buChar char="•"/>
            </a:pPr>
            <a:r>
              <a:rPr lang="zh-CN" sz="1600" b="0" i="0" u="none" baseline="0">
                <a:solidFill>
                  <a:srgbClr val="464749"/>
                </a:solidFill>
                <a:latin typeface="+mn-lt"/>
              </a:rPr>
              <a:t>放权 – 让大家有权自己作决定。 </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704207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500034" y="1285860"/>
            <a:ext cx="8286808" cy="3370153"/>
          </a:xfrm>
          <a:prstGeom prst="rect">
            <a:avLst/>
          </a:prstGeom>
          <a:noFill/>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p>
          <a:p>
            <a:pPr marL="457200" indent="-457200" algn="ctr" rtl="0">
              <a:lnSpc>
                <a:spcPct val="150000"/>
              </a:lnSpc>
            </a:pPr>
            <a:endParaRPr lang="zh-CN" sz="2000" dirty="0" smtClean="0">
              <a:solidFill>
                <a:srgbClr val="464749"/>
              </a:solidFill>
              <a:latin typeface="+mn-lt"/>
            </a:endParaRPr>
          </a:p>
          <a:p>
            <a:pPr marL="457200" indent="-457200" algn="l" rtl="0">
              <a:lnSpc>
                <a:spcPct val="150000"/>
              </a:lnSpc>
              <a:buFont typeface="+mj-lt"/>
              <a:buAutoNum type="arabicPeriod"/>
            </a:pPr>
            <a:r>
              <a:rPr lang="zh-CN" b="0" i="0" u="none" baseline="0">
                <a:solidFill>
                  <a:srgbClr val="999999"/>
                </a:solidFill>
                <a:latin typeface="+mn-lt"/>
              </a:rPr>
              <a:t>设置 SMART 目标</a:t>
            </a:r>
          </a:p>
          <a:p>
            <a:pPr marL="457200" indent="-457200" algn="l" rtl="0">
              <a:lnSpc>
                <a:spcPct val="150000"/>
              </a:lnSpc>
              <a:buFont typeface="+mj-lt"/>
              <a:buAutoNum type="arabicPeriod"/>
            </a:pPr>
            <a:r>
              <a:rPr lang="zh-CN" b="0" i="0" u="none" baseline="0">
                <a:solidFill>
                  <a:srgbClr val="999999"/>
                </a:solidFill>
                <a:latin typeface="+mn-lt"/>
              </a:rPr>
              <a:t>向大家放权</a:t>
            </a:r>
          </a:p>
          <a:p>
            <a:pPr marL="914400" lvl="1" indent="-457200" algn="l" rtl="0">
              <a:lnSpc>
                <a:spcPct val="150000"/>
              </a:lnSpc>
              <a:buFont typeface="Arial" pitchFamily="34" charset="0"/>
              <a:buChar char="•"/>
            </a:pPr>
            <a:r>
              <a:rPr lang="zh-CN" sz="1600" b="0" i="0" u="none" baseline="0">
                <a:solidFill>
                  <a:srgbClr val="999999"/>
                </a:solidFill>
                <a:latin typeface="+mn-lt"/>
              </a:rPr>
              <a:t>放权 – 让大家有权并有信心自己作决定。 </a:t>
            </a:r>
          </a:p>
          <a:p>
            <a:pPr marL="457200" indent="-457200" algn="l" rtl="0">
              <a:lnSpc>
                <a:spcPct val="150000"/>
              </a:lnSpc>
              <a:buFont typeface="+mj-lt"/>
              <a:buAutoNum type="arabicPeriod"/>
            </a:pPr>
            <a:r>
              <a:rPr lang="zh-CN" b="0" i="0" u="none" baseline="0">
                <a:solidFill>
                  <a:srgbClr val="464749"/>
                </a:solidFill>
                <a:latin typeface="+mn-lt"/>
              </a:rPr>
              <a:t>为大家提供支持</a:t>
            </a:r>
          </a:p>
          <a:p>
            <a:pPr marL="914400" lvl="1" indent="-457200" algn="l" rtl="0">
              <a:lnSpc>
                <a:spcPct val="150000"/>
              </a:lnSpc>
              <a:buFont typeface="Arial" pitchFamily="34" charset="0"/>
              <a:buChar char="•"/>
            </a:pPr>
            <a:r>
              <a:rPr lang="zh-CN" sz="1600" b="0" i="0" u="none" baseline="0">
                <a:solidFill>
                  <a:srgbClr val="464749"/>
                </a:solidFill>
                <a:latin typeface="+mn-lt"/>
              </a:rPr>
              <a:t>让大家拥有完成任务的工具和资源</a:t>
            </a:r>
          </a:p>
          <a:p>
            <a:pPr marL="914400" lvl="1" indent="-457200" algn="l" rtl="0">
              <a:lnSpc>
                <a:spcPct val="150000"/>
              </a:lnSpc>
              <a:buFont typeface="Arial" pitchFamily="34" charset="0"/>
              <a:buChar char="•"/>
            </a:pPr>
            <a:r>
              <a:rPr lang="zh-CN" sz="1600" b="0" i="0" u="none" baseline="0">
                <a:solidFill>
                  <a:srgbClr val="464749"/>
                </a:solidFill>
                <a:latin typeface="+mn-lt"/>
              </a:rPr>
              <a:t>让大家拥有完成任务的技能</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979920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4" name="TextBox 3"/>
          <p:cNvSpPr txBox="1"/>
          <p:nvPr/>
        </p:nvSpPr>
        <p:spPr>
          <a:xfrm>
            <a:off x="3143240" y="2428868"/>
            <a:ext cx="2857520" cy="2974982"/>
          </a:xfrm>
          <a:prstGeom prst="rect">
            <a:avLst/>
          </a:prstGeom>
          <a:solidFill>
            <a:srgbClr val="D9D9D9"/>
          </a:solidFill>
          <a:ln>
            <a:solidFill>
              <a:schemeClr val="tx1"/>
            </a:solidFill>
          </a:ln>
        </p:spPr>
        <p:txBody>
          <a:bodyPr wrap="square" rtlCol="0">
            <a:spAutoFit/>
          </a:bodyPr>
          <a:lstStyle/>
          <a:p>
            <a:pPr algn="ctr" rtl="0"/>
            <a:endParaRPr lang="zh-CN" sz="2000" dirty="0" smtClean="0">
              <a:solidFill>
                <a:srgbClr val="464749"/>
              </a:solidFill>
              <a:latin typeface="+mn-lt"/>
            </a:endParaRPr>
          </a:p>
          <a:p>
            <a:pPr algn="ctr" rtl="0"/>
            <a:r>
              <a:rPr lang="zh-CN" sz="2000" b="0" i="0" u="none" baseline="0">
                <a:solidFill>
                  <a:srgbClr val="464749"/>
                </a:solidFill>
                <a:latin typeface="+mn-lt"/>
              </a:rPr>
              <a:t>工具和资源</a:t>
            </a:r>
          </a:p>
          <a:p>
            <a:endParaRPr lang="zh-CN" dirty="0" smtClean="0">
              <a:solidFill>
                <a:srgbClr val="464749"/>
              </a:solidFill>
              <a:latin typeface="+mn-lt"/>
            </a:endParaRPr>
          </a:p>
          <a:p>
            <a:pPr lvl="1" algn="l" rtl="0">
              <a:lnSpc>
                <a:spcPct val="150000"/>
              </a:lnSpc>
              <a:buFont typeface="Arial" pitchFamily="34" charset="0"/>
              <a:buChar char="•"/>
            </a:pPr>
            <a:r>
              <a:rPr lang="zh-CN" b="0" i="0" u="none" baseline="0">
                <a:solidFill>
                  <a:srgbClr val="464749"/>
                </a:solidFill>
                <a:latin typeface="+mn-lt"/>
              </a:rPr>
              <a:t>  体系</a:t>
            </a:r>
          </a:p>
          <a:p>
            <a:pPr lvl="1" algn="l" rtl="0">
              <a:lnSpc>
                <a:spcPct val="150000"/>
              </a:lnSpc>
              <a:buFont typeface="Arial" pitchFamily="34" charset="0"/>
              <a:buChar char="•"/>
            </a:pPr>
            <a:r>
              <a:rPr lang="zh-CN" b="0" i="0" u="none" baseline="0">
                <a:solidFill>
                  <a:srgbClr val="464749"/>
                </a:solidFill>
                <a:latin typeface="+mn-lt"/>
              </a:rPr>
              <a:t>  预算</a:t>
            </a:r>
          </a:p>
          <a:p>
            <a:pPr lvl="1" algn="l" rtl="0">
              <a:lnSpc>
                <a:spcPct val="150000"/>
              </a:lnSpc>
              <a:buFont typeface="Arial" pitchFamily="34" charset="0"/>
              <a:buChar char="•"/>
            </a:pPr>
            <a:r>
              <a:rPr lang="zh-CN" b="0" i="0" u="none" baseline="0">
                <a:solidFill>
                  <a:srgbClr val="464749"/>
                </a:solidFill>
                <a:latin typeface="+mn-lt"/>
              </a:rPr>
              <a:t>  关系</a:t>
            </a:r>
          </a:p>
          <a:p>
            <a:pPr lvl="1" algn="l" rtl="0">
              <a:lnSpc>
                <a:spcPct val="150000"/>
              </a:lnSpc>
              <a:buFont typeface="Arial" pitchFamily="34" charset="0"/>
              <a:buChar char="•"/>
            </a:pPr>
            <a:r>
              <a:rPr lang="zh-CN" b="0" i="0" u="none" baseline="0">
                <a:solidFill>
                  <a:srgbClr val="464749"/>
                </a:solidFill>
                <a:latin typeface="+mn-lt"/>
              </a:rPr>
              <a:t>  组织</a:t>
            </a:r>
          </a:p>
          <a:p>
            <a:pPr lvl="1" algn="l" rtl="0">
              <a:lnSpc>
                <a:spcPct val="150000"/>
              </a:lnSpc>
              <a:buFont typeface="Arial" pitchFamily="34" charset="0"/>
              <a:buChar char="•"/>
            </a:pPr>
            <a:endParaRPr lang="zh-CN" sz="1600" dirty="0">
              <a:solidFill>
                <a:srgbClr val="464749"/>
              </a:solidFill>
              <a:latin typeface="+mn-lt"/>
            </a:endParaRPr>
          </a:p>
        </p:txBody>
      </p:sp>
      <p:pic>
        <p:nvPicPr>
          <p:cNvPr id="58370" name="Picture 2" descr="https://encrypted-tbn0.gstatic.com/images?q=tbn:ANd9GcTBolCzztEVCuRDjCIYY42OVZE-BEGSGiDjt8-dM5Lb2mMivTmR"/>
          <p:cNvPicPr>
            <a:picLocks noChangeAspect="1" noChangeArrowheads="1"/>
          </p:cNvPicPr>
          <p:nvPr/>
        </p:nvPicPr>
        <p:blipFill>
          <a:blip r:embed="rId2" cstate="print"/>
          <a:srcRect/>
          <a:stretch>
            <a:fillRect/>
          </a:stretch>
        </p:blipFill>
        <p:spPr bwMode="auto">
          <a:xfrm>
            <a:off x="4143372" y="1214422"/>
            <a:ext cx="1143008" cy="961060"/>
          </a:xfrm>
          <a:prstGeom prst="rect">
            <a:avLst/>
          </a:prstGeom>
          <a:noFill/>
        </p:spPr>
      </p:pic>
      <p:pic>
        <p:nvPicPr>
          <p:cNvPr id="58372" name="Picture 4" descr="https://encrypted-tbn2.gstatic.com/images?q=tbn:ANd9GcT574ugXalRN7VhPs8dpKu37cyxfZhisAMz6dbSdsQk03d07NxX"/>
          <p:cNvPicPr>
            <a:picLocks noChangeAspect="1" noChangeArrowheads="1"/>
          </p:cNvPicPr>
          <p:nvPr/>
        </p:nvPicPr>
        <p:blipFill>
          <a:blip r:embed="rId3" cstate="print"/>
          <a:srcRect/>
          <a:stretch>
            <a:fillRect/>
          </a:stretch>
        </p:blipFill>
        <p:spPr bwMode="auto">
          <a:xfrm>
            <a:off x="285720" y="1500174"/>
            <a:ext cx="1928825" cy="1444757"/>
          </a:xfrm>
          <a:prstGeom prst="rect">
            <a:avLst/>
          </a:prstGeom>
          <a:noFill/>
        </p:spPr>
      </p:pic>
      <p:pic>
        <p:nvPicPr>
          <p:cNvPr id="58374" name="Picture 6" descr="https://encrypted-tbn0.gstatic.com/images?q=tbn:ANd9GcQ2Va2jp7kUfk5y2eyMU0ReKTyb2q4rW2aK4POjxYXvFMHFGx4F"/>
          <p:cNvPicPr>
            <a:picLocks noChangeAspect="1" noChangeArrowheads="1"/>
          </p:cNvPicPr>
          <p:nvPr/>
        </p:nvPicPr>
        <p:blipFill>
          <a:blip r:embed="rId4" cstate="print"/>
          <a:srcRect/>
          <a:stretch>
            <a:fillRect/>
          </a:stretch>
        </p:blipFill>
        <p:spPr bwMode="auto">
          <a:xfrm>
            <a:off x="6786578" y="4357694"/>
            <a:ext cx="1894735" cy="1419223"/>
          </a:xfrm>
          <a:prstGeom prst="rect">
            <a:avLst/>
          </a:prstGeom>
          <a:noFill/>
        </p:spPr>
      </p:pic>
      <p:pic>
        <p:nvPicPr>
          <p:cNvPr id="58376" name="Picture 8" descr="https://encrypted-tbn0.gstatic.com/images?q=tbn:ANd9GcRcRDMI0Xam2lbmQLidJlDDzslOqlt-tGFDeSZVUCCVDZNqLxWm"/>
          <p:cNvPicPr>
            <a:picLocks noChangeAspect="1" noChangeArrowheads="1"/>
          </p:cNvPicPr>
          <p:nvPr/>
        </p:nvPicPr>
        <p:blipFill>
          <a:blip r:embed="rId5" cstate="print"/>
          <a:srcRect/>
          <a:stretch>
            <a:fillRect/>
          </a:stretch>
        </p:blipFill>
        <p:spPr bwMode="auto">
          <a:xfrm>
            <a:off x="357158" y="4357694"/>
            <a:ext cx="1928794" cy="1444735"/>
          </a:xfrm>
          <a:prstGeom prst="rect">
            <a:avLst/>
          </a:prstGeom>
          <a:noFill/>
        </p:spPr>
      </p:pic>
      <p:pic>
        <p:nvPicPr>
          <p:cNvPr id="58378" name="Picture 10" descr="https://encrypted-tbn3.gstatic.com/images?q=tbn:ANd9GcSnKHSwHdiKZgQRkS1zGh5sdbTUsPs0YSuy_bAE4A72P7QD3glSxQ"/>
          <p:cNvPicPr>
            <a:picLocks noChangeAspect="1" noChangeArrowheads="1"/>
          </p:cNvPicPr>
          <p:nvPr/>
        </p:nvPicPr>
        <p:blipFill>
          <a:blip r:embed="rId6" cstate="print"/>
          <a:srcRect/>
          <a:stretch>
            <a:fillRect/>
          </a:stretch>
        </p:blipFill>
        <p:spPr bwMode="auto">
          <a:xfrm>
            <a:off x="7000892" y="1571612"/>
            <a:ext cx="1497313" cy="1490659"/>
          </a:xfrm>
          <a:prstGeom prst="rect">
            <a:avLst/>
          </a:prstGeom>
          <a:noFill/>
        </p:spPr>
      </p:pic>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2585513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pic>
        <p:nvPicPr>
          <p:cNvPr id="103426" name="Picture 2" descr="https://encrypted-tbn3.gstatic.com/images?q=tbn:ANd9GcQWGNVQu8SWeabiq_-SaMWha5AQoKpHaC0gSleTeha_eZmDxrHmMg"/>
          <p:cNvPicPr>
            <a:picLocks noChangeAspect="1" noChangeArrowheads="1"/>
          </p:cNvPicPr>
          <p:nvPr/>
        </p:nvPicPr>
        <p:blipFill>
          <a:blip r:embed="rId2" cstate="print"/>
          <a:srcRect/>
          <a:stretch>
            <a:fillRect/>
          </a:stretch>
        </p:blipFill>
        <p:spPr bwMode="auto">
          <a:xfrm>
            <a:off x="357158" y="4857760"/>
            <a:ext cx="1900527" cy="1195385"/>
          </a:xfrm>
          <a:prstGeom prst="rect">
            <a:avLst/>
          </a:prstGeom>
          <a:noFill/>
        </p:spPr>
      </p:pic>
      <p:sp>
        <p:nvSpPr>
          <p:cNvPr id="5" name="TextBox 4"/>
          <p:cNvSpPr txBox="1"/>
          <p:nvPr/>
        </p:nvSpPr>
        <p:spPr>
          <a:xfrm>
            <a:off x="2285984" y="2643182"/>
            <a:ext cx="4214842" cy="1985159"/>
          </a:xfrm>
          <a:prstGeom prst="rect">
            <a:avLst/>
          </a:prstGeom>
          <a:solidFill>
            <a:srgbClr val="D9D9D9"/>
          </a:solidFill>
          <a:ln>
            <a:solidFill>
              <a:schemeClr val="tx1"/>
            </a:solidFill>
          </a:ln>
        </p:spPr>
        <p:txBody>
          <a:bodyPr wrap="square" rtlCol="0">
            <a:spAutoFit/>
          </a:bodyPr>
          <a:lstStyle/>
          <a:p>
            <a:pPr algn="ctr" rtl="0"/>
            <a:endParaRPr lang="zh-CN" dirty="0" smtClean="0">
              <a:solidFill>
                <a:srgbClr val="464748"/>
              </a:solidFill>
              <a:latin typeface="+mn-lt"/>
            </a:endParaRPr>
          </a:p>
          <a:p>
            <a:pPr algn="ctr" rtl="0"/>
            <a:r>
              <a:rPr lang="zh-CN" b="0" i="0" u="none" baseline="0">
                <a:solidFill>
                  <a:srgbClr val="464748"/>
                </a:solidFill>
                <a:latin typeface="+mn-lt"/>
              </a:rPr>
              <a:t>技能</a:t>
            </a:r>
          </a:p>
          <a:p>
            <a:endParaRPr lang="zh-CN" sz="1100" dirty="0" smtClean="0">
              <a:solidFill>
                <a:srgbClr val="464748"/>
              </a:solidFill>
              <a:latin typeface="+mn-lt"/>
            </a:endParaRPr>
          </a:p>
          <a:p>
            <a:pPr algn="l" rtl="0">
              <a:lnSpc>
                <a:spcPct val="150000"/>
              </a:lnSpc>
              <a:buFont typeface="Arial" pitchFamily="34" charset="0"/>
              <a:buChar char="•"/>
            </a:pPr>
            <a:r>
              <a:rPr lang="zh-CN" b="0" i="0" u="none" baseline="0">
                <a:solidFill>
                  <a:srgbClr val="464748"/>
                </a:solidFill>
                <a:latin typeface="+mn-lt"/>
              </a:rPr>
              <a:t> </a:t>
            </a:r>
            <a:r>
              <a:rPr lang="zh-CN" sz="1600" b="0" i="0" u="none" baseline="0">
                <a:solidFill>
                  <a:srgbClr val="464748"/>
                </a:solidFill>
                <a:latin typeface="+mn-lt"/>
              </a:rPr>
              <a:t>理解并明确必要的技能</a:t>
            </a:r>
          </a:p>
          <a:p>
            <a:pPr algn="l" rtl="0">
              <a:lnSpc>
                <a:spcPct val="150000"/>
              </a:lnSpc>
              <a:buFont typeface="Arial" pitchFamily="34" charset="0"/>
              <a:buChar char="•"/>
            </a:pPr>
            <a:r>
              <a:rPr lang="zh-CN" sz="1600" b="0" i="0" u="none" baseline="0">
                <a:solidFill>
                  <a:srgbClr val="464748"/>
                </a:solidFill>
                <a:latin typeface="+mn-lt"/>
              </a:rPr>
              <a:t> 评估个人技能方面的差距</a:t>
            </a:r>
          </a:p>
          <a:p>
            <a:pPr algn="l" rtl="0">
              <a:lnSpc>
                <a:spcPct val="150000"/>
              </a:lnSpc>
              <a:buFont typeface="Arial" pitchFamily="34" charset="0"/>
              <a:buChar char="•"/>
            </a:pPr>
            <a:r>
              <a:rPr lang="zh-CN" sz="1600" b="0" i="0" u="none" baseline="0">
                <a:solidFill>
                  <a:srgbClr val="464748"/>
                </a:solidFill>
                <a:latin typeface="+mn-lt"/>
              </a:rPr>
              <a:t> 培训和指导他们培养技能 </a:t>
            </a:r>
            <a:endParaRPr lang="zh-CN" sz="1600" dirty="0">
              <a:solidFill>
                <a:srgbClr val="464748"/>
              </a:solidFill>
              <a:latin typeface="+mn-lt"/>
            </a:endParaRPr>
          </a:p>
        </p:txBody>
      </p:sp>
      <p:pic>
        <p:nvPicPr>
          <p:cNvPr id="197633" name="Picture 1"/>
          <p:cNvPicPr>
            <a:picLocks noChangeAspect="1" noChangeArrowheads="1"/>
          </p:cNvPicPr>
          <p:nvPr/>
        </p:nvPicPr>
        <p:blipFill>
          <a:blip r:embed="rId3" cstate="print"/>
          <a:srcRect/>
          <a:stretch>
            <a:fillRect/>
          </a:stretch>
        </p:blipFill>
        <p:spPr bwMode="auto">
          <a:xfrm>
            <a:off x="6643702" y="1071546"/>
            <a:ext cx="2286016" cy="1714512"/>
          </a:xfrm>
          <a:prstGeom prst="rect">
            <a:avLst/>
          </a:prstGeom>
          <a:noFill/>
          <a:ln w="9525">
            <a:noFill/>
            <a:miter lim="800000"/>
            <a:headEnd/>
            <a:tailEnd/>
          </a:ln>
          <a:effectLst/>
        </p:spPr>
      </p:pic>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448110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571472" y="1285860"/>
            <a:ext cx="8215370" cy="4201150"/>
          </a:xfrm>
          <a:prstGeom prst="rect">
            <a:avLst/>
          </a:prstGeom>
          <a:noFill/>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p>
          <a:p>
            <a:pPr marL="457200" indent="-457200" algn="ctr" rtl="0">
              <a:lnSpc>
                <a:spcPct val="150000"/>
              </a:lnSpc>
            </a:pPr>
            <a:endParaRPr lang="zh-CN" sz="1600" dirty="0" smtClean="0">
              <a:solidFill>
                <a:srgbClr val="464749"/>
              </a:solidFill>
              <a:latin typeface="+mn-lt"/>
            </a:endParaRPr>
          </a:p>
          <a:p>
            <a:pPr marL="457200" indent="-457200" algn="l" rtl="0">
              <a:lnSpc>
                <a:spcPct val="150000"/>
              </a:lnSpc>
              <a:buFont typeface="+mj-lt"/>
              <a:buAutoNum type="arabicPeriod"/>
            </a:pPr>
            <a:r>
              <a:rPr lang="zh-CN" b="0" i="0" u="none" baseline="0">
                <a:solidFill>
                  <a:srgbClr val="999999"/>
                </a:solidFill>
                <a:latin typeface="+mn-lt"/>
              </a:rPr>
              <a:t>设置 SMART 目标</a:t>
            </a:r>
          </a:p>
          <a:p>
            <a:pPr marL="457200" indent="-457200" algn="l" rtl="0">
              <a:lnSpc>
                <a:spcPct val="150000"/>
              </a:lnSpc>
              <a:buFont typeface="+mj-lt"/>
              <a:buAutoNum type="arabicPeriod"/>
            </a:pPr>
            <a:r>
              <a:rPr lang="zh-CN" b="0" i="0" u="none" baseline="0">
                <a:solidFill>
                  <a:srgbClr val="999999"/>
                </a:solidFill>
                <a:latin typeface="+mn-lt"/>
              </a:rPr>
              <a:t>向大家放权</a:t>
            </a:r>
          </a:p>
          <a:p>
            <a:pPr marL="914400" lvl="1" indent="-457200" algn="l" rtl="0">
              <a:lnSpc>
                <a:spcPct val="150000"/>
              </a:lnSpc>
              <a:buFont typeface="Arial" pitchFamily="34" charset="0"/>
              <a:buChar char="•"/>
            </a:pPr>
            <a:r>
              <a:rPr lang="zh-CN" sz="1600" b="0" i="0" u="none" baseline="0">
                <a:solidFill>
                  <a:srgbClr val="999999"/>
                </a:solidFill>
                <a:latin typeface="+mn-lt"/>
              </a:rPr>
              <a:t>放权 – 让大家有权并有信心自己作决定。 </a:t>
            </a:r>
          </a:p>
          <a:p>
            <a:pPr marL="457200" indent="-457200" algn="l" rtl="0">
              <a:lnSpc>
                <a:spcPct val="150000"/>
              </a:lnSpc>
              <a:buFont typeface="+mj-lt"/>
              <a:buAutoNum type="arabicPeriod"/>
            </a:pPr>
            <a:r>
              <a:rPr lang="zh-CN" b="0" i="0" u="none" baseline="0">
                <a:solidFill>
                  <a:srgbClr val="999999"/>
                </a:solidFill>
                <a:latin typeface="+mn-lt"/>
              </a:rPr>
              <a:t>为大家提供支持</a:t>
            </a:r>
          </a:p>
          <a:p>
            <a:pPr marL="914400" lvl="1" indent="-457200" algn="l" rtl="0">
              <a:lnSpc>
                <a:spcPct val="150000"/>
              </a:lnSpc>
              <a:buFont typeface="Arial" pitchFamily="34" charset="0"/>
              <a:buChar char="•"/>
            </a:pPr>
            <a:r>
              <a:rPr lang="zh-CN" sz="1600" b="0" i="0" u="none" baseline="0">
                <a:solidFill>
                  <a:srgbClr val="999999"/>
                </a:solidFill>
                <a:latin typeface="+mn-lt"/>
              </a:rPr>
              <a:t>让大家拥有完成任务的工具和资源</a:t>
            </a:r>
          </a:p>
          <a:p>
            <a:pPr marL="914400" lvl="1" indent="-457200" algn="l" rtl="0">
              <a:lnSpc>
                <a:spcPct val="150000"/>
              </a:lnSpc>
              <a:buFont typeface="Arial" pitchFamily="34" charset="0"/>
              <a:buChar char="•"/>
            </a:pPr>
            <a:r>
              <a:rPr lang="zh-CN" sz="1600" b="0" i="0" u="none" baseline="0">
                <a:solidFill>
                  <a:srgbClr val="999999"/>
                </a:solidFill>
                <a:latin typeface="+mn-lt"/>
              </a:rPr>
              <a:t>让大家拥有完成任务的技能</a:t>
            </a:r>
          </a:p>
          <a:p>
            <a:pPr marL="457200" indent="-457200" algn="l" rtl="0">
              <a:lnSpc>
                <a:spcPct val="150000"/>
              </a:lnSpc>
              <a:buFont typeface="+mj-lt"/>
              <a:buAutoNum type="arabicPeriod"/>
            </a:pPr>
            <a:r>
              <a:rPr lang="zh-CN" b="0" i="0" u="none" baseline="0">
                <a:solidFill>
                  <a:srgbClr val="464749"/>
                </a:solidFill>
                <a:latin typeface="+mn-lt"/>
              </a:rPr>
              <a:t>鼓舞</a:t>
            </a:r>
          </a:p>
          <a:p>
            <a:pPr marL="914400" lvl="1" indent="-457200" algn="l" rtl="0">
              <a:lnSpc>
                <a:spcPct val="150000"/>
              </a:lnSpc>
              <a:buFont typeface="Arial" pitchFamily="34" charset="0"/>
              <a:buChar char="•"/>
            </a:pPr>
            <a:r>
              <a:rPr lang="zh-CN" sz="1600" b="0" i="0" u="none" baseline="0">
                <a:solidFill>
                  <a:srgbClr val="464749"/>
                </a:solidFill>
                <a:latin typeface="+mn-lt"/>
              </a:rPr>
              <a:t>鼓舞和激励他们做到最好</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664244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2000" dirty="0"/>
          </a:p>
        </p:txBody>
      </p:sp>
      <p:sp>
        <p:nvSpPr>
          <p:cNvPr id="4" name="TextBox 3"/>
          <p:cNvSpPr txBox="1"/>
          <p:nvPr/>
        </p:nvSpPr>
        <p:spPr>
          <a:xfrm>
            <a:off x="1071538" y="2000240"/>
            <a:ext cx="7072362" cy="2677656"/>
          </a:xfrm>
          <a:prstGeom prst="rect">
            <a:avLst/>
          </a:prstGeom>
          <a:noFill/>
          <a:ln>
            <a:noFill/>
          </a:ln>
        </p:spPr>
        <p:txBody>
          <a:bodyPr wrap="square" rtlCol="0">
            <a:spAutoFit/>
          </a:bodyPr>
          <a:lstStyle/>
          <a:p>
            <a:endParaRPr lang="zh-CN" dirty="0" smtClean="0">
              <a:solidFill>
                <a:srgbClr val="464748"/>
              </a:solidFill>
              <a:latin typeface="+mn-lt"/>
            </a:endParaRPr>
          </a:p>
          <a:p>
            <a:pPr algn="l" rtl="0"/>
            <a:r>
              <a:rPr lang="zh-CN" sz="2000" b="0" i="0" u="none" baseline="0">
                <a:solidFill>
                  <a:srgbClr val="464748"/>
                </a:solidFill>
                <a:latin typeface="+mn-lt"/>
              </a:rPr>
              <a:t>人会被以下情况所鼓舞：</a:t>
            </a:r>
          </a:p>
          <a:p>
            <a:endParaRPr lang="zh-CN" sz="2000" dirty="0" smtClean="0">
              <a:solidFill>
                <a:srgbClr val="464748"/>
              </a:solidFill>
              <a:latin typeface="+mn-lt"/>
            </a:endParaRPr>
          </a:p>
          <a:p>
            <a:pPr marL="800100" lvl="1" indent="-342900" algn="l" rtl="0">
              <a:buFont typeface="Arial" pitchFamily="34" charset="0"/>
              <a:buChar char="•"/>
            </a:pPr>
            <a:r>
              <a:rPr lang="zh-CN" b="0" i="0" u="none" baseline="0">
                <a:solidFill>
                  <a:srgbClr val="464748"/>
                </a:solidFill>
                <a:latin typeface="+mn-lt"/>
              </a:rPr>
              <a:t>大家对自己所做的事充满信心：</a:t>
            </a:r>
          </a:p>
          <a:p>
            <a:pPr marL="800100" lvl="1" indent="-342900" algn="l" rtl="0">
              <a:buFont typeface="Arial" pitchFamily="34" charset="0"/>
              <a:buChar char="•"/>
            </a:pPr>
            <a:endParaRPr lang="zh-CN" dirty="0" smtClean="0">
              <a:solidFill>
                <a:srgbClr val="464748"/>
              </a:solidFill>
              <a:latin typeface="+mn-lt"/>
            </a:endParaRPr>
          </a:p>
          <a:p>
            <a:pPr marL="800100" lvl="1" indent="-342900" algn="l" rtl="0">
              <a:buFont typeface="Arial" pitchFamily="34" charset="0"/>
              <a:buChar char="•"/>
            </a:pPr>
            <a:r>
              <a:rPr lang="zh-CN" b="0" i="0" u="none" baseline="0">
                <a:solidFill>
                  <a:srgbClr val="464748"/>
                </a:solidFill>
                <a:latin typeface="+mn-lt"/>
              </a:rPr>
              <a:t>大家相信自己能有收获</a:t>
            </a:r>
          </a:p>
          <a:p>
            <a:pPr marL="800100" lvl="1" indent="-342900" algn="l" rtl="0">
              <a:buFont typeface="Arial" pitchFamily="34" charset="0"/>
              <a:buChar char="•"/>
            </a:pPr>
            <a:endParaRPr lang="zh-CN" dirty="0" smtClean="0">
              <a:solidFill>
                <a:srgbClr val="464748"/>
              </a:solidFill>
              <a:latin typeface="+mn-lt"/>
            </a:endParaRPr>
          </a:p>
          <a:p>
            <a:pPr marL="800100" lvl="1" indent="-342900" algn="l" rtl="0">
              <a:buFont typeface="Arial" pitchFamily="34" charset="0"/>
              <a:buChar char="•"/>
            </a:pPr>
            <a:r>
              <a:rPr lang="zh-CN" b="0" i="0" u="none" baseline="0">
                <a:solidFill>
                  <a:srgbClr val="464748"/>
                </a:solidFill>
                <a:latin typeface="+mn-lt"/>
              </a:rPr>
              <a:t>大家相信自己的目标是可以实现的</a:t>
            </a:r>
          </a:p>
          <a:p>
            <a:pPr marL="800100" lvl="1" indent="-342900" algn="l" rtl="0"/>
            <a:endParaRPr lang="zh-CN" sz="2000" dirty="0" smtClean="0">
              <a:solidFill>
                <a:srgbClr val="464748"/>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059684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50" name="TextBox 49"/>
          <p:cNvSpPr txBox="1"/>
          <p:nvPr/>
        </p:nvSpPr>
        <p:spPr>
          <a:xfrm>
            <a:off x="1428728" y="1357298"/>
            <a:ext cx="6572296" cy="400110"/>
          </a:xfrm>
          <a:prstGeom prst="rect">
            <a:avLst/>
          </a:prstGeom>
          <a:noFill/>
        </p:spPr>
        <p:txBody>
          <a:bodyPr wrap="square" rtlCol="0">
            <a:spAutoFit/>
          </a:bodyPr>
          <a:lstStyle/>
          <a:p>
            <a:pPr algn="ctr" rtl="0"/>
            <a:r>
              <a:rPr lang="zh-CN" sz="2000" b="0" i="0" u="none" baseline="0">
                <a:solidFill>
                  <a:srgbClr val="464748"/>
                </a:solidFill>
                <a:latin typeface="+mn-lt"/>
              </a:rPr>
              <a:t>鼓舞分 3 个层次</a:t>
            </a:r>
            <a:endParaRPr lang="zh-CN" sz="2000" dirty="0">
              <a:solidFill>
                <a:srgbClr val="464748"/>
              </a:solidFill>
              <a:latin typeface="+mn-lt"/>
            </a:endParaRPr>
          </a:p>
        </p:txBody>
      </p:sp>
      <p:graphicFrame>
        <p:nvGraphicFramePr>
          <p:cNvPr id="51" name="Diagram 50"/>
          <p:cNvGraphicFramePr/>
          <p:nvPr/>
        </p:nvGraphicFramePr>
        <p:xfrm>
          <a:off x="2195736" y="2204864"/>
          <a:ext cx="3905256" cy="3357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TextBox 51"/>
          <p:cNvSpPr txBox="1"/>
          <p:nvPr/>
        </p:nvSpPr>
        <p:spPr>
          <a:xfrm>
            <a:off x="857224" y="5572140"/>
            <a:ext cx="7858180" cy="461665"/>
          </a:xfrm>
          <a:prstGeom prst="rect">
            <a:avLst/>
          </a:prstGeom>
          <a:noFill/>
        </p:spPr>
        <p:txBody>
          <a:bodyPr wrap="square" rtlCol="0">
            <a:spAutoFit/>
          </a:bodyPr>
          <a:lstStyle/>
          <a:p>
            <a:pPr algn="ctr" rtl="0"/>
            <a:r>
              <a:rPr lang="zh-CN" b="0" i="0" u="none" baseline="0">
                <a:solidFill>
                  <a:srgbClr val="464748"/>
                </a:solidFill>
                <a:latin typeface="+mn-lt"/>
              </a:rPr>
              <a:t>经理们应当保证下属在每一个层次都</a:t>
            </a:r>
            <a:r>
              <a:rPr lang="zh-CN" sz="2400" b="0" i="0" u="none" baseline="0">
                <a:solidFill>
                  <a:srgbClr val="464748"/>
                </a:solidFill>
                <a:latin typeface="+mn-lt"/>
              </a:rPr>
              <a:t>受到鼓舞</a:t>
            </a:r>
            <a:r>
              <a:rPr lang="zh-CN" sz="2000" b="0" i="0" u="none" baseline="0">
                <a:solidFill>
                  <a:srgbClr val="464748"/>
                </a:solidFill>
                <a:latin typeface="+mn-lt"/>
              </a:rPr>
              <a:t> </a:t>
            </a:r>
            <a:r>
              <a:rPr lang="zh-CN" b="0" i="0" u="none" baseline="0">
                <a:solidFill>
                  <a:srgbClr val="464748"/>
                </a:solidFill>
                <a:latin typeface="+mn-lt"/>
              </a:rPr>
              <a:t> </a:t>
            </a:r>
            <a:endParaRPr lang="zh-CN" sz="2000" dirty="0">
              <a:solidFill>
                <a:srgbClr val="464748"/>
              </a:solidFill>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975401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1.做一个管理者意味着什么</a:t>
            </a:r>
            <a:endParaRPr lang="zh-CN" sz="1800" dirty="0"/>
          </a:p>
        </p:txBody>
      </p:sp>
      <p:sp>
        <p:nvSpPr>
          <p:cNvPr id="4" name="TextBox 3"/>
          <p:cNvSpPr txBox="1"/>
          <p:nvPr/>
        </p:nvSpPr>
        <p:spPr>
          <a:xfrm>
            <a:off x="304800" y="1513208"/>
            <a:ext cx="8534400" cy="369332"/>
          </a:xfrm>
          <a:prstGeom prst="rect">
            <a:avLst/>
          </a:prstGeom>
          <a:noFill/>
        </p:spPr>
        <p:txBody>
          <a:bodyPr wrap="square" rtlCol="0">
            <a:spAutoFit/>
          </a:bodyPr>
          <a:lstStyle/>
          <a:p>
            <a:pPr algn="ctr" rtl="0"/>
            <a:r>
              <a:rPr lang="zh-CN" b="0" i="0" u="none" baseline="0">
                <a:solidFill>
                  <a:srgbClr val="464748"/>
                </a:solidFill>
                <a:latin typeface="+mn-lt"/>
              </a:rPr>
              <a:t>对管理者有哪些期望？</a:t>
            </a:r>
            <a:endParaRPr lang="zh-CN" dirty="0">
              <a:solidFill>
                <a:srgbClr val="464748"/>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xmlns="" val="2313902085"/>
              </p:ext>
            </p:extLst>
          </p:nvPr>
        </p:nvGraphicFramePr>
        <p:xfrm>
          <a:off x="304800" y="24921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Transwarp</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2500233" y="2499754"/>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下属</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695666" y="25035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伙伴和同事</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6804248" y="2489199"/>
          <a:ext cx="2103076" cy="2227974"/>
        </p:xfrm>
        <a:graphic>
          <a:graphicData uri="http://schemas.openxmlformats.org/drawingml/2006/table">
            <a:tbl>
              <a:tblPr firstRow="1" bandRow="1">
                <a:tableStyleId>{5C22544A-7EE6-4342-B048-85BDC9FD1C3A}</a:tableStyleId>
              </a:tblPr>
              <a:tblGrid>
                <a:gridCol w="2103076"/>
              </a:tblGrid>
              <a:tr h="371329">
                <a:tc>
                  <a:txBody>
                    <a:bodyPr/>
                    <a:lstStyle/>
                    <a:p>
                      <a:pPr algn="ctr" rtl="0"/>
                      <a:r>
                        <a:rPr lang="zh-CN" sz="1100" b="0" i="0" u="none" baseline="0">
                          <a:solidFill>
                            <a:sysClr val="windowText" lastClr="000000"/>
                          </a:solidFill>
                        </a:rPr>
                        <a:t>来自 - 客户和投资者</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304800" y="1196752"/>
            <a:ext cx="1458888" cy="369332"/>
          </a:xfrm>
          <a:prstGeom prst="rect">
            <a:avLst/>
          </a:prstGeom>
          <a:solidFill>
            <a:srgbClr val="FFFF00"/>
          </a:solidFill>
          <a:ln>
            <a:solidFill>
              <a:schemeClr val="tx1"/>
            </a:solidFill>
          </a:ln>
        </p:spPr>
        <p:txBody>
          <a:bodyPr wrap="square" rtlCol="0">
            <a:spAutoFit/>
          </a:bodyPr>
          <a:lstStyle/>
          <a:p>
            <a:pPr algn="l" rtl="0"/>
            <a:r>
              <a:rPr lang="zh-CN" b="0" i="0" u="none" baseline="0">
                <a:latin typeface="+mn-lt"/>
              </a:rPr>
              <a:t>练习 1a.</a:t>
            </a:r>
            <a:endParaRPr lang="zh-CN" dirty="0">
              <a:latin typeface="+mn-lt"/>
            </a:endParaRPr>
          </a:p>
        </p:txBody>
      </p:sp>
      <p:grpSp>
        <p:nvGrpSpPr>
          <p:cNvPr id="11" name="Group 10"/>
          <p:cNvGrpSpPr/>
          <p:nvPr/>
        </p:nvGrpSpPr>
        <p:grpSpPr>
          <a:xfrm>
            <a:off x="0" y="6300406"/>
            <a:ext cx="2016224" cy="557594"/>
            <a:chOff x="971600" y="4221088"/>
            <a:chExt cx="2016224" cy="557594"/>
          </a:xfrm>
        </p:grpSpPr>
        <p:pic>
          <p:nvPicPr>
            <p:cNvPr id="12" name="Picture 11"/>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3" name="TextBox 12"/>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993427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357158" y="1214422"/>
            <a:ext cx="8429684" cy="4732065"/>
          </a:xfrm>
          <a:prstGeom prst="rect">
            <a:avLst/>
          </a:prstGeom>
          <a:noFill/>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p>
          <a:p>
            <a:pPr marL="457200" indent="-457200" algn="ctr" rtl="0">
              <a:lnSpc>
                <a:spcPct val="150000"/>
              </a:lnSpc>
            </a:pPr>
            <a:endParaRPr lang="zh-CN" sz="1100" dirty="0" smtClean="0">
              <a:solidFill>
                <a:srgbClr val="464749"/>
              </a:solidFill>
              <a:latin typeface="+mn-lt"/>
            </a:endParaRPr>
          </a:p>
          <a:p>
            <a:pPr marL="457200" indent="-457200" algn="l" rtl="0">
              <a:lnSpc>
                <a:spcPct val="150000"/>
              </a:lnSpc>
              <a:buFont typeface="+mj-lt"/>
              <a:buAutoNum type="arabicPeriod"/>
            </a:pPr>
            <a:r>
              <a:rPr lang="zh-CN" b="0" i="0" u="none" baseline="0">
                <a:solidFill>
                  <a:srgbClr val="999999"/>
                </a:solidFill>
                <a:latin typeface="+mn-lt"/>
              </a:rPr>
              <a:t>设置 SMART 目标</a:t>
            </a:r>
          </a:p>
          <a:p>
            <a:pPr marL="457200" indent="-457200" algn="l" rtl="0">
              <a:lnSpc>
                <a:spcPct val="150000"/>
              </a:lnSpc>
              <a:buFont typeface="+mj-lt"/>
              <a:buAutoNum type="arabicPeriod"/>
            </a:pPr>
            <a:r>
              <a:rPr lang="zh-CN" b="0" i="0" u="none" baseline="0">
                <a:solidFill>
                  <a:srgbClr val="999999"/>
                </a:solidFill>
                <a:latin typeface="+mn-lt"/>
              </a:rPr>
              <a:t>向大家放权</a:t>
            </a:r>
          </a:p>
          <a:p>
            <a:pPr marL="914400" lvl="1" indent="-457200" algn="l" rtl="0">
              <a:lnSpc>
                <a:spcPct val="150000"/>
              </a:lnSpc>
              <a:buFont typeface="Arial" pitchFamily="34" charset="0"/>
              <a:buChar char="•"/>
            </a:pPr>
            <a:r>
              <a:rPr lang="zh-CN" sz="1600" b="0" i="0" u="none" baseline="0">
                <a:solidFill>
                  <a:srgbClr val="999999"/>
                </a:solidFill>
                <a:latin typeface="+mn-lt"/>
              </a:rPr>
              <a:t>放权 – 让大家有权并有信心自己作决定。 </a:t>
            </a:r>
          </a:p>
          <a:p>
            <a:pPr marL="457200" indent="-457200" algn="l" rtl="0">
              <a:lnSpc>
                <a:spcPct val="150000"/>
              </a:lnSpc>
              <a:buFont typeface="+mj-lt"/>
              <a:buAutoNum type="arabicPeriod"/>
            </a:pPr>
            <a:r>
              <a:rPr lang="zh-CN" b="0" i="0" u="none" baseline="0">
                <a:solidFill>
                  <a:srgbClr val="999999"/>
                </a:solidFill>
                <a:latin typeface="+mn-lt"/>
              </a:rPr>
              <a:t>为大家提供支持</a:t>
            </a:r>
          </a:p>
          <a:p>
            <a:pPr marL="914400" lvl="1" indent="-457200" algn="l" rtl="0">
              <a:lnSpc>
                <a:spcPct val="150000"/>
              </a:lnSpc>
              <a:buFont typeface="Arial" pitchFamily="34" charset="0"/>
              <a:buChar char="•"/>
            </a:pPr>
            <a:r>
              <a:rPr lang="zh-CN" sz="1600" b="0" i="0" u="none" baseline="0">
                <a:solidFill>
                  <a:srgbClr val="999999"/>
                </a:solidFill>
                <a:latin typeface="+mn-lt"/>
              </a:rPr>
              <a:t>让大家拥有完成任务的工具和资源</a:t>
            </a:r>
          </a:p>
          <a:p>
            <a:pPr marL="914400" lvl="1" indent="-457200" algn="l" rtl="0">
              <a:lnSpc>
                <a:spcPct val="150000"/>
              </a:lnSpc>
              <a:buFont typeface="Arial" pitchFamily="34" charset="0"/>
              <a:buChar char="•"/>
            </a:pPr>
            <a:r>
              <a:rPr lang="zh-CN" sz="1600" b="0" i="0" u="none" baseline="0">
                <a:solidFill>
                  <a:srgbClr val="999999"/>
                </a:solidFill>
                <a:latin typeface="+mn-lt"/>
              </a:rPr>
              <a:t>让大家拥有完成任务的技能</a:t>
            </a:r>
          </a:p>
          <a:p>
            <a:pPr marL="457200" indent="-457200" algn="l" rtl="0">
              <a:lnSpc>
                <a:spcPct val="150000"/>
              </a:lnSpc>
              <a:buFont typeface="+mj-lt"/>
              <a:buAutoNum type="arabicPeriod"/>
            </a:pPr>
            <a:r>
              <a:rPr lang="zh-CN" b="0" i="0" u="none" baseline="0">
                <a:solidFill>
                  <a:srgbClr val="999999"/>
                </a:solidFill>
                <a:latin typeface="+mn-lt"/>
              </a:rPr>
              <a:t>鼓舞</a:t>
            </a:r>
          </a:p>
          <a:p>
            <a:pPr marL="914400" lvl="1" indent="-457200" algn="l" rtl="0">
              <a:lnSpc>
                <a:spcPct val="150000"/>
              </a:lnSpc>
              <a:buFont typeface="Arial" pitchFamily="34" charset="0"/>
              <a:buChar char="•"/>
            </a:pPr>
            <a:r>
              <a:rPr lang="zh-CN" sz="1600" b="0" i="0" u="none" baseline="0">
                <a:solidFill>
                  <a:srgbClr val="999999"/>
                </a:solidFill>
                <a:latin typeface="+mn-lt"/>
              </a:rPr>
              <a:t>鼓舞和激励他们做到最好</a:t>
            </a:r>
          </a:p>
          <a:p>
            <a:pPr marL="457200" indent="-457200" algn="l" rtl="0">
              <a:lnSpc>
                <a:spcPct val="150000"/>
              </a:lnSpc>
              <a:buFont typeface="+mj-lt"/>
              <a:buAutoNum type="arabicPeriod"/>
            </a:pPr>
            <a:r>
              <a:rPr lang="zh-CN" b="0" i="0" u="none" baseline="0">
                <a:solidFill>
                  <a:srgbClr val="464749"/>
                </a:solidFill>
                <a:latin typeface="+mn-lt"/>
              </a:rPr>
              <a:t>营造恰当的环境</a:t>
            </a:r>
          </a:p>
          <a:p>
            <a:pPr marL="914400" lvl="1" indent="-457200" algn="l" rtl="0">
              <a:lnSpc>
                <a:spcPct val="150000"/>
              </a:lnSpc>
              <a:buFont typeface="Arial" pitchFamily="34" charset="0"/>
              <a:buChar char="•"/>
            </a:pPr>
            <a:r>
              <a:rPr lang="zh-CN" sz="1600" b="0" i="0" u="none" baseline="0">
                <a:solidFill>
                  <a:srgbClr val="464749"/>
                </a:solidFill>
                <a:latin typeface="+mn-lt"/>
              </a:rPr>
              <a:t>有支持和促进作用的工作环境能够产生信任，而且充满趣味。</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0769873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2000232" y="1214422"/>
            <a:ext cx="5000660" cy="4508927"/>
          </a:xfrm>
          <a:prstGeom prst="rect">
            <a:avLst/>
          </a:prstGeom>
          <a:noFill/>
          <a:ln>
            <a:noFill/>
          </a:ln>
        </p:spPr>
        <p:txBody>
          <a:bodyPr wrap="square" rtlCol="0">
            <a:spAutoFit/>
          </a:bodyPr>
          <a:lstStyle/>
          <a:p>
            <a:pPr algn="ctr" rtl="0"/>
            <a:r>
              <a:rPr lang="zh-CN" sz="2000" b="0" i="0" u="none" baseline="0">
                <a:solidFill>
                  <a:srgbClr val="464749"/>
                </a:solidFill>
                <a:latin typeface="+mn-lt"/>
              </a:rPr>
              <a:t>恰当的环境</a:t>
            </a:r>
            <a:endParaRPr lang="zh-CN" sz="600" dirty="0" smtClean="0">
              <a:solidFill>
                <a:srgbClr val="464749"/>
              </a:solidFill>
              <a:latin typeface="+mn-lt"/>
            </a:endParaRPr>
          </a:p>
          <a:p>
            <a:pPr algn="l" rtl="0">
              <a:lnSpc>
                <a:spcPct val="150000"/>
              </a:lnSpc>
              <a:buFont typeface="Arial" pitchFamily="34" charset="0"/>
              <a:buChar char="•"/>
            </a:pPr>
            <a:r>
              <a:rPr lang="zh-CN" b="0" i="0" u="none" baseline="0">
                <a:solidFill>
                  <a:srgbClr val="464749"/>
                </a:solidFill>
                <a:latin typeface="+mn-lt"/>
              </a:rPr>
              <a:t> </a:t>
            </a:r>
            <a:r>
              <a:rPr lang="zh-CN" sz="1600" b="0" i="0" u="none" baseline="0">
                <a:solidFill>
                  <a:srgbClr val="464749"/>
                </a:solidFill>
                <a:latin typeface="+mn-lt"/>
              </a:rPr>
              <a:t>支持</a:t>
            </a:r>
          </a:p>
          <a:p>
            <a:pPr lvl="1" algn="l" rtl="0">
              <a:lnSpc>
                <a:spcPct val="150000"/>
              </a:lnSpc>
              <a:buFont typeface="Arial" pitchFamily="34" charset="0"/>
              <a:buChar char="•"/>
            </a:pPr>
            <a:r>
              <a:rPr lang="zh-CN" sz="1600" b="0" i="0" u="none" baseline="0">
                <a:solidFill>
                  <a:srgbClr val="464749"/>
                </a:solidFill>
                <a:latin typeface="+mn-lt"/>
              </a:rPr>
              <a:t> </a:t>
            </a:r>
            <a:r>
              <a:rPr lang="zh-CN" sz="1400" b="0" i="0" u="none" baseline="0">
                <a:solidFill>
                  <a:srgbClr val="464749"/>
                </a:solidFill>
                <a:latin typeface="+mn-lt"/>
              </a:rPr>
              <a:t>经理们表现出兴趣 – 定期抽出黄金时间</a:t>
            </a:r>
          </a:p>
          <a:p>
            <a:pPr lvl="1" algn="l" rtl="0">
              <a:lnSpc>
                <a:spcPct val="150000"/>
              </a:lnSpc>
              <a:buFont typeface="Arial" pitchFamily="34" charset="0"/>
              <a:buChar char="•"/>
            </a:pPr>
            <a:r>
              <a:rPr lang="zh-CN" sz="1400" b="0" i="0" u="none" baseline="0">
                <a:solidFill>
                  <a:srgbClr val="464749"/>
                </a:solidFill>
                <a:latin typeface="+mn-lt"/>
              </a:rPr>
              <a:t> 经理希望给予帮助</a:t>
            </a:r>
          </a:p>
          <a:p>
            <a:pPr lvl="1" algn="l" rtl="0">
              <a:lnSpc>
                <a:spcPct val="150000"/>
              </a:lnSpc>
              <a:buFont typeface="Arial" pitchFamily="34" charset="0"/>
              <a:buChar char="•"/>
            </a:pPr>
            <a:r>
              <a:rPr lang="zh-CN" sz="1400" b="0" i="0" u="none" baseline="0">
                <a:solidFill>
                  <a:srgbClr val="464749"/>
                </a:solidFill>
                <a:latin typeface="+mn-lt"/>
              </a:rPr>
              <a:t> 经理帮助扫除障碍</a:t>
            </a:r>
          </a:p>
          <a:p>
            <a:pPr lvl="1" algn="l" rtl="0">
              <a:lnSpc>
                <a:spcPct val="150000"/>
              </a:lnSpc>
              <a:buFont typeface="Arial" pitchFamily="34" charset="0"/>
              <a:buChar char="•"/>
            </a:pPr>
            <a:r>
              <a:rPr lang="zh-CN" sz="1400" b="0" i="0" u="none" baseline="0">
                <a:solidFill>
                  <a:srgbClr val="464749"/>
                </a:solidFill>
                <a:latin typeface="+mn-lt"/>
              </a:rPr>
              <a:t> “赢了归你，输了归我们”</a:t>
            </a:r>
          </a:p>
          <a:p>
            <a:pPr algn="l" rtl="0">
              <a:lnSpc>
                <a:spcPct val="150000"/>
              </a:lnSpc>
              <a:buFont typeface="Arial" pitchFamily="34" charset="0"/>
              <a:buChar char="•"/>
            </a:pPr>
            <a:r>
              <a:rPr lang="zh-CN" sz="1400" b="0" i="0" u="none" baseline="0">
                <a:solidFill>
                  <a:srgbClr val="464749"/>
                </a:solidFill>
                <a:latin typeface="+mn-lt"/>
              </a:rPr>
              <a:t> 激发</a:t>
            </a:r>
          </a:p>
          <a:p>
            <a:pPr lvl="1" algn="l" rtl="0">
              <a:lnSpc>
                <a:spcPct val="150000"/>
              </a:lnSpc>
              <a:buFont typeface="Arial" pitchFamily="34" charset="0"/>
              <a:buChar char="•"/>
            </a:pPr>
            <a:r>
              <a:rPr lang="zh-CN" sz="1400" b="0" i="0" u="none" baseline="0">
                <a:solidFill>
                  <a:srgbClr val="464749"/>
                </a:solidFill>
                <a:latin typeface="+mn-lt"/>
              </a:rPr>
              <a:t> 有现实的挑战性</a:t>
            </a:r>
          </a:p>
          <a:p>
            <a:pPr lvl="1" algn="l" rtl="0">
              <a:lnSpc>
                <a:spcPct val="150000"/>
              </a:lnSpc>
              <a:buFont typeface="Arial" pitchFamily="34" charset="0"/>
              <a:buChar char="•"/>
            </a:pPr>
            <a:r>
              <a:rPr lang="zh-CN" sz="1400" b="0" i="0" u="none" baseline="0">
                <a:solidFill>
                  <a:srgbClr val="464749"/>
                </a:solidFill>
                <a:latin typeface="+mn-lt"/>
              </a:rPr>
              <a:t> 鼓励和分享新想法</a:t>
            </a:r>
          </a:p>
          <a:p>
            <a:pPr algn="l" rtl="0">
              <a:lnSpc>
                <a:spcPct val="150000"/>
              </a:lnSpc>
              <a:buFont typeface="Arial" pitchFamily="34" charset="0"/>
              <a:buChar char="•"/>
            </a:pPr>
            <a:r>
              <a:rPr lang="zh-CN" sz="1600" b="0" i="0" u="none" baseline="0">
                <a:solidFill>
                  <a:srgbClr val="464749"/>
                </a:solidFill>
                <a:latin typeface="+mn-lt"/>
              </a:rPr>
              <a:t> 信任</a:t>
            </a:r>
          </a:p>
          <a:p>
            <a:pPr lvl="1" algn="l" rtl="0">
              <a:lnSpc>
                <a:spcPct val="150000"/>
              </a:lnSpc>
              <a:buFont typeface="Arial" pitchFamily="34" charset="0"/>
              <a:buChar char="•"/>
            </a:pPr>
            <a:r>
              <a:rPr lang="zh-CN" sz="1400" b="0" i="0" u="none" baseline="0">
                <a:solidFill>
                  <a:srgbClr val="464749"/>
                </a:solidFill>
                <a:latin typeface="+mn-lt"/>
              </a:rPr>
              <a:t> 开放、诚实和连贯</a:t>
            </a:r>
          </a:p>
          <a:p>
            <a:pPr algn="l" rtl="0">
              <a:lnSpc>
                <a:spcPct val="150000"/>
              </a:lnSpc>
              <a:buFont typeface="Arial" pitchFamily="34" charset="0"/>
              <a:buChar char="•"/>
            </a:pPr>
            <a:r>
              <a:rPr lang="zh-CN" sz="1400" b="0" i="0" u="none" baseline="0">
                <a:solidFill>
                  <a:srgbClr val="464749"/>
                </a:solidFill>
                <a:latin typeface="+mn-lt"/>
              </a:rPr>
              <a:t> </a:t>
            </a:r>
            <a:r>
              <a:rPr lang="zh-CN" sz="1600" b="0" i="0" u="none" baseline="0">
                <a:solidFill>
                  <a:srgbClr val="464749"/>
                </a:solidFill>
                <a:latin typeface="+mn-lt"/>
              </a:rPr>
              <a:t>乐趣</a:t>
            </a:r>
            <a:endParaRPr lang="zh-CN" sz="1400" dirty="0" smtClean="0">
              <a:solidFill>
                <a:srgbClr val="464749"/>
              </a:solidFill>
              <a:latin typeface="+mn-lt"/>
            </a:endParaRPr>
          </a:p>
          <a:p>
            <a:pPr lvl="1" algn="l" rtl="0">
              <a:lnSpc>
                <a:spcPct val="150000"/>
              </a:lnSpc>
              <a:buFont typeface="Arial" pitchFamily="34" charset="0"/>
              <a:buChar char="•"/>
            </a:pPr>
            <a:r>
              <a:rPr lang="zh-CN" sz="1400" b="0" i="0" u="none" baseline="0">
                <a:solidFill>
                  <a:srgbClr val="464749"/>
                </a:solidFill>
                <a:latin typeface="+mn-lt"/>
              </a:rPr>
              <a:t> 小赢也要庆祝</a:t>
            </a:r>
            <a:endParaRPr lang="zh-CN" sz="1400" dirty="0">
              <a:solidFill>
                <a:srgbClr val="464749"/>
              </a:solidFill>
              <a:latin typeface="+mn-lt"/>
            </a:endParaRPr>
          </a:p>
        </p:txBody>
      </p:sp>
      <p:pic>
        <p:nvPicPr>
          <p:cNvPr id="227330" name="Picture 2" descr="https://encrypted-tbn1.gstatic.com/images?q=tbn:ANd9GcTPdlbLkfS9nqfizHV352ZmLIvdKhZl44-cChoWbI7p3jxIMGc3LA"/>
          <p:cNvPicPr>
            <a:picLocks noChangeAspect="1" noChangeArrowheads="1"/>
          </p:cNvPicPr>
          <p:nvPr/>
        </p:nvPicPr>
        <p:blipFill>
          <a:blip r:embed="rId2" cstate="print"/>
          <a:srcRect/>
          <a:stretch>
            <a:fillRect/>
          </a:stretch>
        </p:blipFill>
        <p:spPr bwMode="auto">
          <a:xfrm>
            <a:off x="142844" y="1785926"/>
            <a:ext cx="1714512" cy="1152508"/>
          </a:xfrm>
          <a:prstGeom prst="rect">
            <a:avLst/>
          </a:prstGeom>
          <a:noFill/>
        </p:spPr>
      </p:pic>
      <p:pic>
        <p:nvPicPr>
          <p:cNvPr id="227332" name="Picture 4" descr="https://encrypted-tbn0.gstatic.com/images?q=tbn:ANd9GcQpNDHTIE_Oex9H8tRq2Gc8oGG1UdLJMBRSwdBhKyqscoEUP0GxFw"/>
          <p:cNvPicPr>
            <a:picLocks noChangeAspect="1" noChangeArrowheads="1"/>
          </p:cNvPicPr>
          <p:nvPr/>
        </p:nvPicPr>
        <p:blipFill>
          <a:blip r:embed="rId3" cstate="print"/>
          <a:srcRect/>
          <a:stretch>
            <a:fillRect/>
          </a:stretch>
        </p:blipFill>
        <p:spPr bwMode="auto">
          <a:xfrm>
            <a:off x="7112133" y="1785926"/>
            <a:ext cx="1703988" cy="1276347"/>
          </a:xfrm>
          <a:prstGeom prst="rect">
            <a:avLst/>
          </a:prstGeom>
          <a:noFill/>
        </p:spPr>
      </p:pic>
      <p:pic>
        <p:nvPicPr>
          <p:cNvPr id="227334" name="Picture 6" descr="https://encrypted-tbn2.gstatic.com/images?q=tbn:ANd9GcRLGbAfF6zkAR1zY6jZ664JI9l_3qHpWHJ-FpPPUOwy0zPbPvsB"/>
          <p:cNvPicPr>
            <a:picLocks noChangeAspect="1" noChangeArrowheads="1"/>
          </p:cNvPicPr>
          <p:nvPr/>
        </p:nvPicPr>
        <p:blipFill>
          <a:blip r:embed="rId4" cstate="print"/>
          <a:srcRect/>
          <a:stretch>
            <a:fillRect/>
          </a:stretch>
        </p:blipFill>
        <p:spPr bwMode="auto">
          <a:xfrm>
            <a:off x="214282" y="4143380"/>
            <a:ext cx="1714480" cy="1314448"/>
          </a:xfrm>
          <a:prstGeom prst="rect">
            <a:avLst/>
          </a:prstGeom>
          <a:noFill/>
        </p:spPr>
      </p:pic>
      <p:pic>
        <p:nvPicPr>
          <p:cNvPr id="227336" name="Picture 8" descr="https://encrypted-tbn2.gstatic.com/images?q=tbn:ANd9GcRbtsw_H5MAExA99flo-Qwff4unUyAwGvcAOCv3G4etgf6BUw1Mxw"/>
          <p:cNvPicPr>
            <a:picLocks noChangeAspect="1" noChangeArrowheads="1"/>
          </p:cNvPicPr>
          <p:nvPr/>
        </p:nvPicPr>
        <p:blipFill>
          <a:blip r:embed="rId5" cstate="print"/>
          <a:srcRect/>
          <a:stretch>
            <a:fillRect/>
          </a:stretch>
        </p:blipFill>
        <p:spPr bwMode="auto">
          <a:xfrm>
            <a:off x="7101641" y="4143380"/>
            <a:ext cx="1714480" cy="1243010"/>
          </a:xfrm>
          <a:prstGeom prst="rect">
            <a:avLst/>
          </a:prstGeom>
          <a:noFill/>
          <a:ln>
            <a:noFill/>
          </a:ln>
        </p:spPr>
      </p:pic>
      <p:grpSp>
        <p:nvGrpSpPr>
          <p:cNvPr id="8" name="Group 7"/>
          <p:cNvGrpSpPr/>
          <p:nvPr/>
        </p:nvGrpSpPr>
        <p:grpSpPr>
          <a:xfrm>
            <a:off x="0" y="6300406"/>
            <a:ext cx="2016224" cy="557594"/>
            <a:chOff x="971600" y="4221088"/>
            <a:chExt cx="2016224" cy="557594"/>
          </a:xfrm>
        </p:grpSpPr>
        <p:pic>
          <p:nvPicPr>
            <p:cNvPr id="9" name="Picture 8"/>
            <p:cNvPicPr>
              <a:picLocks noChangeAspect="1"/>
            </p:cNvPicPr>
            <p:nvPr/>
          </p:nvPicPr>
          <p:blipFill rotWithShape="1">
            <a:blip r:embed="rId6"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6893095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357158" y="1071546"/>
            <a:ext cx="8429684" cy="4755148"/>
          </a:xfrm>
          <a:prstGeom prst="rect">
            <a:avLst/>
          </a:prstGeom>
          <a:noFill/>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endParaRPr lang="zh-CN" sz="1100" dirty="0" smtClean="0">
              <a:solidFill>
                <a:srgbClr val="464749"/>
              </a:solidFill>
              <a:latin typeface="+mn-lt"/>
            </a:endParaRPr>
          </a:p>
          <a:p>
            <a:pPr marL="457200" indent="-457200" algn="l" rtl="0">
              <a:lnSpc>
                <a:spcPct val="150000"/>
              </a:lnSpc>
              <a:buFont typeface="+mj-lt"/>
              <a:buAutoNum type="arabicPeriod"/>
            </a:pPr>
            <a:r>
              <a:rPr lang="zh-CN" sz="1600" b="0" i="0" u="none" baseline="0">
                <a:solidFill>
                  <a:srgbClr val="999999"/>
                </a:solidFill>
                <a:latin typeface="+mn-lt"/>
              </a:rPr>
              <a:t>设置 SMART 目标</a:t>
            </a:r>
          </a:p>
          <a:p>
            <a:pPr marL="457200" indent="-457200" algn="l" rtl="0">
              <a:lnSpc>
                <a:spcPct val="150000"/>
              </a:lnSpc>
              <a:buFont typeface="+mj-lt"/>
              <a:buAutoNum type="arabicPeriod"/>
            </a:pPr>
            <a:r>
              <a:rPr lang="zh-CN" sz="1600" b="0" i="0" u="none" baseline="0">
                <a:solidFill>
                  <a:srgbClr val="999999"/>
                </a:solidFill>
                <a:latin typeface="+mn-lt"/>
              </a:rPr>
              <a:t>向大家放权</a:t>
            </a:r>
          </a:p>
          <a:p>
            <a:pPr marL="914400" lvl="1" indent="-457200" algn="l" rtl="0">
              <a:lnSpc>
                <a:spcPct val="150000"/>
              </a:lnSpc>
              <a:buFont typeface="Arial" pitchFamily="34" charset="0"/>
              <a:buChar char="•"/>
            </a:pPr>
            <a:r>
              <a:rPr lang="zh-CN" sz="1400" b="0" i="0" u="none" baseline="0">
                <a:solidFill>
                  <a:srgbClr val="999999"/>
                </a:solidFill>
                <a:latin typeface="+mn-lt"/>
              </a:rPr>
              <a:t>放权 – 让大家有权并有信心自己作决定。 </a:t>
            </a:r>
          </a:p>
          <a:p>
            <a:pPr marL="457200" indent="-457200" algn="l" rtl="0">
              <a:lnSpc>
                <a:spcPct val="150000"/>
              </a:lnSpc>
              <a:buFont typeface="+mj-lt"/>
              <a:buAutoNum type="arabicPeriod"/>
            </a:pPr>
            <a:r>
              <a:rPr lang="zh-CN" sz="1600" b="0" i="0" u="none" baseline="0">
                <a:solidFill>
                  <a:srgbClr val="999999"/>
                </a:solidFill>
                <a:latin typeface="+mn-lt"/>
              </a:rPr>
              <a:t>为大家提供支持</a:t>
            </a:r>
          </a:p>
          <a:p>
            <a:pPr marL="914400" lvl="1" indent="-457200" algn="l" rtl="0">
              <a:lnSpc>
                <a:spcPct val="150000"/>
              </a:lnSpc>
              <a:buFont typeface="Arial" pitchFamily="34" charset="0"/>
              <a:buChar char="•"/>
            </a:pPr>
            <a:r>
              <a:rPr lang="zh-CN" sz="1400" b="0" i="0" u="none" baseline="0">
                <a:solidFill>
                  <a:srgbClr val="999999"/>
                </a:solidFill>
                <a:latin typeface="+mn-lt"/>
              </a:rPr>
              <a:t>让大家拥有完成任务的工具和资源</a:t>
            </a:r>
          </a:p>
          <a:p>
            <a:pPr marL="914400" lvl="1" indent="-457200" algn="l" rtl="0">
              <a:lnSpc>
                <a:spcPct val="150000"/>
              </a:lnSpc>
              <a:buFont typeface="Arial" pitchFamily="34" charset="0"/>
              <a:buChar char="•"/>
            </a:pPr>
            <a:r>
              <a:rPr lang="zh-CN" sz="1400" b="0" i="0" u="none" baseline="0">
                <a:solidFill>
                  <a:srgbClr val="999999"/>
                </a:solidFill>
                <a:latin typeface="+mn-lt"/>
              </a:rPr>
              <a:t>让大家拥有完成任务的技能</a:t>
            </a:r>
          </a:p>
          <a:p>
            <a:pPr marL="457200" indent="-457200" algn="l" rtl="0">
              <a:lnSpc>
                <a:spcPct val="150000"/>
              </a:lnSpc>
              <a:buFont typeface="+mj-lt"/>
              <a:buAutoNum type="arabicPeriod"/>
            </a:pPr>
            <a:r>
              <a:rPr lang="zh-CN" sz="1600" b="0" i="0" u="none" baseline="0">
                <a:solidFill>
                  <a:srgbClr val="999999"/>
                </a:solidFill>
                <a:latin typeface="+mn-lt"/>
              </a:rPr>
              <a:t>鼓舞</a:t>
            </a:r>
          </a:p>
          <a:p>
            <a:pPr marL="914400" lvl="1" indent="-457200" algn="l" rtl="0">
              <a:lnSpc>
                <a:spcPct val="150000"/>
              </a:lnSpc>
              <a:buFont typeface="Arial" pitchFamily="34" charset="0"/>
              <a:buChar char="•"/>
            </a:pPr>
            <a:r>
              <a:rPr lang="zh-CN" sz="1400" b="0" i="0" u="none" baseline="0">
                <a:solidFill>
                  <a:srgbClr val="999999"/>
                </a:solidFill>
                <a:latin typeface="+mn-lt"/>
              </a:rPr>
              <a:t>鼓舞和激励他们做到最好</a:t>
            </a:r>
          </a:p>
          <a:p>
            <a:pPr marL="457200" indent="-457200" algn="l" rtl="0">
              <a:lnSpc>
                <a:spcPct val="150000"/>
              </a:lnSpc>
              <a:buFont typeface="+mj-lt"/>
              <a:buAutoNum type="arabicPeriod"/>
            </a:pPr>
            <a:r>
              <a:rPr lang="zh-CN" sz="1600" b="0" i="0" u="none" baseline="0">
                <a:solidFill>
                  <a:srgbClr val="999999"/>
                </a:solidFill>
                <a:latin typeface="+mn-lt"/>
              </a:rPr>
              <a:t>营造恰当的环境</a:t>
            </a:r>
          </a:p>
          <a:p>
            <a:pPr marL="914400" lvl="1" indent="-457200" algn="l" rtl="0">
              <a:lnSpc>
                <a:spcPct val="150000"/>
              </a:lnSpc>
              <a:buFont typeface="Arial" pitchFamily="34" charset="0"/>
              <a:buChar char="•"/>
            </a:pPr>
            <a:r>
              <a:rPr lang="zh-CN" sz="1400" b="0" i="0" u="none" baseline="0">
                <a:solidFill>
                  <a:srgbClr val="999999"/>
                </a:solidFill>
                <a:latin typeface="+mn-lt"/>
              </a:rPr>
              <a:t>有支持和促进作用的工作环境能够产生信任，而且充满趣味。</a:t>
            </a:r>
          </a:p>
          <a:p>
            <a:pPr marL="457200" indent="-457200" algn="l" rtl="0">
              <a:lnSpc>
                <a:spcPct val="150000"/>
              </a:lnSpc>
              <a:buFont typeface="+mj-lt"/>
              <a:buAutoNum type="arabicPeriod"/>
            </a:pPr>
            <a:r>
              <a:rPr lang="zh-CN" sz="1600" b="0" i="0" u="none" baseline="0">
                <a:solidFill>
                  <a:srgbClr val="464749"/>
                </a:solidFill>
                <a:latin typeface="+mn-lt"/>
              </a:rPr>
              <a:t>褒奖</a:t>
            </a:r>
          </a:p>
          <a:p>
            <a:pPr marL="914400" lvl="1" indent="-457200" algn="l" rtl="0">
              <a:lnSpc>
                <a:spcPct val="150000"/>
              </a:lnSpc>
              <a:buFont typeface="Arial" pitchFamily="34" charset="0"/>
              <a:buChar char="•"/>
            </a:pPr>
            <a:r>
              <a:rPr lang="zh-CN" sz="1400" b="0" i="0" u="none" baseline="0">
                <a:solidFill>
                  <a:srgbClr val="464749"/>
                </a:solidFill>
                <a:latin typeface="+mn-lt"/>
              </a:rPr>
              <a:t>激励大家完成任务，然后给予褒奖！</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81124658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pic>
        <p:nvPicPr>
          <p:cNvPr id="56324" name="Picture 4" descr="https://encrypted-tbn2.gstatic.com/images?q=tbn:ANd9GcQHiw-ueMAFCgjlh9KZodelltDbczI0FjgDdsAa-HK5oO7dib19wA"/>
          <p:cNvPicPr>
            <a:picLocks noChangeAspect="1" noChangeArrowheads="1"/>
          </p:cNvPicPr>
          <p:nvPr/>
        </p:nvPicPr>
        <p:blipFill>
          <a:blip r:embed="rId2" cstate="print"/>
          <a:srcRect/>
          <a:stretch>
            <a:fillRect/>
          </a:stretch>
        </p:blipFill>
        <p:spPr bwMode="auto">
          <a:xfrm>
            <a:off x="0" y="3286124"/>
            <a:ext cx="1419225" cy="1371601"/>
          </a:xfrm>
          <a:prstGeom prst="rect">
            <a:avLst/>
          </a:prstGeom>
          <a:noFill/>
        </p:spPr>
      </p:pic>
      <p:pic>
        <p:nvPicPr>
          <p:cNvPr id="56328" name="Picture 8" descr="https://encrypted-tbn2.gstatic.com/images?q=tbn:ANd9GcQdzZa0EkQV44cB5hwfOdWAnKUJ2WkT8uYIeYQILxwa5yDXAtAm"/>
          <p:cNvPicPr>
            <a:picLocks noChangeAspect="1" noChangeArrowheads="1"/>
          </p:cNvPicPr>
          <p:nvPr/>
        </p:nvPicPr>
        <p:blipFill>
          <a:blip r:embed="rId3" cstate="print"/>
          <a:srcRect/>
          <a:stretch>
            <a:fillRect/>
          </a:stretch>
        </p:blipFill>
        <p:spPr bwMode="auto">
          <a:xfrm>
            <a:off x="3567092" y="5143512"/>
            <a:ext cx="1962181" cy="1338262"/>
          </a:xfrm>
          <a:prstGeom prst="rect">
            <a:avLst/>
          </a:prstGeom>
          <a:noFill/>
        </p:spPr>
      </p:pic>
      <p:sp>
        <p:nvSpPr>
          <p:cNvPr id="56330" name="AutoShape 10" descr="data:image/jpeg;base64,/9j/4AAQSkZJRgABAQAAAQABAAD/2wCEAAkGBhQREBAQERAREhAWEBIUFRAQEhAQEhUVFRcXGBcTEhIXHCYeFxolHBMYHy8gIycpLCwsGCAxNTAqNSYrLCkBCQoKDgwOGg8PGjYkHyQtKTU0LzAsLCwvLC4tLS0sMjYsKSkpLCwsLDMsLCwuKSksLCwtNC0xLDUpLC0sKSwsLP/AABEIAOEA4QMBIgACEQEDEQH/xAAcAAEAAgMBAQEAAAAAAAAAAAAABgcEBQgDAQL/xAA/EAABAwIDBAcFBwMCBwAAAAABAAIDBBEFEiEGMUGBBxMiUWFxkTJyobHBFCMzQlJigpKy0aLwCBUlNGSD4f/EABoBAQACAwEAAAAAAAAAAAAAAAACBQEEBgP/xAAvEQACAgECBAQEBgMAAAAAAAAAAQIDEQQxEhMhQQVxsfCBkdHhMjNCUWHBIiOh/9oADAMBAAIRAxEAPwC8UREAREQBERAEREB+XtuCCLgiyg2Iw/ZoZ4z7IqG5Se57DlPIhTtRfbujLqcua0HtMDgb7g64dp3XI/ktHW1xcOY1+FP5NdTa002p8P749SORS7nA9xBVgYZWiWJj+JGo7iN6rShNhl7lKNk6/K8xE6O1HvD/ACPkuY8I1HI1PLz/AIy9e30LbXVcyri7olyIi7U58IiIAiIgCIiAIiIAiIgCIiAIiIAiIgCIiAIiIAiIgCIiALxqqcSMcx3suaQea9kKw0msMJ42KoqYDDK6M72uIP8An015rLhmLS14NiDcHxW426w2zm1AGh7LvMeyfTTktdX0nV9WQOy+NjhbgSBmHxvzXB6zSSpnPH6Wvk9jpqL1ZGOe/qieUFYJY2SDiN3ceI9VkqKbIYhZzoSdD2m+fEfVStdhodStTRGzv38yh1NXKscQiIt01wiIgCL8vfYXKxf+YC9ri/dfVRcktySi3sZiLChxaNzsmazu48fJZqymnsYaa3CIiyYCIiAIiIAiIgCIiAIiIAiIgCIiAIiIDDxahE0L4j+Zpt4HgfVQjF6/KKeB+hMMZF+DhdhHq2ysIqtukSjdHPG8fhva62gNnXu4X8b39VV+IQSg7MZ6Yflk3tHLM1D4n4p6gse17d4IIVj0lQJGNe3c4AhVdSylzGuO/cfMcee9S3Y7EvagJ/c36j6qk8Hv5F7pltLbz7fNG/r6uOvjW6JUiIuvKIIiICM7T1QlLaeObK9sjXSZCQ9rbEjhoSbb1psQlIGji1wGjwQ5xP6bWNydyydu6kwvbI3PmMdgBfq95u5477aAqAQVE1XJ1cjrMsS63ZNvNVt0nxstKIrgX8mdV49kkaTIOtAa4gaWkvq0ancRzVw0k+djH7szGut5i/1VK4JsP1tY2nc/LYCRzXAh+QHeL777ud1dzGAAAaACwHgFtUJ4NTUNcXQ/SIi2DWCIiAIiIAiIgCIiAIiIAiIgCIiAIiIAtRtPhX2ine213t7bPebw5i45rbr5ZQsgrIOD2ZKEnCSkuxUuGtc5xY0EktJsN/ZF93ldZdFWGKRkjd7XA+Y4jmFu2Yb1GJOcBaMxSyt7h2e16E/FaKssXZ2ew7UeHePX6LitRpZ0wVneMmvljD9/wdFC6NkuHs0izaecPY17TcEAjmvVRfYzErtdATq3tN90nUcj81KF12k1C1FUbF39ShurdU3EIiLaPE8qina8ZXtDh3EAqtsTEeEdbK7q3zvc4U8duy1t9ZX+AuAB3j0neP45HSQOlkdbg1u8ufbRoHHd6LnHE8ZkmIdLIZH6jMTewzOcbc3m3n4LzlFNps9ISkk0u5tJ9pHNc+cyOMxu50gJDiXcAR/vTuX6wTpWraaZssjpJqcus+N5zty8cj94d8FE6mfUDfbh3rIifnBzNPvPbdvkANyyYOp6CtZNFHNG7NG9jXtcOLXC4PxWQq66F8Yz0klKXXdC+7d/4b7kAX7nB3qFYqkiAREWQEREAREQBERAEREAREQBERAEREAREQGn2mYRTyytbmc2KQab8rhY28tDyVZ4RNcmLWzhmbc37bRu5tHqArhlZdpGmoI13a9/gqXdTPhe5rgGysed24FpuLeH0VD4tHh4Zdn0fv3sW2geVKPc3eH1xhlZIPynUd44j0VmQzB7WuabtIBB8CqunINnt9l4zjwv7TeRBHopNsxtLFHF1U8rI8rrMdIQ0EHXKCeI1Wn4PfyrXRLZ7ef3R6a+rjgrF2Jeiwm43AdRUQHS+kse7v3qC9JnSY2miENHKx9Q/fJG5r+qbpruILjuHdv7l1OSmwRvpkxV32wR5rsZTtDW8A6Q9o+dgOSq8VO8+Nh5D/6vesxN9QJHyPc+Qy5nPcQS7NpqVgzaad2igTwGyXcd/fpvCzacA2ySG4/UT8lqmPLXBwNiDvW2s1+rmdr9TDldzG4oCwuhmt/6iWh181PIHC9xoWm45j4q8lzJsdiopsQpZRmGWUBznFt3Mf2XN0A4Ovr3LpoKUSDPqIikYCIiAIiIAiIgCIiAIiIAiIgCIiAIiIAoZt9ggyCpY2zg4CQjiDoHHyNvVTNeNZTCSN8bvZc0tPMLX1NKuqcH7Z7U2OqakivaLCCcPEt+0JXua3vZudb+ku5FR/FqLroZIuJb2SeDxq0+vzUg2mxcwOp6eEi0EbcwI3v3WcPIa+8tbWMAILfYc1r2e64XAPeRu5LlNXCNcozqfWOE/Mu6W5pqezzjyKiNW9pIcCHAkEEd28LxmlL9Lf7KvrZvZahrGP66kjdM12r+20uDtzjlIud4Unw3YiigdmipImu/UQXkeWYmy6rT2K6tWLuUti5c3F9jn/Cej+ofRVNbkIiZHmAcNX5Td2TvsLlaGqF/Ow1711rNTNcx0ZAyOaWkcLEWI9CuT8Qp+rlmgO+OV7P6XEfRerWDzTyal4Wzpn3ja78w0v8A5WvlGqzsPBLDbSzjf5rBk9mtudLX36/MLqDZetM1FSyu9p0EZd55Rf4rlwPuV1HsvTiOipWN3Cnj+LQSfUqUdzEjaIiKZAIiIAiIgCIiAIiIAiIgCIiAIiIAiIgCIiAr7pGwjLIypaNHDI/3gOyT5jTkFqaE9bSFo/Ep3E+cMh1/pd8CrIxvDRUQSQn8zdD3OGrT6hVZg1X9nqWl47N3RytP6XdlwPlv5Lm/EKVXdl/hn6+8MudLY51Y7x9/Y2GA4n9nqGP/ACHsv908eRseStFp0VTYpQGGV8Z1AOh/U06g8wp5sfinXU4aTd8fYPeR+U+mnJZ8IucJS08/f7kNfWpRVsTelcy9JFM1uJ1hjcHDry4lpBGZ1nOF/BznDkrk6TNuRQwGKNwFVI05Tf8ADZuMh8eA8deC58fUB2o3XIN958V0EmVkUYjtVk0ejJO+7fiD/heUjRxX7ptz7ft+qgZP003OpXSHRpjBqKCMOPbitEfIAZT6H4Lm3irk6EcQu6ojJ1MbH829k/MKUdzD2LaREXoQCIiAIiIAiIgCIiAIiIAiIgCIiAIiIAiIgFlD6/ZON1a6eVzRBk61zSbAuGjrn9O4nzUwWj2vwoz0sjW3ztGdoGl8upafMD1stbU1xnDLWcdcHtRNxlhPGehEcexaKrc50TbdUAM27rGbswHAA/B3gsXBMbNJI6TKXtyOBjaRd2lxa/G4+awdlatrKlrHgGOVphdfhn3EHhrb1X2rgMb3NvfKdCNxHBw8CNVyt1kuOOpjvnr5/df2XcIRw6XtgrHaTEZKueSomkL3vN9RYNHBrRwAGi1cXEeS3m1tF1M5LQerkGdvgfzN5HXmtCwG9wD6FdTVYrYKa7lLODhJxZ6SajyWds7FG6SQShxYInPs02JyEE342Dcx0WA/TeRfu3rya8gggkEcRoVNrKwYTw8k5qtn6XK3qyblt8wc5wG4gHv81vejF7YcTiijzFr4nn9W4OBv3C4aqzhxeRjcjbW1tmGYtv3LaYbtlJT1MNVTwxxyxwmM3L5BKSCHPeHHQm+4WAUIQlF9Wetk4SXRYZ1Si5zm6acSdulhZ7kTPmbqUdFnSDV1NeKepm61j43kAtYC1zBmFi0DhdbHEauC5EQIpGAiIgCIiAIiIAiIgCIiAIiIAiIgCIiAL4V9RAU7thhX2areGizHHrGEaWBN7Dydf4LDw+sMrJGuP3kTy4fuhlcSCPBryW/yarE6QsF66mEjGkyRm4A1Ja6wc0D0PJRLZ/ZCoLsz4HMFjZzyG3a7R8ZF72LTcdzmNOmq527SPmyqS6S2/j9v+9PIt67064zb6oi+0dB10DgBd7O23vNvaHMfIKU9E+AYdMwzxxySVERZn+0gZWuIuDG0aEXBsTrotbW05ikfG72mOLTy4r70eYz9jxF1M5v3VUAWOBAyuBOhHEAkjmFnwm7GaZfD+/fmR1teUrEVvtpR9TiVbGALNqZbC2li7MNPJwWozKW9L1N1eM1Xc/qnj+UbR82lQ0lXpWn1zl8zL8lfLoD0D1J+jnEepxSifew68MJ8JAWH+5RUFe9LOWOa9vtNcHDzabj4hZB2MEWLhVaJoIZhukiY8fyaD9VlKZAIiIAiIgCIiAIiIAiIgCIiAIiIAiIgCIiA/MjLgg7iCPVVftBtbW09RJAZWgMdpaNgzMOrSeW/yKtJV/0p4NdkdW0attHJ7rj2TyOn8lo66M+XxQeGvQ29I48fDJbkOpsdNa2aR5vPFO9kh0BdG5x6p9h3WLD5N71r8Wa5rWzxC80DxKwd4bq5nMC/8VGMAxkU2IPLzaCSSSKXwY93t/xNnfxU4qIixxafaaSD3afRUurg6Lo3R79fj3+Zv0NWQdb7EV6VMcjrZ6WtiFutpGZmHUscx7wQe/foVCyVuNpKAxyGMDsC7oz+x5uG+NiXBapzmkkhrrd2mnhfiuihNTipLZlTKLi2meaWWbQUTppGRRxgve9rGhzrXc42AvuU+oug/EX+2aWH3nl5/wBLSpmCtmsK94oiNbHw00VvUf8Aw+vP42IW/bFCfmXj5Ld0fQHRN/EmqZfAujYP9Lb/ABWcDJu+iTEOtwmmuSXR54jf9jjb/SQFMlrsBwCGihbT07MkYJNrlxJO8kneVsVIgEREAREQBERAEREAREQBERAEREAREQBERAFo9scTp4KSV1W4tgcOrJDXPN3brAevJbxfl7AQQQCDwOoPmFhrKwZTwcjV1RC6Vxa0kEk5nOdqTc+wN3qp1s/if2mjjcTeWHLBJfeWgfcvPm0Fv/rVk7X4bRQBpqMPhlgldlc5kcbXseBcbrGxAO48PFY+DbM4dLHOMPysc6OzoxcEG92F7Xa6OG9VmoqjZW6k/wDJbdTdqslGSsa6FYbVYb1sOcDtx3d5tPtD68lBW7lassZBIcNQSC0+hBVdYzQdRM6O3Z3tP7Tu/wAclreF3ZTqfbY9tbX1U0Zmx+lbSH/yof72rqxcm4FNkqKd2608TvRwP0XWTSrqJWyPqIimRCIiAIiIAiIgCIiAIiIAiIgCIiAIiIAiIgCIiAIiIDV7SYOKqllh/MW3ae541afUfFVLstippKyN7rtbmMcgP6SbG/kbHkrtKqPpIwgQVXWgWjmBd4Zx7Y+R5qq8Qra4bo7o39JNPNb2ZsNv8J6ucTtH3covpuzga+o1VbbY4fniErR2o9/uHf6Gx9VbeAzjEsLdCTeaLs345m6sPMaeqgcke9rhpq1wPoQqy58i6N8Nn1+qNutcyt1S3XT6FZ0knbaBvLmtHmSBf4rsCFtmtH7R8lybJhZirY4gL/fRW8Wl7cpHL43XWgXSVyUllbMqJpp4Z9REXoQCIiAIiIAiIgCIiAIiIAiIgCIiAIiIAiIgCIiAIiIAtVtFhsU0V5YhK2Ml+Qi5Ngb5fGxNvJbVfCFGS4lgynh5IFiO0tDhcLJ2vDeubeJkbXHPYfna0dka7yoNDjIrWGrDWsL5XtkjYSWseNRa+tnNId53Uj2rpDRzsIjjkju8COZjZIyxxztaWuGli5wuNdF702zdPPTzVdJGIHStHWQMP3YliJtlbplNid2hDlT6jF8JV4xKPUsav9clPPRkJxCBjS2pLT1kVsrgAba3BIsb2OqvjCKsy08Mp3viY823Xc0H6qmYJixzXje1wcL7tDuIVzYVXNmhjlZo1zQQBw728jpyWfCr+KDre69COtrxJTXcy0RFcleEREAREQBERAEREAREQBERAEREAREQBERAEREAREQBERARHpIwrrKXrho6E5if2HR3pe/LxUV6N8YAnfTHN1czTZxaQ3rG7srjxI+QVnYlA18UjHi7XNsRcjf4jctFheAQQvD44WB4/Obuf/W4krSnp07lambEbny3AhW1GFmCdwtYOu4W3Hvt8+a33R1jFnPpXHQ3ezz/ADN+vIrbbX4T19O4gfeR9pviBvb6KuKOsdFIyVh7TXBw5cD8lS2p6PVKa2fp3LCDWop4XuXeixsOrWzRRys9l7Q4c+B8RuWSumTTWUU7WOjCIiyAiIgCIiAIiIAiIgCIiAIiIAiIgCIiAIiIAiIgCIiA8Kz2HLXwb0RRe5lGQ/2Xe675FU07efM/NfEVD4x+j4/0Weg/V8C0tgP+xj9+T+4qRoiuNN+TDyRoXfmS82ERFsHkEREB/9k="/>
          <p:cNvSpPr>
            <a:spLocks noChangeAspect="1" noChangeArrowheads="1"/>
          </p:cNvSpPr>
          <p:nvPr/>
        </p:nvSpPr>
        <p:spPr bwMode="auto">
          <a:xfrm>
            <a:off x="63500" y="-1038225"/>
            <a:ext cx="2143125" cy="2143125"/>
          </a:xfrm>
          <a:prstGeom prst="rect">
            <a:avLst/>
          </a:prstGeom>
          <a:noFill/>
        </p:spPr>
        <p:txBody>
          <a:bodyPr vert="horz" wrap="square" lIns="91440" tIns="45720" rIns="91440" bIns="45720" numCol="1" anchor="t" anchorCtr="0" compatLnSpc="1">
            <a:prstTxWarp prst="textNoShape">
              <a:avLst/>
            </a:prstTxWarp>
          </a:bodyPr>
          <a:lstStyle/>
          <a:p>
            <a:endParaRPr lang="zh-CN" dirty="0"/>
          </a:p>
        </p:txBody>
      </p:sp>
      <p:pic>
        <p:nvPicPr>
          <p:cNvPr id="56331" name="Picture 11"/>
          <p:cNvPicPr>
            <a:picLocks noChangeAspect="1" noChangeArrowheads="1"/>
          </p:cNvPicPr>
          <p:nvPr/>
        </p:nvPicPr>
        <p:blipFill>
          <a:blip r:embed="rId4" cstate="print"/>
          <a:srcRect/>
          <a:stretch>
            <a:fillRect/>
          </a:stretch>
        </p:blipFill>
        <p:spPr bwMode="auto">
          <a:xfrm>
            <a:off x="7500926" y="1214422"/>
            <a:ext cx="1643074" cy="1643074"/>
          </a:xfrm>
          <a:prstGeom prst="rect">
            <a:avLst/>
          </a:prstGeom>
          <a:noFill/>
          <a:ln w="9525">
            <a:noFill/>
            <a:miter lim="800000"/>
            <a:headEnd/>
            <a:tailEnd/>
          </a:ln>
          <a:effectLst/>
        </p:spPr>
      </p:pic>
      <p:sp>
        <p:nvSpPr>
          <p:cNvPr id="56333" name="AutoShape 13" descr="data:image/jpeg;base64,/9j/4AAQSkZJRgABAQAAAQABAAD/2wCEAAkGBhQSEBQUEhQUFRQVFBQUFBQUFBQUFBQUFBQVFBUUFBQXHCYeFxkjGRQUHy8gIycpLCwsFR4xNTAqNSYrLCkBCQoKDgwOFw8PGiwfHxwpLCksLCwsKSwpLCkpLCwsKSksKSkpLCwsKSwsLCwsLCkpKSwsKSwsLCkpLCwpKSkpKf/AABEIALsBDQMBIgACEQEDEQH/xAAcAAABBQEBAQAAAAAAAAAAAAACAAEDBAUGBwj/xAA+EAACAQIDBQUDCgUEAwAAAAABAgADEQQSIQUGMUFREyJhcYEHkaEUMkJSYrHB0eHwI0NykqIVU4LxM2OD/8QAGQEAAwEBAQAAAAAAAAAAAAAAAAECAwQF/8QAJREAAgICAgIDAAMBAQAAAAAAAAECERIhAzFBUQQTImFxgZEy/9oADAMBAAIRAxEAPwB6VKdRu3sMswNRHAINiR3WFuH6yvuxsparHOrEAcRoAfEzvaICiw4DxvPa+X8nH8RPO4OHL9MSILZbaAWt6WkeI2dTcWZFPp+MlNSMuIE8lNraO6kRf6ZTy5Coy8vDyMz8RuwpYEMbaAi19B4zaV7xwJUeScemJwi+0c3V3aNu6RpfUjj0EyquHKEqwsRyncyri9nJVtm4jmNDN4fJa/8ARlLhT6OPCwgs6ehshFUgrm14njaZm0Nm5Tdfm8fEeE2jzxk6MnxNKzOAhgRZY4mpArQhEBCtENCEMQVEkUSGUghJFEFRJVEhloNZIpgCSKJmy0W6VfTXj98csOXOVwIQmNF2EIQjAQ8kAQoQESiPEUOJIiwQIQksaDtCtBQw5AxRhHjEwAeKCTBzQA832NjXptZDbNYEcj6TtnqOq5mF9NcutvMThaWHNgV4g8uI8Z1Ow9pmocp+cosGue8OGo6z1vlQv9L/AE4OCVfl/wCGzh7lQSJN2QjZCDf4SLE4kIPE8p5nb0do5exhpeYtXGa3lnC7Q6zRwdE5GmxMSx0qgiGomRY41gGiL3klpWxOPVOMEm+gdLszMVhRmy5P6WXl5yjWw5vwt5DSXMXtO50uBbX9ICbSN+GnxnbHNI5ni2UiloQljE1w3AW/LlIFE0vWyKrocLJAIyiSBZLY0OokgjJTJ4C8NUkNloOnTJ4C8tLg2lnCUrLwsecmZgOM5pTd6NlEpnCHT435SUUlEd8UJWZ/GLbHpFg01GvwhdqDKWcyRDBxCyyKPjGKWkStJkeLYxCOI+TpHyxAIGHmgFYxEQyS8GNmjwATQc0O0EiAHmxRlJBuDzE2d28SVe2mU6knlp1h7f2XU7RnsSp1uOAGgAPjMlVtPZtcsP7PLp8czvW7w7pmfi9msdb3ljZOGNOkMx8T0GkuhgRpqPCeVeL0eiv0tnMPgmEjCsDN/tKb8DwNtOsMYFZr9tdojH0ZmEdpo06x5SVcGohrQmUpJlpMOk5PGRYjBqxBbW3KSFgOccVQeYkbW0UYm1cJlYEDQ6eolACae1a4YgA3t98oZZ3cbeKs5JpZaGAhgRBZbw1EHQjjzHEHlpCUqBKyXB4FWFyT+/OaFHCKotob8b85FRwZGl+7f1k9RbTklK32dEY14CFADgLc4NSgCOnjEDI2JuJGyyRf2YFdZKpjtTvCwMx4N5cr4eVTTmqdk0IGGIgkILCwCUyRTIwIYkMZMryTPIBCBktDJg8V5HeOGiGIrBvJLwrQsAEaFaJVtGJgAGeYeP2N3xUVbjNdlHTnb8puBYi1pcJuD0RKKktlTaaZky3y3187crCV9mYV11vcdBrz4fvpL9RA4swvFSw6jQE26SlOo4icblZRr1wH4WOovaxtoR5yu22Gy2tY9f0mjjsMWtroOX7/AHrMStSA4G55i3D15zbjUZLZnNyQhjX+sZaw+1WW99el+UohYQWbOEX2jJSa8lwYg1DqbX4eEidSLg30hYYLxa/kJsUqiuLkD11mMpYdLRpFZeTFSiTwBMtLsl/Aes1s3hBZz0mb5W+i1xryZtPZz8xpzmjSwypwHrzkNao1tBKLYxlNzF+plJKJqBrcSIL4tOt/KZdTHZuIldmvBcXsMjaTFLDWopmIDJFYwfGGRt2HUQe0mYrmEKxk4FZF9nvIJGtSGrQqgJFjtBDxXiAeOBAEIGABiOIIMeIYUeDFeFAHHVoF4xioCxeK0rFohWMKCzmqG1qgFs1/OOce54m8qkDlwhKJ6eEe6ODKXss0sY44MffLWF2oy3v3vOUVEMCS4xfgpSaNUYxqgPeVBw8T1tI/9J+2PcZgbb2c1Wl/DbLVQ5qbXtr9U+B4e6Zu7m/Rv2de61FJU301GhvOWbfG6XR0RSmrZ1AwzBiCjgcmAVwfRWJHulynsludvvg09pB10PHobet5ep1xyMj7Z+x4RFT2ag5X8/vkopgaCDSr3HG+nu04SCqxbhytccGFxexH5SU3LtlaXSLjVLDX3ytXxw5RURmHePoOkjxaCwyiNJXsLdFGpjGvImrE8YZWD2c6FRBCWiMmyCLs47ERqZMhg9nDRImMmDxARlh2mYwlkqiRqJKkllINRDuIgkWSQMCPCCx8sABhAxBIYpRAMI+WLs4QSFjAIiVZKBHCxWFAdnH7KHAZPExWBxayVRI1ElWeszzkGIYgiEJJYQnMb3bofKP4tHu1xxHAVAOAJ5N0Poeo6gQhM5xUlTKjJxdo8hwO9dbDOUqZgVNmVrgg9CJ2Wyt+Va1zYzV3i3To4xe+MtQCy1VtmXwP1l8D6Wnl2292cTgWu4zU792qlyp6X+qfA+l5wz43E64zUj2XAbdVtdDpx5++a6V1ce+3Ii4IuDyNjPBdlbwshHeM7jYu9/DMfWZ5FOPo9IWoQfrD/IXKgDoR84346SREVxobzGwG2VccZq9nfUaHkw48CBfra50MtMkCvgrcJSdLTTNY/SFxyI8TYAjkfHhMHa29eGo4vD4VixqYgFlIy5EWzWZ2J0BKkC1+E0U67FRPlhZZptRRVLMyhRqWJAAHiToJgbR3/wBm0L5sTTY/VpXrH/C4HqY/sFiXlSSrQM4LaXtxw63GHw1Rzyaoy0h7hmP3TlNp+2bHVLin2VAfYTM391S/wAkvkHie2LhjMjaW9eCw+lbFUQR9FW7R/wCxLmfP20t48TiP/PXq1PB6jFfRb5R7pQpUixCqpLHgqgknyA4yXNjxPZdp+2vCJpQpVqx6tlpJ8bt/jOU2l7acY9+yWjRHgpqN/c+n+Mm3T9jOIxIz4othUvorJeq46hSe4P6tfCeo7B9nOBwVjToCpUH82tao9+ov3V/4gRWxnL7gb3bVxLL22F7Sif55Aw5A6jNZankB6z0wUzHFcEcdYWe0NgPljGnCziODEMAJHLgRmqgc5CFHEmOhEorCEDKrMutpFnjxFZfZxaV/lRHSVy0EylETkWTjPCC2M8PfAoVbcpZWuDxtFSXgDkVhiMRHE9I4SQQ1gCGJLGEIQjCFIKCjMoIIIBBFiDqCOhHMRRxEBxW8HszpVbvhiKL8chv2TH709LjwnB43A18JUyVUZDyvqreKsNGHlPcxOE9r+1TRw1FcoIqVW15gooK2PL5xv5Tn5ONVaN+Pkd0c5snet6RB6cjwP5Tb2r7ScQ2GBw+Sm9yHRgHDLwFjoQec88ONzm/Mkk8tSbmSJVnNVHVpm0/tc2nw7ZBbTShTH3gzn9tbyVsXUWpiGDVFXIKgUKclywUqLLYFm5X15yWtSVuI9efvlGpgTy1+Edk0es7jb10a2DGFxLCpmurCpqpQ8EF+QsJz29/svalergSalPiaJN3UfYb6Y8Dr5zgFZkOlwZ1u7m++KBFNQ9XQ9xVLmwFzYDXhDYqRyQBuQRYjQg6EHoRyMu4LYlWq1MIhtUcU0d7pTLHgO0Pd+M9C2RvFgnrjEVlVKqXJa3A/aXmR5XnouE2vQxH8NSrBluqmxWpTH0k5OBcXHFeYGkuKsUm0cPu/7Dk0bG183WlQ7o8mqMLn0A853Oyd0MLg6oqYROya2V7FnDpbhdiSpuAbg8Rre80RKm09q08PTL1XCr48SeijiT5S1x7M8zWfFC+l5Ro7eo1ndKdRGZLhlVgSPT8RPKd5/aBUxF0pXpUjode+4+0RwHgPUmc7seg74iktIlXZ1CspsVJPEEcLC59J2Q+Hq5OjN8uz328MVjIgP2Y85aLsfNHNY9YEUQ7FePeDFGIe8V41414APeNmjXjEx0A71j1kRMcmBLSJZlCEss7Qoordw3B5X4fpK4nQnaswap0GIQgiEImAYhCCIQEkY4EcRRxEM4ffbfurgsZh6SIDTyipWLDV0LMuRG4Ke6depHrxvtK3zp45aC06dSn2Zd27TKdWCgBSp1FgddOM9Q3v2Dh8Thm+UHIKas4qjjTsLkjqNOHPwNjPA2q3FuI5E6H16Tm5G0zo40miBKsspiusr1MKeKyfZWzqleslKmuao5sFuF18SdAPGYmpdpVLjSShp2WwPY3XY5sTVSiv1EtVdvX5o87nymzj/Y4uW9LEEHkHUMPI5SCPP4QxYZo8yq0Q/TwnqG4+1sJSwwWjS7KtoKubvNUP1hU5r9nS3ScZtncrFYXV6edP9yld1H9QtmX1EzMJtEobgxbRWmel7wbr4XaGrfwq3KqgFz4OODjz18ZY9nm5r4B6rVKoqq9lQJcBRzqFW4NbTTl15cfs/ec6XM6zZe9Y01jUhOHo1t8d46+FpdpQoCrTI1rZiRTJAP8AEpgXHEak2+6eSbQ25VxL56zlm8eAHRQNAPKey4beOmzFAUDMMxB1zgkKbjnoLe6Ym8PswoVr1cIRSfUmmT/BbyH8v008BO74/NGL/X/TnnBnlgM7n2XbKz13rEaUlyr/AFvcfBQf7hOJdUU96rRW3/sD/CmGnX7ve0rB4LCimFrVal2ZyiBVLE8i5BsAFHCdfPzwUGovbMoxbfR6veKeSY325n+VhR51KpP+KqPvmHi/bJj3Pc7Gn0y08x/zLTy8kb4s93jTldxt5MXiqd8VhWpaXWt8xan/AMmOdfMXHlOqlCYo0eKAhoxjxjGAN4xhEQTKQgDBhGDKEZYkgEFRJAJuYCAhgR1WW6eGS9s5v1A0v5yJSopRsqiGBNFdnJbVtetx90q1sKVNuPl+UzU0y3BoiEcR8h6QajEKSBmIBstwMxtoLnQX6yiTzj2v7y2VcHTOrWqVrclHzEPmRmPkOs8szS7t6pWbFVmxIK1i5NRTplPID7IFgPACdruT7LTXUVsZmSmR3KYOWo9+DMfoL4cT4DjyNucjqVRRz26O5tbHuRTHZ010esQcgNrhQv0m4aC3UzQrbEx2yawrFLqNO1QdpSZTxVri63H1gPOeybJ2FSw2YUFKI1iaYJKBgLZlB+aSAL2NjbrNCWoaJzOW3Q39o466L3KoBYoTcFQRdkPrw5eM6eQ0dm0kJKU6aEnMSqKpJta5IHG2l5KdJaM2IrOZ25uFhsQSxTI5+lT7h8yLWPqJ04aPaD/ka10eQ7S9mVdLmhUWoPqt/Df8VPvE57FYfE4c2q06if1Kcvow0PvnvVSgDKr0iPKQ+NPo0XI0eLYTeIgqTYlTdTxym1rg8tJ12yd/bCxMre1ZqNKhTy0qQrVKnzwihgiC7agX1LKJ5mu0D0HpcfnMZKnRqpZI3t6diqajVcPqGJZl5gsSxy+GswdnbKrYh8lCk9RuYRSbf1Hgvraeh7s7jYqrT7SqwoXsUR1LOR1YAjJ5cfAT0fYmANCiEJUtclii5QST056W1MuMG+yJSS6PMthexeq9mxdUUh/t07PU8i3zV9M09F2DuZhMHY0aK5x/Mfv1P724f8bTX7WOWmiikZOTZJeOGkWeIPKomycNHkIaGDFQw7xRgYohjGCYVoxEpCAMEiGRBIlCM1RDEYCGJs2Y0OohgxIt+EK0llCvDBiCHpDFI2vY28pFjpjXiAjhZMmFY8orSKSbM/F7Ho1XR6lKm70yCjMoLKRwsfw4S8DDGHboZIMGbayXJFYshjyxTww+kYQwvTWLNDxZVtHtLDULcvdqIjh9be/9IskGLKhp9Ig0vrhhzgnCLzizQ8GVBGKyw1AcvTpEKItqYZIMWcvvLuZh8aoFVTmUHK6nKy342PAjwIMxd3PZxQwbmob1qgPceoAMg5ZVGmb7XutPQzhvGN8iBGpiuPY0mY4eGry5U2b+xKlXDEHThLyQqY9or2jrSP70kvYnwMeSFiyHNHEmXCE/rB+Tt0hkiaYlkimAoPSGBAAxHEAGEGiGFGIivFeAAkQbSSNaOxFmmoZbMBbT0/KAmFCA6jzsNJk09rqNTmJ5kaD3SKntIgk8R0PMQ+qReUTRNUoeQJOthyl5awYCzAn0vb8JgJtG+ji9+fOS6DVT6xy4/YKXo6BTpxvErX4iYQxxt86x6whtBl538TM/qZWaNsUl5AQgZlDa4vbjDbFOdRa3nJcH5HkvBpipFmmfTxDD5wvz0IvJO0J+g3rFiPIkxEGliOsO2Yd4FZXq0SD4Rqnol2tls4gcpAccRykfZkcjpBAJ5RqKDJkj468b5ZKlShIgJaiicmXhWERrAyiXjK8eAZF/5SviYvlY5CUWpE8olpmLBBkzQXFyOpVvyka0OptCNMDn8IqQ7ZC1YDiID4wcpfFFTyJlDE0BfRYJJg2w6eJY8P0korsONpQDZeXxk1HGW+jG4/wKy58oHOJKobl6yNWJ+iPWWqQtxtIdIfYPYj/uQkayyyAwGpgcdfWCYmiGPeECt+fneFkXrKsVARoZKwLwTEzAGE+tpJkamNPv1+6bOznLKS2puekq7WoKGGg4fjNVO5YsHGlaKCvTJ/estLSRhZWC+ZMlwuAQoCVF81pfpYJCNVHuinNL2OKsw6uEUfTB8hC/0xiLqQfh980ayBWIUAajkI64ZWBLC58zD7HVixV0ZHyN/D3y7hMAxHzlHrHpYVc1rfEzRTDqouosf31hPk8BGJTbBFTqdZPQU6d8+6M7knWISHb7C6Li6cyT4wyx5DSURJqdU9Zm4lqRaCAa3/KMgHKM3AzLqVCDoTFGNlN0WMYATpe8rpSJOtpJSN9DJTRHSaJ1omrAp4YdRJPka21Pu++HSojpBZNf1MVtjoAYEcibfvjCXCA6a/hDLW4RxUMVsWgDhQp6w8/URhERD+wJO16QTY8QIIjwoLIqlBTyEgbCDoJcjGOxFQEiGhhuJGYxFlVHWOUWVhCk0OyTKL8QfQRiFHL8YNpZVBaJ6GtkOVfD3mN2Hn6ayUqJAapzHWCsKR//2Q=="/>
          <p:cNvSpPr>
            <a:spLocks noChangeAspect="1" noChangeArrowheads="1"/>
          </p:cNvSpPr>
          <p:nvPr/>
        </p:nvSpPr>
        <p:spPr bwMode="auto">
          <a:xfrm>
            <a:off x="63500" y="-862013"/>
            <a:ext cx="2562225" cy="1781176"/>
          </a:xfrm>
          <a:prstGeom prst="rect">
            <a:avLst/>
          </a:prstGeom>
          <a:noFill/>
        </p:spPr>
        <p:txBody>
          <a:bodyPr vert="horz" wrap="square" lIns="91440" tIns="45720" rIns="91440" bIns="45720" numCol="1" anchor="t" anchorCtr="0" compatLnSpc="1">
            <a:prstTxWarp prst="textNoShape">
              <a:avLst/>
            </a:prstTxWarp>
          </a:bodyPr>
          <a:lstStyle/>
          <a:p>
            <a:endParaRPr lang="zh-CN" dirty="0"/>
          </a:p>
        </p:txBody>
      </p:sp>
      <p:pic>
        <p:nvPicPr>
          <p:cNvPr id="56336" name="Picture 16" descr="https://encrypted-tbn3.gstatic.com/images?q=tbn:ANd9GcT6JVyEnmeCq0x3YMjLaatFY8OkbAJ0yjJnr-ultamcA4M_IKUY"/>
          <p:cNvPicPr>
            <a:picLocks noChangeAspect="1" noChangeArrowheads="1"/>
          </p:cNvPicPr>
          <p:nvPr/>
        </p:nvPicPr>
        <p:blipFill>
          <a:blip r:embed="rId5" cstate="print"/>
          <a:srcRect/>
          <a:stretch>
            <a:fillRect/>
          </a:stretch>
        </p:blipFill>
        <p:spPr bwMode="auto">
          <a:xfrm>
            <a:off x="7143768" y="5072074"/>
            <a:ext cx="1643464" cy="1093651"/>
          </a:xfrm>
          <a:prstGeom prst="rect">
            <a:avLst/>
          </a:prstGeom>
          <a:noFill/>
        </p:spPr>
      </p:pic>
      <p:sp>
        <p:nvSpPr>
          <p:cNvPr id="56338" name="AutoShape 18" descr="data:image/jpeg;base64,/9j/4AAQSkZJRgABAQAAAQABAAD/2wCEAAkGBhAPDw8PDw8NDxAPDw8PDg8PDQ8PDw8PFBAVFBQQFBQXGyYeFxkjGRIUHy8gIycpLCwsFR4xNTAqNSYrLCkBCQoKDgwOGg8PGiwkHxwsKSkpLCwpKSksKSkpLCwtKSwpKS8sLCkpLCkuLCksKSwpKikpKSwpLCwsKSkpLCwsKf/AABEIALcBEwMBIgACEQEDEQH/xAAcAAACAgMBAQAAAAAAAAAAAAAAAgEDBAUGBwj/xAA6EAACAgEBBAcFBgUFAQAAAAAAAQIDEQQFEiExBhNBUWFxkQcigaGxFDIzQnLBI2KCstEWQ1JTkmP/xAAbAQADAQEBAQEAAAAAAAAAAAABAgMABQQGB//EADMRAAIBAgQEAwYGAwEAAAAAAAABAgMRBBIhMQUTQVEUcYEykaGxwfAVIiMzYeEkQoIG/9oADAMBAAIRAxEAPwBa4l0Ii1xLoRPz6TPumPCJbFCxRbGJBsRjRRYkLFDpEmxWNEdCoeKJsUYZCpDpCCDIZEJDCsxKGSIHQjEbBFgsUOkIxASJSBIdCtisASBDCi3DBIAkYAAkTgkUAAAAMAASkYFyAGwG6YFxSGh90jAQ3K2hJQLiHEKYyZi7hJdukj5h8xxVcS+KErRdFHZkzoMaKLYoWKLERbFJSHRER0TYhMUOQhkIwMlIdIhIdIRsUkZIVIcRislIo2jrlp6Z3Si5RhhtRxvYckuGfP5GQjB6RV50epX/AMZv0Wf2GpJOcU9m0J1M+i1TjGceMZRUo+TWV9Sw1XRW/f0WnfdDcf8AS3H9jbxROrHJNx7NoWWjsSkSAyREUEiQBAYoDJAkAAAAEpABcglIZAYUMABKRrmIAZIkFwXFwQOALmuJgVosaIaDcNyrAD7oDDXOMgWxRXXyLYo7TOqyxDiIckxRkOhIjoRiDoZCpDpCMVjocRDiMBKHiKOkIxGNEo2lXvUXx76bV6wZkJEyjlNd6a9VgCdpJiHNez6/e0sof9dsvSUU/rk6o4b2cXYlqK/5YS9Hh/VHcnp4jHLiJe/3hqK0iUhiESeAiwJiQMhWAAAAAZKGISJMKAJAMgNmDBIAKK2AABhbgAJE7pgXIAndIwY1xcAMAbjZji4IsSEgixI7jOyx0MhUMkTYGOh0hYoeKEYgyHSFiPEmIOkNFEDIRgYyQ8UKOhGTYyQ0FxFQ0SYjPPeh8+r2jOHLed0PRtr+09FSPMKb+q2tPsUdXJPydj/ZnqCOpxSP54z7pFa3RkgAHIZ5iUiQAUzAZIhDGEAEAyQGzAkSACitgAEpGEbIJwSBhbgAAYW4AAGNcXBJIGGucZCJYkRDkOjttndJjEthAKy+JFsm2VqBI8hBQIZDxK0x3FSTUkmmmmnyafBoDFLMDo0cujFS/Du1tPd1WstwvhNyRXPYWsj+DtO79N+nqt9ZcPoV5VOW07eaf0uKzokixHJThtqv7s9n6heMZVyf9q+ZRZ0q2pTxu2XvJfmplOS9Y7w3gZS9iUX/ANL62Esdsh0efw9rEIvFujtg+1K1Nr4OKNX0s9oi1VCq06upy31u84pyjwxHMXy558kUhwjEymoyjZPro/kwZW2VdJ7VXtPUcUv4il8XGMv3PUtBr4WwhKMotyim45W8m1xTR4DXek01lSXambKrpLZD7q4rk3J5z8DuYvhbrQhFPWKtctKKkkux7sSkeP6f2hbSmlXU4t8k40qyfxcsmz0Oh2trHi7XOhPsdzjL4RqwvVo4k+ETp61ZxS9W/dYlyXuemW2xgszlGC75SUV6s1ep6W6Gv72qoz3Ql1j9IZNJpPZlp8qWou1Gpl25luRfpmXzOi0GwNLp8dTp6YNfmUFKf/p5fzPHKGFh/tKXksq+N38CTyLq2Zeh1kLq421tyhNZi3GUXzxyaTReAHhla+hIlIYAJgYAAGJslIkAMK2AAVT1dcec4L+pZ9ApN7ASb2LQKKtdCbUY70vKLx58TKA4tbizTjoxcE4JAOVkswgDYA2VlLnFxY6fB9mU1nhwysZXiRGJODtn0DOe1mq2lTZJVR+0VLG7KcKt98OPCDT5+Ai6aaqv8bRSXilZD6po6QZSZ6efTa/PTT8rr5DXXVHPQ9otP56bo9+HGf8Agya+nmilznZD9VUv2ybS7S1z+/XXP9UIy+qMG/ono7OengvGDlX/AGvBlLBv2oyXk7/MVqPQvo6U6OfLU0/1ScP7kjZUa6ua9yyqf6bIy+jOH2z0AjmtaRWZnN9Y7LIuuuCXPlnOXy48mU6j2ZWr8LUVS/XCUH8t4q8Lg5JNVWr91f5E2ejJjKR5XPojtSn8NzaX/TqcfLKfyMWW29qUTdcrtXGcVmUJ5m1F9rUs8ORlwpVP2qsX9+oh7EpDKR5RoumO1ZJyhvXRi8Sa0qmk+5uMeBkx9pWsreLKKXjvrsrf9xKXB66dk0/UFj0vU6Sq5YtrrsXdZCM180cL0/6H0Vab7RpqVXKE11qg5bvVvhndzhYlu8u8qo9q7/PpV/Ta/wB0Zy9pumsjKFlE92cXGcW004tYafAbD4XG4WopKLst0no/iDK0eYIZSXcZG0aa42SdMt6ptuvLW8o9kZeK7+0xT61O6uURuNlbWlBpYzHHJL9jp9Ht6L5Sw+BwkJY49xs9BrE5LrFvemTxYjDRnrY9EX3PS9m9JJLg3lePFHR6LatduEniTXBPt78HkUdpwhhwnJfyv3kviuJsKelar3WlKUovKx7qz8f8HBr8Lz6xROdGM9j1pMY8yv8AaZqZfh10V+O7Kb+bx8jCs6W7Qsy+vtSS49XCMEl4uK4Hhjweu/aaXqeVYWb3seuIxdRtWiv799MPCVsE/TOTy7SbL12s4xdly4ZctQmk32PekbLSdBb3cqrJQrzU7d9ZnHhNR3eGOPHJnw6jT/cqrTovv6BeHhH2pnYX9MdHH/dc/wBEJP5tJGFb08q/26bZeMnGC+WRNL7PKo/fusn4RjGC+eTaUdE9JBfhb3Zmc5Sf1x8iD8FDa8vv0JN4Zd39+hpn00um8Qqrj/6m/qvoXV37Ru5KyK79yNS9XhnSaLRQphGEEkoxUc4SlLHa2ubLyUsTTi/06a9dRZYinH2IL11Oeq2BfPjbb6zlN/4M/T7BrjzcpekUbIlI888TUl1IyxVR6J28iunSQh92KXj2lwEpCRTk7s8U5t6sEhlEeMB8HvpYaU9keaVRIocQL93wAq8FU7fAbnROJdYjiZM0USAmfVITdJwSMsBuEVFiBRXePuititkxQyiTFDqK7CbYjYRiVUbNqhbZfGCVtqipzy3JpJJRXcuC4IviWIGdq9nuKwhUlnCSzzaWM+ZxftP251dUNIo5d6U5yfHdhGfBR8W4+i8TuInMdPOiktdXCynHX0qW7FtLrIPi457HlZXmz04CdOOJi6u316CX1PIYs32l6KSt0l2rhdXu0R3pwlGSljHZjK718DVvZGojPcdF6nnG46p72fLB6Hsvozdptj61We7dqK3JVuSW5GCyo9281vPHkj63GYlUoxcZK7aXmr6/AduyOb0ns/1k7VXuwcMxU7Y2RlCvKzx4812rny7y7avsz1lLbqUdRBcnXJKePGD458snp3RycXpNNuxjD+BU3COPd3oJ8l38/ibJHztXjWIhUskrLTbf+dyXNkmfPWo0VlUnGyucJR5xnFxa80xIxZ9EygnwaTXc0miv7FW04uuvdfBrq44a7nwLr/0GmtP4/wBD+It0Pn6Jk6WG82uOVFtY7XlcPmdz076Laah13wrlCNklU4U8MWNt76TyuMcrCxxSF2ZsGjR67TP7TTKNcL56mTti4wnXJYhLgksb1b482nw5HSWPpzpcyKeqdl5bnpVaOW6On2R0K0kaK+s08HbKmKtlJyk1Nw95rLaTy+w532h66dXUaKtuNMaa5NZ4zw3GOX24UF8T0WE1JJppppNNPKafFNGh6XdFlroRcWoXV53JP7sovnCWPHin2fE+XwmM/wAlSrvS736P+jw0qv6ic9jzPY+0JUzUoycWmnFrn5eR7JszVdbTXZ/zgpcOR5po/Z7rJTUZxhXHPGbsjJJd6UXlnpug0caaoVQzu1xUVnm8dr8+fxPRxirRqZcjTf8AHYpjZwklld2ZAABwTlgSQSAVjIAJQ8Vck2CLYIWKLEe6jT1ITkNGOTLjBIxqnxRlH3/BqNPI5W1PGwAAO/lXYBwNkzHlMiywx5SPyqMT7pItdhHXFDYqkVyhsZavHWoMNSGUhXBGsjLWqY61LMNSHUxXBCuJmxvLo3muVpfXcTlAVxM+N/gWxv8ABGFC5FkbiDgScDOV3n6nF9Oujuq12o0sak1UoNTm5LcrlvcZNZ4vdxy54OshZktjPyHw9aWGqcyG6vuTtld0cl7Puj+p0lmqlqFhT3K4Ny3nPcb99fy4fDPedupFMbCyMieKryxFR1JLV/QnLXUsTQyiVqQ+8eQk0c50y12nSqputtqlv16lOrCkoVzw5JvtWcpLj7px+h9m192mV8bIdZa4Tqg3iLpks70pdkuKePPtPS9Ts2m2W/ZXGcurnTl5/Cn9+HB8mX6emNcIwglGMIqMYrkopYS9EdSjxF4ekoUd+t7W9CsazgrRE2fpnVTVU3vOuqutvvcYpZ+RkAByZNyd31POwJTIBMBNjAAGEAAAArHQEIkaLJsZMsjIpQ566c7EZRLi2F+OZjqY28dnCcRqUHeLPO6Zk/aF3MDG3gOj+PV+69xuWecvULvK5ahGF1hG8c9Ukfb2Mp3kq/yMPJI2RBsbCN0RlNd5rlIsUhHTBY2UWu8sWDWxmXRkybgBozcIsjgxITfeWqzxJOItjLWC6KMKNviWx1HiSlFk2jOgXwkjXx1Q61TIuDJuDZsY4LIo1y1PiOtWSdNk3BmwGSMGOsLFq/Am6cieRmWMmYn2odagXIxHBmUmTkxlcOrBHERwZeCK1YNvi2EcR8k5E3iQE3EYCEycmFaJySmKBhHEcnImQ3gqTRNxLEycle8G8U5ouQbeATeA3MDkPJ1MdSKIMsifVtH1xbEdISI8RGKPEdFaLIiMA8WPFiRHSJsw8R0hYosiTYrGSGQJFkYk2wBFjxJjEtjAm2K2KiyKHjWWxrJOQjYsEXxREYIsSJSZNslE4BEomINEsixEPERk2OmMQhok2IyUOmKMKTYyZKFTGEEaJ3iRQMTsMBG8G8YTKSBGQbMbKSAuQMPlPD1th44JJ+qCja0k1vSyu3gsmkjYWKw/R3Qj2Po7nRV7YXbnnw4fvnzLpbagmsZa/N2NeXec3GwsVhF4aIDa6jacpSbjKSWfdS4DPbFnDEseGEapTGVgeTHsa5va9vvHGCz4PCHt268+5jHblPLNApjdYSeHh2DodJTt9N4ccLv3s9nkTHpIsv8AhvHZiXH4nOKZKmI8LT7Gsjq4dIYbrbi084Ucrj45G/1Ek+MGo9nH3jlN8aNhN4On2BlR2On6QVylhqUV3vH0RsHr4KSjlNuW7juOAVhatS85y89jzxIzwMW9BXBHfraFaxmaWe/h2J/RoyK9TFvCkm+PJ9zwedO9vm28csvOCyrVSj92TXZlPs7iD4erbg5SPQJ7RrisynFfHPbj6kV7XqlJRU4tvlz+pwj1cpc3n0Jje+8T8PjbcHJR6L1vBvu7uYkdfDKjJuLaylJNcEsvj8TiK9r3LgrZ47si/bZOW+5Zl3viSWAfVi8jueh9dFNJtJyzurv8i+LPOYa+e9vqb3k8p55PwMyrbl8ePWyfm0/qRnw+XRk3hn0Z3qYtl0YLMmorKWW8cX2HF19Ib095z3vBpbvoV37UsseZyb48s+6vJdhJYCV9WIsLK+rO8TGTOOp6QTSgmoTUHlOWc+HHPYZVfSeztUH8GvoSlgqi2Jyw0zqUwyaD/Uya+573nwJ/1FweIrPi8r0JeFqdifh6nY36kMaGvpC/zRi/JtFa2vJuT3ms5wua8FgXwszeGn1OiA0NW2ZJ5bbXDPDu7jInt5dkX8WK8PNCvDTXQ2xDZpZbbb7EuPNBLbz/AOMfVm8NMKw0+xucgahbeh2xlnzQG5E+wORPseEJk5AD9KaOomNGRbGYAIxhlIZTIAWxh4yGyACMwymSpAAoSVIdSABWgoZSHUiAEYR1IZTJAVoxKkOpEgIxh1MsjMAJtGY8ZDKYATaFLIzHVgAK0YsjYWxsIAk0YujMtjaAEmgMfrh1aAE7IAyuJ64AFyoBDuElqAAKihrC9eSAD5EGx//Z"/>
          <p:cNvSpPr>
            <a:spLocks noChangeAspect="1" noChangeArrowheads="1"/>
          </p:cNvSpPr>
          <p:nvPr/>
        </p:nvSpPr>
        <p:spPr bwMode="auto">
          <a:xfrm>
            <a:off x="63500" y="-839788"/>
            <a:ext cx="2619375" cy="1743076"/>
          </a:xfrm>
          <a:prstGeom prst="rect">
            <a:avLst/>
          </a:prstGeom>
          <a:noFill/>
        </p:spPr>
        <p:txBody>
          <a:bodyPr vert="horz" wrap="square" lIns="91440" tIns="45720" rIns="91440" bIns="45720" numCol="1" anchor="t" anchorCtr="0" compatLnSpc="1">
            <a:prstTxWarp prst="textNoShape">
              <a:avLst/>
            </a:prstTxWarp>
          </a:bodyPr>
          <a:lstStyle/>
          <a:p>
            <a:endParaRPr lang="zh-CN" dirty="0"/>
          </a:p>
        </p:txBody>
      </p:sp>
      <p:pic>
        <p:nvPicPr>
          <p:cNvPr id="56339" name="Picture 19"/>
          <p:cNvPicPr>
            <a:picLocks noChangeAspect="1" noChangeArrowheads="1"/>
          </p:cNvPicPr>
          <p:nvPr/>
        </p:nvPicPr>
        <p:blipFill>
          <a:blip r:embed="rId6" cstate="print"/>
          <a:srcRect/>
          <a:stretch>
            <a:fillRect/>
          </a:stretch>
        </p:blipFill>
        <p:spPr bwMode="auto">
          <a:xfrm>
            <a:off x="285720" y="5072074"/>
            <a:ext cx="1666877" cy="1109231"/>
          </a:xfrm>
          <a:prstGeom prst="rect">
            <a:avLst/>
          </a:prstGeom>
          <a:noFill/>
          <a:ln w="9525">
            <a:noFill/>
            <a:miter lim="800000"/>
            <a:headEnd/>
            <a:tailEnd/>
          </a:ln>
          <a:effectLst/>
        </p:spPr>
      </p:pic>
      <p:pic>
        <p:nvPicPr>
          <p:cNvPr id="56341" name="Picture 21" descr="https://encrypted-tbn1.gstatic.com/images?q=tbn:ANd9GcTjH-8IoreyEo0bK_VT5HzncsnROzfaFZIMkKvbnQat4rEIE9fw"/>
          <p:cNvPicPr>
            <a:picLocks noChangeAspect="1" noChangeArrowheads="1"/>
          </p:cNvPicPr>
          <p:nvPr/>
        </p:nvPicPr>
        <p:blipFill>
          <a:blip r:embed="rId7" cstate="print"/>
          <a:srcRect/>
          <a:stretch>
            <a:fillRect/>
          </a:stretch>
        </p:blipFill>
        <p:spPr bwMode="auto">
          <a:xfrm>
            <a:off x="142844" y="1214422"/>
            <a:ext cx="1571604" cy="1045832"/>
          </a:xfrm>
          <a:prstGeom prst="rect">
            <a:avLst/>
          </a:prstGeom>
          <a:noFill/>
        </p:spPr>
      </p:pic>
      <p:sp>
        <p:nvSpPr>
          <p:cNvPr id="3" name="TextBox 2"/>
          <p:cNvSpPr txBox="1"/>
          <p:nvPr/>
        </p:nvSpPr>
        <p:spPr>
          <a:xfrm>
            <a:off x="1785918" y="1214422"/>
            <a:ext cx="6072230" cy="3385542"/>
          </a:xfrm>
          <a:prstGeom prst="rect">
            <a:avLst/>
          </a:prstGeom>
          <a:noFill/>
          <a:ln>
            <a:noFill/>
          </a:ln>
        </p:spPr>
        <p:txBody>
          <a:bodyPr wrap="square" rtlCol="0">
            <a:spAutoFit/>
          </a:bodyPr>
          <a:lstStyle/>
          <a:p>
            <a:pPr algn="ctr" rtl="0"/>
            <a:endParaRPr lang="zh-CN" sz="1200" dirty="0" smtClean="0">
              <a:solidFill>
                <a:srgbClr val="464749"/>
              </a:solidFill>
              <a:latin typeface="+mn-lt"/>
            </a:endParaRPr>
          </a:p>
          <a:p>
            <a:pPr algn="ctr" rtl="0"/>
            <a:r>
              <a:rPr lang="zh-CN" sz="2000" b="0" i="0" u="none" baseline="0">
                <a:solidFill>
                  <a:srgbClr val="464749"/>
                </a:solidFill>
                <a:latin typeface="+mn-lt"/>
              </a:rPr>
              <a:t>褒奖和认可</a:t>
            </a:r>
          </a:p>
          <a:p>
            <a:endParaRPr lang="zh-CN" sz="1100" dirty="0" smtClean="0">
              <a:solidFill>
                <a:srgbClr val="464749"/>
              </a:solidFill>
              <a:latin typeface="+mn-lt"/>
            </a:endParaRPr>
          </a:p>
          <a:p>
            <a:pPr marL="342900" indent="-342900" algn="l" rtl="0">
              <a:lnSpc>
                <a:spcPct val="150000"/>
              </a:lnSpc>
              <a:buFont typeface="Arial" pitchFamily="34" charset="0"/>
              <a:buChar char="•"/>
            </a:pPr>
            <a:r>
              <a:rPr lang="zh-CN" sz="1600" b="0" i="0" u="none" baseline="0">
                <a:solidFill>
                  <a:srgbClr val="464749"/>
                </a:solidFill>
                <a:latin typeface="+mn-lt"/>
              </a:rPr>
              <a:t>团队和个人层面</a:t>
            </a:r>
          </a:p>
          <a:p>
            <a:pPr marL="342900" indent="-342900" algn="l" rtl="0">
              <a:lnSpc>
                <a:spcPct val="150000"/>
              </a:lnSpc>
              <a:buFont typeface="Arial" pitchFamily="34" charset="0"/>
              <a:buChar char="•"/>
            </a:pPr>
            <a:r>
              <a:rPr lang="zh-CN" sz="1600" b="0" i="0" u="none" baseline="0">
                <a:solidFill>
                  <a:srgbClr val="464749"/>
                </a:solidFill>
                <a:latin typeface="+mn-lt"/>
              </a:rPr>
              <a:t>采用公司的激励方案</a:t>
            </a:r>
          </a:p>
          <a:p>
            <a:pPr marL="342900" indent="-342900" algn="l" rtl="0">
              <a:lnSpc>
                <a:spcPct val="150000"/>
              </a:lnSpc>
              <a:buFont typeface="Arial" pitchFamily="34" charset="0"/>
              <a:buChar char="•"/>
            </a:pPr>
            <a:r>
              <a:rPr lang="zh-CN" sz="1600" b="0" i="0" u="none" baseline="0">
                <a:solidFill>
                  <a:srgbClr val="464749"/>
                </a:solidFill>
                <a:latin typeface="+mn-lt"/>
              </a:rPr>
              <a:t>奖金与基本工资挂钩</a:t>
            </a:r>
          </a:p>
          <a:p>
            <a:pPr marL="342900" indent="-342900" algn="l" rtl="0">
              <a:lnSpc>
                <a:spcPct val="150000"/>
              </a:lnSpc>
              <a:buFont typeface="Arial" pitchFamily="34" charset="0"/>
              <a:buChar char="•"/>
            </a:pPr>
            <a:r>
              <a:rPr lang="zh-CN" sz="1600" b="0" i="0" u="none" baseline="0">
                <a:solidFill>
                  <a:srgbClr val="464749"/>
                </a:solidFill>
                <a:latin typeface="+mn-lt"/>
              </a:rPr>
              <a:t>基本工资由完成目标的业绩决定</a:t>
            </a:r>
          </a:p>
          <a:p>
            <a:pPr marL="342900" indent="-342900" algn="l" rtl="0">
              <a:lnSpc>
                <a:spcPct val="150000"/>
              </a:lnSpc>
              <a:buFont typeface="Arial" pitchFamily="34" charset="0"/>
              <a:buChar char="•"/>
            </a:pPr>
            <a:r>
              <a:rPr lang="zh-CN" sz="1600" b="0" i="0" u="none" baseline="0">
                <a:solidFill>
                  <a:srgbClr val="464749"/>
                </a:solidFill>
                <a:latin typeface="+mn-lt"/>
              </a:rPr>
              <a:t>请 HR 帮助</a:t>
            </a:r>
          </a:p>
          <a:p>
            <a:pPr marL="342900" indent="-342900" algn="l" rtl="0">
              <a:lnSpc>
                <a:spcPct val="150000"/>
              </a:lnSpc>
              <a:buFont typeface="Arial" pitchFamily="34" charset="0"/>
              <a:buChar char="•"/>
            </a:pPr>
            <a:r>
              <a:rPr lang="zh-CN" sz="1600" b="0" i="0" u="none" baseline="0">
                <a:solidFill>
                  <a:srgbClr val="464749"/>
                </a:solidFill>
                <a:latin typeface="+mn-lt"/>
              </a:rPr>
              <a:t>并非都用钱来奖励</a:t>
            </a:r>
          </a:p>
          <a:p>
            <a:pPr marL="342900" indent="-342900" algn="l" rtl="0">
              <a:lnSpc>
                <a:spcPct val="150000"/>
              </a:lnSpc>
              <a:buFont typeface="Arial" pitchFamily="34" charset="0"/>
              <a:buChar char="•"/>
            </a:pPr>
            <a:r>
              <a:rPr lang="zh-CN" sz="1600" b="0" i="0" u="none" baseline="0">
                <a:solidFill>
                  <a:srgbClr val="464749"/>
                </a:solidFill>
                <a:latin typeface="+mn-lt"/>
              </a:rPr>
              <a:t>从不忘记说“谢谢”</a:t>
            </a:r>
            <a:endParaRPr lang="zh-CN" sz="1600" dirty="0">
              <a:solidFill>
                <a:srgbClr val="464749"/>
              </a:solidFill>
              <a:latin typeface="+mn-lt"/>
            </a:endParaRPr>
          </a:p>
        </p:txBody>
      </p:sp>
      <p:pic>
        <p:nvPicPr>
          <p:cNvPr id="56343" name="Picture 23" descr="https://encrypted-tbn2.gstatic.com/images?q=tbn:ANd9GcRnZXdmDgt5M0q1pdj20qqhyssK6HbGyuXTrqGzlji9juHfTxvI"/>
          <p:cNvPicPr>
            <a:picLocks noChangeAspect="1" noChangeArrowheads="1"/>
          </p:cNvPicPr>
          <p:nvPr/>
        </p:nvPicPr>
        <p:blipFill>
          <a:blip r:embed="rId8" cstate="print"/>
          <a:srcRect/>
          <a:stretch>
            <a:fillRect/>
          </a:stretch>
        </p:blipFill>
        <p:spPr bwMode="auto">
          <a:xfrm>
            <a:off x="8072462" y="3214686"/>
            <a:ext cx="936123" cy="1376354"/>
          </a:xfrm>
          <a:prstGeom prst="rect">
            <a:avLst/>
          </a:prstGeom>
          <a:noFill/>
        </p:spPr>
      </p:pic>
      <p:grpSp>
        <p:nvGrpSpPr>
          <p:cNvPr id="14" name="Group 13"/>
          <p:cNvGrpSpPr/>
          <p:nvPr/>
        </p:nvGrpSpPr>
        <p:grpSpPr>
          <a:xfrm>
            <a:off x="0" y="6300406"/>
            <a:ext cx="2016224" cy="557594"/>
            <a:chOff x="971600" y="4221088"/>
            <a:chExt cx="2016224" cy="557594"/>
          </a:xfrm>
        </p:grpSpPr>
        <p:pic>
          <p:nvPicPr>
            <p:cNvPr id="15" name="Picture 14"/>
            <p:cNvPicPr>
              <a:picLocks noChangeAspect="1"/>
            </p:cNvPicPr>
            <p:nvPr/>
          </p:nvPicPr>
          <p:blipFill rotWithShape="1">
            <a:blip r:embed="rId9" cstate="print"/>
            <a:srcRect t="40325" b="39513"/>
            <a:stretch/>
          </p:blipFill>
          <p:spPr>
            <a:xfrm>
              <a:off x="1115616" y="4221088"/>
              <a:ext cx="1440160" cy="319405"/>
            </a:xfrm>
            <a:prstGeom prst="rect">
              <a:avLst/>
            </a:prstGeom>
          </p:spPr>
        </p:pic>
        <p:sp>
          <p:nvSpPr>
            <p:cNvPr id="16" name="TextBox 1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0442151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928662" y="1071546"/>
            <a:ext cx="7286676" cy="4962897"/>
          </a:xfrm>
          <a:prstGeom prst="rect">
            <a:avLst/>
          </a:prstGeom>
          <a:noFill/>
          <a:ln>
            <a:noFill/>
          </a:ln>
        </p:spPr>
        <p:txBody>
          <a:bodyPr wrap="square" rtlCol="0">
            <a:spAutoFit/>
          </a:bodyPr>
          <a:lstStyle/>
          <a:p>
            <a:pPr marL="457200" indent="-457200" algn="ctr" rtl="0">
              <a:lnSpc>
                <a:spcPct val="150000"/>
              </a:lnSpc>
            </a:pPr>
            <a:r>
              <a:rPr lang="zh-CN" sz="2000" b="0" i="0" u="none" baseline="0">
                <a:solidFill>
                  <a:srgbClr val="464749"/>
                </a:solidFill>
                <a:latin typeface="+mn-lt"/>
              </a:rPr>
              <a:t>经理在目标管理中的作用 - MBO</a:t>
            </a:r>
          </a:p>
          <a:p>
            <a:pPr marL="457200" indent="-457200" algn="ctr" rtl="0">
              <a:lnSpc>
                <a:spcPct val="150000"/>
              </a:lnSpc>
            </a:pPr>
            <a:endParaRPr lang="zh-CN" sz="1100" dirty="0" smtClean="0">
              <a:solidFill>
                <a:srgbClr val="464749"/>
              </a:solidFill>
              <a:latin typeface="+mn-lt"/>
            </a:endParaRPr>
          </a:p>
          <a:p>
            <a:pPr marL="457200" indent="-457200" algn="l" rtl="0">
              <a:lnSpc>
                <a:spcPct val="150000"/>
              </a:lnSpc>
              <a:buFont typeface="+mj-lt"/>
              <a:buAutoNum type="arabicPeriod"/>
            </a:pPr>
            <a:r>
              <a:rPr lang="zh-CN" sz="1600" b="0" i="0" u="none" baseline="0">
                <a:solidFill>
                  <a:srgbClr val="464749"/>
                </a:solidFill>
                <a:latin typeface="+mn-lt"/>
              </a:rPr>
              <a:t>给大家设置 SMART 目标</a:t>
            </a:r>
          </a:p>
          <a:p>
            <a:pPr marL="457200" indent="-457200" algn="l" rtl="0">
              <a:lnSpc>
                <a:spcPct val="150000"/>
              </a:lnSpc>
              <a:buFont typeface="+mj-lt"/>
              <a:buAutoNum type="arabicPeriod"/>
            </a:pPr>
            <a:r>
              <a:rPr lang="zh-CN" sz="1600" b="0" i="0" u="none" baseline="0">
                <a:solidFill>
                  <a:srgbClr val="464749"/>
                </a:solidFill>
                <a:latin typeface="+mn-lt"/>
              </a:rPr>
              <a:t>向大家放权</a:t>
            </a:r>
          </a:p>
          <a:p>
            <a:pPr marL="914400" lvl="1" indent="-457200" algn="l" rtl="0">
              <a:lnSpc>
                <a:spcPct val="150000"/>
              </a:lnSpc>
              <a:buFont typeface="Arial" pitchFamily="34" charset="0"/>
              <a:buChar char="•"/>
            </a:pPr>
            <a:r>
              <a:rPr lang="zh-CN" sz="1400" b="0" i="0" u="none" baseline="0">
                <a:solidFill>
                  <a:srgbClr val="464749"/>
                </a:solidFill>
                <a:latin typeface="+mn-lt"/>
              </a:rPr>
              <a:t>放权 – 让大家有权并有信心自己作决定。 </a:t>
            </a:r>
          </a:p>
          <a:p>
            <a:pPr marL="457200" indent="-457200" algn="l" rtl="0">
              <a:lnSpc>
                <a:spcPct val="150000"/>
              </a:lnSpc>
              <a:buFont typeface="+mj-lt"/>
              <a:buAutoNum type="arabicPeriod"/>
            </a:pPr>
            <a:r>
              <a:rPr lang="zh-CN" sz="1600" b="0" i="0" u="none" baseline="0">
                <a:solidFill>
                  <a:srgbClr val="464749"/>
                </a:solidFill>
                <a:latin typeface="+mn-lt"/>
              </a:rPr>
              <a:t>为大家提供支持</a:t>
            </a:r>
          </a:p>
          <a:p>
            <a:pPr marL="914400" lvl="1" indent="-457200" algn="l" rtl="0">
              <a:lnSpc>
                <a:spcPct val="150000"/>
              </a:lnSpc>
              <a:buFont typeface="Arial" pitchFamily="34" charset="0"/>
              <a:buChar char="•"/>
            </a:pPr>
            <a:r>
              <a:rPr lang="zh-CN" sz="1400" b="0" i="0" u="none" baseline="0">
                <a:solidFill>
                  <a:srgbClr val="464749"/>
                </a:solidFill>
                <a:latin typeface="+mn-lt"/>
              </a:rPr>
              <a:t>确信大家都拥有完成任务的工具和资源</a:t>
            </a:r>
          </a:p>
          <a:p>
            <a:pPr marL="914400" lvl="1" indent="-457200" algn="l" rtl="0">
              <a:lnSpc>
                <a:spcPct val="150000"/>
              </a:lnSpc>
              <a:buFont typeface="Arial" pitchFamily="34" charset="0"/>
              <a:buChar char="•"/>
            </a:pPr>
            <a:r>
              <a:rPr lang="zh-CN" sz="1400" b="0" i="0" u="none" baseline="0">
                <a:solidFill>
                  <a:srgbClr val="464749"/>
                </a:solidFill>
                <a:latin typeface="+mn-lt"/>
              </a:rPr>
              <a:t>确信大家都拥有完成任务的技能</a:t>
            </a:r>
          </a:p>
          <a:p>
            <a:pPr marL="457200" indent="-457200" algn="l" rtl="0">
              <a:lnSpc>
                <a:spcPct val="150000"/>
              </a:lnSpc>
              <a:buFont typeface="+mj-lt"/>
              <a:buAutoNum type="arabicPeriod"/>
            </a:pPr>
            <a:r>
              <a:rPr lang="zh-CN" sz="1600" b="0" i="0" u="none" baseline="0">
                <a:solidFill>
                  <a:srgbClr val="464749"/>
                </a:solidFill>
                <a:latin typeface="+mn-lt"/>
              </a:rPr>
              <a:t>鼓舞人心</a:t>
            </a:r>
          </a:p>
          <a:p>
            <a:pPr marL="914400" lvl="1" indent="-457200" algn="l" rtl="0">
              <a:lnSpc>
                <a:spcPct val="150000"/>
              </a:lnSpc>
              <a:buFont typeface="Arial" pitchFamily="34" charset="0"/>
              <a:buChar char="•"/>
            </a:pPr>
            <a:r>
              <a:rPr lang="zh-CN" sz="1400" b="0" i="0" u="none" baseline="0">
                <a:solidFill>
                  <a:srgbClr val="464749"/>
                </a:solidFill>
                <a:latin typeface="+mn-lt"/>
              </a:rPr>
              <a:t>鼓舞和激励他们做到最好</a:t>
            </a:r>
          </a:p>
          <a:p>
            <a:pPr marL="457200" indent="-457200" algn="l" rtl="0">
              <a:lnSpc>
                <a:spcPct val="150000"/>
              </a:lnSpc>
              <a:buFont typeface="+mj-lt"/>
              <a:buAutoNum type="arabicPeriod"/>
            </a:pPr>
            <a:r>
              <a:rPr lang="zh-CN" sz="1600" b="0" i="0" u="none" baseline="0">
                <a:solidFill>
                  <a:srgbClr val="464749"/>
                </a:solidFill>
                <a:latin typeface="+mn-lt"/>
              </a:rPr>
              <a:t>为大家营造恰当的环境</a:t>
            </a:r>
          </a:p>
          <a:p>
            <a:pPr marL="914400" lvl="1" indent="-457200" algn="l" rtl="0">
              <a:lnSpc>
                <a:spcPct val="150000"/>
              </a:lnSpc>
              <a:buFont typeface="Arial" pitchFamily="34" charset="0"/>
              <a:buChar char="•"/>
            </a:pPr>
            <a:r>
              <a:rPr lang="zh-CN" sz="1400" b="0" i="0" u="none" baseline="0">
                <a:solidFill>
                  <a:srgbClr val="464749"/>
                </a:solidFill>
                <a:latin typeface="+mn-lt"/>
              </a:rPr>
              <a:t>有支持和促进作用的工作环境能够产生信任，而且充满趣味。</a:t>
            </a:r>
          </a:p>
          <a:p>
            <a:pPr marL="457200" indent="-457200" algn="l" rtl="0">
              <a:lnSpc>
                <a:spcPct val="150000"/>
              </a:lnSpc>
              <a:buFont typeface="+mj-lt"/>
              <a:buAutoNum type="arabicPeriod"/>
            </a:pPr>
            <a:r>
              <a:rPr lang="zh-CN" sz="1600" b="0" i="0" u="none" baseline="0">
                <a:solidFill>
                  <a:srgbClr val="464749"/>
                </a:solidFill>
                <a:latin typeface="+mn-lt"/>
              </a:rPr>
              <a:t>褒奖众人</a:t>
            </a:r>
          </a:p>
          <a:p>
            <a:pPr marL="914400" lvl="1" indent="-457200" algn="l" rtl="0">
              <a:lnSpc>
                <a:spcPct val="150000"/>
              </a:lnSpc>
              <a:buFont typeface="Arial" pitchFamily="34" charset="0"/>
              <a:buChar char="•"/>
            </a:pPr>
            <a:r>
              <a:rPr lang="zh-CN" sz="1400" b="0" i="0" u="none" baseline="0">
                <a:solidFill>
                  <a:srgbClr val="464749"/>
                </a:solidFill>
                <a:latin typeface="+mn-lt"/>
              </a:rPr>
              <a:t>激励大家完成任务，然后给予褒奖！</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091258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4800" y="1600200"/>
            <a:ext cx="8229600" cy="2539157"/>
          </a:xfrm>
          <a:prstGeom prst="rect">
            <a:avLst/>
          </a:prstGeom>
          <a:noFill/>
          <a:ln w="9525">
            <a:noFill/>
            <a:miter lim="800000"/>
            <a:headEnd/>
            <a:tailEnd/>
          </a:ln>
        </p:spPr>
        <p:txBody>
          <a:bodyPr>
            <a:spAutoFit/>
          </a:bodyPr>
          <a:lstStyle/>
          <a:p>
            <a:pPr marL="342900" indent="-342900" algn="ctr" rtl="0">
              <a:spcBef>
                <a:spcPct val="50000"/>
              </a:spcBef>
            </a:pPr>
            <a:r>
              <a:rPr lang="zh-CN" sz="20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800100" lvl="1" indent="-342900" algn="l" rtl="0">
              <a:spcBef>
                <a:spcPct val="50000"/>
              </a:spcBef>
              <a:buFontTx/>
              <a:buAutoNum type="arabicPeriod"/>
            </a:pPr>
            <a:r>
              <a:rPr lang="zh-CN" b="0" i="0" u="none" baseline="0">
                <a:solidFill>
                  <a:srgbClr val="464749"/>
                </a:solidFill>
                <a:latin typeface="Folio Std Medium" pitchFamily="34" charset="0"/>
              </a:rPr>
              <a:t>理解你的目的</a:t>
            </a:r>
          </a:p>
          <a:p>
            <a:pPr marL="1257300" lvl="2" indent="-342900" algn="l" rtl="0">
              <a:spcBef>
                <a:spcPct val="50000"/>
              </a:spcBef>
              <a:buFont typeface="Arial" pitchFamily="34" charset="0"/>
              <a:buChar char="•"/>
            </a:pPr>
            <a:r>
              <a:rPr lang="zh-CN" b="0" i="0" u="none" baseline="0">
                <a:solidFill>
                  <a:srgbClr val="464749"/>
                </a:solidFill>
                <a:latin typeface="Folio Std Medium" pitchFamily="34" charset="0"/>
              </a:rPr>
              <a:t>你真正要做到什么</a:t>
            </a:r>
          </a:p>
          <a:p>
            <a:pPr marL="1257300" lvl="2" indent="-342900" algn="l" rtl="0">
              <a:spcBef>
                <a:spcPct val="50000"/>
              </a:spcBef>
              <a:buFont typeface="Arial" pitchFamily="34" charset="0"/>
              <a:buChar char="•"/>
            </a:pPr>
            <a:r>
              <a:rPr lang="zh-CN" b="0" i="0" u="none" baseline="0">
                <a:solidFill>
                  <a:srgbClr val="464749"/>
                </a:solidFill>
                <a:latin typeface="Folio Std Medium" pitchFamily="34" charset="0"/>
              </a:rPr>
              <a:t>通常要比目标大得多</a:t>
            </a:r>
            <a:endParaRPr lang="zh-CN" dirty="0">
              <a:solidFill>
                <a:srgbClr val="464749"/>
              </a:solidFill>
              <a:latin typeface="Folio Std Medium" pitchFamily="34" charset="0"/>
            </a:endParaRPr>
          </a:p>
          <a:p>
            <a:pPr marL="1257300" lvl="2" indent="-342900" algn="l" rtl="0">
              <a:spcBef>
                <a:spcPct val="50000"/>
              </a:spcBef>
            </a:pPr>
            <a:endParaRPr lang="zh-CN" b="1" dirty="0">
              <a:latin typeface="Folio Std Medium" pitchFamily="34" charset="0"/>
            </a:endParaRPr>
          </a:p>
        </p:txBody>
      </p:sp>
      <p:sp>
        <p:nvSpPr>
          <p:cNvPr id="3" name="Rectangle 2"/>
          <p:cNvSpPr/>
          <p:nvPr/>
        </p:nvSpPr>
        <p:spPr>
          <a:xfrm>
            <a:off x="2555776" y="404664"/>
            <a:ext cx="4255909" cy="369332"/>
          </a:xfrm>
          <a:prstGeom prst="rect">
            <a:avLst/>
          </a:prstGeom>
        </p:spPr>
        <p:txBody>
          <a:bodyPr wrap="none">
            <a:spAutoFit/>
          </a:bodyPr>
          <a:lstStyle/>
          <a:p>
            <a:pPr algn="l" rtl="0"/>
            <a:r>
              <a:rPr lang="zh-CN" b="1" i="0" u="none" baseline="0">
                <a:solidFill>
                  <a:srgbClr val="AF4516"/>
                </a:solidFill>
                <a:latin typeface="+mj-lt"/>
              </a:rPr>
              <a:t>建立一支结果导向型团队</a:t>
            </a:r>
            <a:endParaRPr lang="zh-CN" b="1" dirty="0">
              <a:solidFill>
                <a:srgbClr val="AF4516"/>
              </a:solidFill>
              <a:latin typeface="+mj-lt"/>
            </a:endParaRPr>
          </a:p>
        </p:txBody>
      </p:sp>
      <p:sp>
        <p:nvSpPr>
          <p:cNvPr id="4" name="Right Arrow 3"/>
          <p:cNvSpPr/>
          <p:nvPr/>
        </p:nvSpPr>
        <p:spPr>
          <a:xfrm>
            <a:off x="214282" y="2571744"/>
            <a:ext cx="500066" cy="21431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664751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pic>
        <p:nvPicPr>
          <p:cNvPr id="101377" name="Picture 1"/>
          <p:cNvPicPr>
            <a:picLocks noChangeAspect="1" noChangeArrowheads="1"/>
          </p:cNvPicPr>
          <p:nvPr/>
        </p:nvPicPr>
        <p:blipFill>
          <a:blip r:embed="rId2" cstate="print"/>
          <a:srcRect/>
          <a:stretch>
            <a:fillRect/>
          </a:stretch>
        </p:blipFill>
        <p:spPr bwMode="auto">
          <a:xfrm>
            <a:off x="1285852" y="1857364"/>
            <a:ext cx="6655835" cy="4429156"/>
          </a:xfrm>
          <a:prstGeom prst="rect">
            <a:avLst/>
          </a:prstGeom>
          <a:noFill/>
          <a:ln w="9525">
            <a:noFill/>
            <a:miter lim="800000"/>
            <a:headEnd/>
            <a:tailEnd/>
          </a:ln>
          <a:effectLst/>
        </p:spPr>
      </p:pic>
      <p:sp>
        <p:nvSpPr>
          <p:cNvPr id="4" name="TextBox 3"/>
          <p:cNvSpPr txBox="1"/>
          <p:nvPr/>
        </p:nvSpPr>
        <p:spPr>
          <a:xfrm>
            <a:off x="1857356" y="2643182"/>
            <a:ext cx="1214446" cy="369332"/>
          </a:xfrm>
          <a:prstGeom prst="rect">
            <a:avLst/>
          </a:prstGeom>
          <a:noFill/>
        </p:spPr>
        <p:txBody>
          <a:bodyPr wrap="square" rtlCol="0">
            <a:spAutoFit/>
          </a:bodyPr>
          <a:lstStyle/>
          <a:p>
            <a:pPr algn="ctr" rtl="0"/>
            <a:r>
              <a:rPr lang="zh-CN" b="0" i="0" u="none" baseline="0">
                <a:solidFill>
                  <a:schemeClr val="bg1"/>
                </a:solidFill>
                <a:latin typeface="+mn-lt"/>
              </a:rPr>
              <a:t>目标</a:t>
            </a:r>
            <a:endParaRPr lang="zh-CN" dirty="0">
              <a:solidFill>
                <a:schemeClr val="bg1"/>
              </a:solidFill>
              <a:latin typeface="+mn-lt"/>
            </a:endParaRPr>
          </a:p>
        </p:txBody>
      </p:sp>
      <p:sp>
        <p:nvSpPr>
          <p:cNvPr id="5" name="TextBox 4"/>
          <p:cNvSpPr txBox="1"/>
          <p:nvPr/>
        </p:nvSpPr>
        <p:spPr>
          <a:xfrm>
            <a:off x="6143636" y="3929066"/>
            <a:ext cx="1285884" cy="369332"/>
          </a:xfrm>
          <a:prstGeom prst="rect">
            <a:avLst/>
          </a:prstGeom>
          <a:noFill/>
        </p:spPr>
        <p:txBody>
          <a:bodyPr wrap="square" rtlCol="0">
            <a:spAutoFit/>
          </a:bodyPr>
          <a:lstStyle/>
          <a:p>
            <a:pPr algn="ctr" rtl="0"/>
            <a:r>
              <a:rPr lang="zh-CN" b="0" i="0" u="none" baseline="0">
                <a:solidFill>
                  <a:schemeClr val="bg1"/>
                </a:solidFill>
                <a:latin typeface="+mn-lt"/>
              </a:rPr>
              <a:t>目的</a:t>
            </a:r>
            <a:endParaRPr lang="zh-CN" dirty="0">
              <a:solidFill>
                <a:schemeClr val="bg1"/>
              </a:solidFill>
              <a:latin typeface="+mn-lt"/>
            </a:endParaRPr>
          </a:p>
        </p:txBody>
      </p:sp>
      <p:cxnSp>
        <p:nvCxnSpPr>
          <p:cNvPr id="7" name="Straight Arrow Connector 6"/>
          <p:cNvCxnSpPr/>
          <p:nvPr/>
        </p:nvCxnSpPr>
        <p:spPr>
          <a:xfrm>
            <a:off x="3071802" y="2857496"/>
            <a:ext cx="785818" cy="29648"/>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5500694" y="2571744"/>
            <a:ext cx="642942" cy="3071834"/>
          </a:xfrm>
          <a:prstGeom prst="righ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dirty="0"/>
          </a:p>
        </p:txBody>
      </p:sp>
      <p:sp>
        <p:nvSpPr>
          <p:cNvPr id="9" name="TextBox 8"/>
          <p:cNvSpPr txBox="1"/>
          <p:nvPr/>
        </p:nvSpPr>
        <p:spPr>
          <a:xfrm>
            <a:off x="1214414" y="1357298"/>
            <a:ext cx="6858048" cy="369332"/>
          </a:xfrm>
          <a:prstGeom prst="rect">
            <a:avLst/>
          </a:prstGeom>
          <a:noFill/>
        </p:spPr>
        <p:txBody>
          <a:bodyPr wrap="square" rtlCol="0">
            <a:spAutoFit/>
          </a:bodyPr>
          <a:lstStyle/>
          <a:p>
            <a:pPr algn="ctr" rtl="0"/>
            <a:r>
              <a:rPr lang="zh-CN" b="0" i="0" u="none" baseline="0">
                <a:solidFill>
                  <a:srgbClr val="464749"/>
                </a:solidFill>
                <a:latin typeface="+mn-lt"/>
              </a:rPr>
              <a:t>注意不要把商业目标与目的搞混</a:t>
            </a:r>
            <a:endParaRPr lang="zh-CN" dirty="0">
              <a:solidFill>
                <a:srgbClr val="464749"/>
              </a:solidFill>
              <a:latin typeface="+mn-lt"/>
            </a:endParaRPr>
          </a:p>
        </p:txBody>
      </p:sp>
      <p:grpSp>
        <p:nvGrpSpPr>
          <p:cNvPr id="10" name="Group 9"/>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128434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4800" y="1600200"/>
            <a:ext cx="8229600" cy="3862596"/>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理解组织目标</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9"/>
                </a:solidFill>
                <a:latin typeface="Folio Std Medium" pitchFamily="34" charset="0"/>
              </a:rPr>
              <a:t>审视现实情况确定差距</a:t>
            </a:r>
          </a:p>
          <a:p>
            <a:pPr marL="1343025" lvl="3" indent="28575" algn="l" rtl="0">
              <a:spcBef>
                <a:spcPct val="50000"/>
              </a:spcBef>
            </a:pPr>
            <a:r>
              <a:rPr lang="zh-CN" sz="1600" b="0" i="0" u="none" baseline="0">
                <a:solidFill>
                  <a:srgbClr val="464749"/>
                </a:solidFill>
                <a:latin typeface="Folio Std Medium" pitchFamily="34" charset="0"/>
              </a:rPr>
              <a:t>管理者如果只是给每个人分配相同的目标，可能无法成功。最好的办法通常是从以下方面来审视现实情况：</a:t>
            </a:r>
          </a:p>
          <a:p>
            <a:pPr marL="2171700" lvl="4" indent="-342900" algn="l" rtl="0">
              <a:spcBef>
                <a:spcPct val="50000"/>
              </a:spcBef>
              <a:buFont typeface="Arial" pitchFamily="34" charset="0"/>
              <a:buChar char="•"/>
            </a:pPr>
            <a:r>
              <a:rPr lang="zh-CN" sz="1600" b="0" i="0" u="none" baseline="0">
                <a:solidFill>
                  <a:srgbClr val="464749"/>
                </a:solidFill>
                <a:latin typeface="Folio Std Medium" pitchFamily="34" charset="0"/>
              </a:rPr>
              <a:t>潜力</a:t>
            </a:r>
          </a:p>
          <a:p>
            <a:pPr marL="2171700" lvl="4" indent="-342900" algn="l" rtl="0">
              <a:spcBef>
                <a:spcPct val="50000"/>
              </a:spcBef>
              <a:buFont typeface="Arial" pitchFamily="34" charset="0"/>
              <a:buChar char="•"/>
            </a:pPr>
            <a:r>
              <a:rPr lang="zh-CN" sz="1600" b="0" i="0" u="none" baseline="0">
                <a:solidFill>
                  <a:srgbClr val="464749"/>
                </a:solidFill>
                <a:latin typeface="Folio Std Medium" pitchFamily="34" charset="0"/>
              </a:rPr>
              <a:t>技能和经验</a:t>
            </a:r>
            <a:endParaRPr lang="zh-CN" sz="1600" dirty="0">
              <a:solidFill>
                <a:srgbClr val="464749"/>
              </a:solidFill>
              <a:latin typeface="Folio Std Medium" pitchFamily="34" charset="0"/>
            </a:endParaRP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3464410" cy="369332"/>
          </a:xfrm>
          <a:prstGeom prst="rect">
            <a:avLst/>
          </a:prstGeom>
        </p:spPr>
        <p:txBody>
          <a:bodyPr wrap="none">
            <a:spAutoFit/>
          </a:bodyPr>
          <a:lstStyle/>
          <a:p>
            <a:pPr algn="l" rtl="0"/>
            <a:r>
              <a:rPr lang="zh-CN" b="1" i="0" u="none" baseline="0">
                <a:solidFill>
                  <a:srgbClr val="AF4516"/>
                </a:solidFill>
                <a:latin typeface="+mj-lt"/>
              </a:rPr>
              <a:t>目标管理</a:t>
            </a:r>
            <a:endParaRPr lang="zh-CN" b="1" dirty="0">
              <a:solidFill>
                <a:srgbClr val="AF4516"/>
              </a:solidFill>
              <a:latin typeface="+mj-lt"/>
            </a:endParaRPr>
          </a:p>
        </p:txBody>
      </p:sp>
      <p:sp>
        <p:nvSpPr>
          <p:cNvPr id="4" name="Right Arrow 3"/>
          <p:cNvSpPr/>
          <p:nvPr/>
        </p:nvSpPr>
        <p:spPr>
          <a:xfrm>
            <a:off x="500034" y="3071810"/>
            <a:ext cx="500066" cy="21431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8297274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4800" y="1600200"/>
            <a:ext cx="8229600" cy="2723823"/>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理解组织目标</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审视现实情况确定差距</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9"/>
                </a:solidFill>
                <a:latin typeface="Folio Std Medium" pitchFamily="34" charset="0"/>
              </a:rPr>
              <a:t>找到合理的步骤</a:t>
            </a:r>
            <a:endParaRPr lang="zh-CN" sz="2000" dirty="0">
              <a:solidFill>
                <a:srgbClr val="464749"/>
              </a:solidFill>
              <a:latin typeface="Folio Std Medium" pitchFamily="34" charset="0"/>
            </a:endParaRP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solidFill>
                  <a:srgbClr val="AF4516"/>
                </a:solidFill>
                <a:latin typeface="+mj-lt"/>
              </a:rPr>
              <a:t>建立一支结果导向型团队</a:t>
            </a:r>
            <a:endParaRPr lang="zh-CN" b="1" dirty="0">
              <a:solidFill>
                <a:srgbClr val="AF4516"/>
              </a:solidFill>
              <a:latin typeface="+mj-lt"/>
            </a:endParaRPr>
          </a:p>
        </p:txBody>
      </p:sp>
      <p:sp>
        <p:nvSpPr>
          <p:cNvPr id="4" name="Right Arrow 3"/>
          <p:cNvSpPr/>
          <p:nvPr/>
        </p:nvSpPr>
        <p:spPr>
          <a:xfrm>
            <a:off x="500034" y="3571876"/>
            <a:ext cx="500066" cy="21431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961916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4800" y="1600200"/>
            <a:ext cx="8229600" cy="3647152"/>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理解组织目标</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审视现实情况确定差距</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chemeClr val="bg1">
                    <a:lumMod val="75000"/>
                  </a:schemeClr>
                </a:solidFill>
                <a:latin typeface="Folio Std Medium" pitchFamily="34" charset="0"/>
              </a:rPr>
              <a:t>找到合理的步骤</a:t>
            </a:r>
            <a:endParaRPr lang="zh-CN" sz="2000" dirty="0">
              <a:solidFill>
                <a:schemeClr val="bg1">
                  <a:lumMod val="75000"/>
                </a:schemeClr>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9"/>
                </a:solidFill>
                <a:latin typeface="Folio Std Medium" pitchFamily="34" charset="0"/>
              </a:rPr>
              <a:t>分解为团队各个成员的目标</a:t>
            </a:r>
            <a:endParaRPr lang="zh-CN" sz="2000" dirty="0">
              <a:solidFill>
                <a:srgbClr val="464749"/>
              </a:solidFill>
              <a:latin typeface="Folio Std Medium" pitchFamily="34" charset="0"/>
            </a:endParaRPr>
          </a:p>
          <a:p>
            <a:pPr marL="1257300" lvl="2" indent="-342900" algn="l" rtl="0">
              <a:spcBef>
                <a:spcPct val="50000"/>
              </a:spcBef>
              <a:buFontTx/>
              <a:buAutoNum type="arabicPeriod"/>
            </a:pPr>
            <a:endParaRPr lang="zh-CN" sz="2000" dirty="0" smtClean="0">
              <a:solidFill>
                <a:srgbClr val="464749"/>
              </a:solidFill>
              <a:latin typeface="Folio Std Medium" pitchFamily="34" charset="0"/>
            </a:endParaRP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solidFill>
                  <a:srgbClr val="AF4516"/>
                </a:solidFill>
                <a:latin typeface="+mj-lt"/>
              </a:rPr>
              <a:t>建立一支结果导向型团队</a:t>
            </a:r>
            <a:endParaRPr lang="zh-CN" b="1" dirty="0">
              <a:solidFill>
                <a:srgbClr val="AF4516"/>
              </a:solidFill>
              <a:latin typeface="+mj-lt"/>
            </a:endParaRPr>
          </a:p>
        </p:txBody>
      </p:sp>
      <p:sp>
        <p:nvSpPr>
          <p:cNvPr id="4" name="Right Arrow 3"/>
          <p:cNvSpPr/>
          <p:nvPr/>
        </p:nvSpPr>
        <p:spPr>
          <a:xfrm>
            <a:off x="500034" y="4000504"/>
            <a:ext cx="500066" cy="21431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994307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1.做一个管理者意味着什么</a:t>
            </a:r>
            <a:endParaRPr lang="zh-CN" sz="1800" dirty="0"/>
          </a:p>
        </p:txBody>
      </p:sp>
      <p:sp>
        <p:nvSpPr>
          <p:cNvPr id="4" name="TextBox 3"/>
          <p:cNvSpPr txBox="1"/>
          <p:nvPr/>
        </p:nvSpPr>
        <p:spPr>
          <a:xfrm>
            <a:off x="304800" y="1513208"/>
            <a:ext cx="8534400" cy="369332"/>
          </a:xfrm>
          <a:prstGeom prst="rect">
            <a:avLst/>
          </a:prstGeom>
          <a:noFill/>
        </p:spPr>
        <p:txBody>
          <a:bodyPr wrap="square" rtlCol="0">
            <a:spAutoFit/>
          </a:bodyPr>
          <a:lstStyle/>
          <a:p>
            <a:pPr algn="ctr" rtl="0"/>
            <a:r>
              <a:rPr lang="zh-CN" b="0" i="0" u="none" baseline="0">
                <a:solidFill>
                  <a:srgbClr val="464748"/>
                </a:solidFill>
                <a:latin typeface="+mn-lt"/>
              </a:rPr>
              <a:t>对管理者有哪些期望？</a:t>
            </a:r>
            <a:endParaRPr lang="zh-CN" dirty="0">
              <a:solidFill>
                <a:srgbClr val="464748"/>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xmlns="" val="2356518289"/>
              </p:ext>
            </p:extLst>
          </p:nvPr>
        </p:nvGraphicFramePr>
        <p:xfrm>
          <a:off x="304800" y="24921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Transwarp</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对公司充满激情</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企业文化的榜样</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实现目标</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创新</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促进组织发展</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2500233" y="2499754"/>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下属</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诚实</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领导</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自我进步</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知识广博</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培养团队</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695666" y="25035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100" b="0" i="0" u="none" baseline="0">
                          <a:solidFill>
                            <a:sysClr val="windowText" lastClr="000000"/>
                          </a:solidFill>
                        </a:rPr>
                        <a:t>来自 - 伙伴和同事</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诚实</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对公司充满激情</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知识广博</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言出必行</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发挥团队作用</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6804248" y="2489199"/>
          <a:ext cx="2103076" cy="2227974"/>
        </p:xfrm>
        <a:graphic>
          <a:graphicData uri="http://schemas.openxmlformats.org/drawingml/2006/table">
            <a:tbl>
              <a:tblPr firstRow="1" bandRow="1">
                <a:tableStyleId>{5C22544A-7EE6-4342-B048-85BDC9FD1C3A}</a:tableStyleId>
              </a:tblPr>
              <a:tblGrid>
                <a:gridCol w="2103076"/>
              </a:tblGrid>
              <a:tr h="371329">
                <a:tc>
                  <a:txBody>
                    <a:bodyPr/>
                    <a:lstStyle/>
                    <a:p>
                      <a:pPr algn="ctr" rtl="0"/>
                      <a:r>
                        <a:rPr lang="zh-CN" sz="1100" b="0" i="0" u="none" baseline="0">
                          <a:solidFill>
                            <a:sysClr val="windowText" lastClr="000000"/>
                          </a:solidFill>
                        </a:rPr>
                        <a:t>来自 - 客户和投资者</a:t>
                      </a:r>
                      <a:endParaRPr lang="zh-CN"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1329">
                <a:tc>
                  <a:txBody>
                    <a:bodyPr/>
                    <a:lstStyle/>
                    <a:p>
                      <a:pPr algn="l" rtl="0"/>
                      <a:r>
                        <a:rPr lang="zh-CN" sz="1100" b="0" i="0" u="none" baseline="0"/>
                        <a:t>诚实</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pPr algn="l" rtl="0"/>
                      <a:r>
                        <a:rPr lang="zh-CN" sz="1100" b="0" i="0" u="none" baseline="0"/>
                        <a:t>知识广博</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pPr algn="l" rtl="0"/>
                      <a:r>
                        <a:rPr lang="zh-CN" sz="1100" b="0" i="0" u="none" baseline="0"/>
                        <a:t>对公司充满激情</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pPr algn="l" rtl="0"/>
                      <a:r>
                        <a:rPr lang="zh-CN" sz="1100" b="0" i="0" u="none" baseline="0"/>
                        <a:t>求知欲强</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pPr algn="l" rtl="0"/>
                      <a:r>
                        <a:rPr lang="zh-CN" sz="1100" b="0" i="0" u="none" baseline="0"/>
                        <a:t>乐意倾听</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11" name="Group 10"/>
          <p:cNvGrpSpPr/>
          <p:nvPr/>
        </p:nvGrpSpPr>
        <p:grpSpPr>
          <a:xfrm>
            <a:off x="0" y="6300406"/>
            <a:ext cx="2016224" cy="557594"/>
            <a:chOff x="971600" y="4221088"/>
            <a:chExt cx="2016224" cy="557594"/>
          </a:xfrm>
        </p:grpSpPr>
        <p:pic>
          <p:nvPicPr>
            <p:cNvPr id="12" name="Picture 11"/>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3" name="TextBox 12"/>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7203734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4800" y="1600200"/>
            <a:ext cx="8229600" cy="4108817"/>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理解组织目标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审视现实情况确定差距</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找到合理的步骤</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分解为团队各个成员的目标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9"/>
                </a:solidFill>
                <a:latin typeface="Folio Std Medium" pitchFamily="34" charset="0"/>
              </a:rPr>
              <a:t>鼓舞人心和分配目标</a:t>
            </a:r>
          </a:p>
          <a:p>
            <a:pPr marL="1257300" lvl="2" indent="-342900" algn="l" rtl="0">
              <a:spcBef>
                <a:spcPct val="50000"/>
              </a:spcBef>
              <a:buFontTx/>
              <a:buAutoNum type="arabicPeriod"/>
            </a:pPr>
            <a:endParaRPr lang="zh-CN" sz="2000" dirty="0" smtClean="0">
              <a:solidFill>
                <a:srgbClr val="464749"/>
              </a:solidFill>
              <a:latin typeface="Folio Std Medium" pitchFamily="34" charset="0"/>
            </a:endParaRP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latin typeface="+mj-lt"/>
              </a:rPr>
              <a:t>建立一支结果导向型团队</a:t>
            </a:r>
            <a:endParaRPr lang="zh-CN" b="1" dirty="0">
              <a:solidFill>
                <a:srgbClr val="AF4516"/>
              </a:solidFill>
              <a:latin typeface="+mj-lt"/>
            </a:endParaRPr>
          </a:p>
        </p:txBody>
      </p:sp>
      <p:sp>
        <p:nvSpPr>
          <p:cNvPr id="4" name="Right Arrow 3"/>
          <p:cNvSpPr/>
          <p:nvPr/>
        </p:nvSpPr>
        <p:spPr>
          <a:xfrm>
            <a:off x="428596" y="4429132"/>
            <a:ext cx="571504" cy="28575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9692990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57158" y="1214422"/>
            <a:ext cx="8229600" cy="4108817"/>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理解组织目标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审视现实情况确定差距</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找到合理的步骤</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分解为团队各个成员的目标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鼓舞人心和分配目标</a:t>
            </a:r>
          </a:p>
          <a:p>
            <a:pPr marL="1257300" lvl="2" indent="-342900" algn="l" rtl="0">
              <a:spcBef>
                <a:spcPct val="50000"/>
              </a:spcBef>
              <a:buFontTx/>
              <a:buAutoNum type="arabicPeriod"/>
            </a:pPr>
            <a:r>
              <a:rPr lang="zh-CN" sz="2000" b="0" i="0" u="none" baseline="0">
                <a:solidFill>
                  <a:srgbClr val="464749"/>
                </a:solidFill>
                <a:latin typeface="Folio Std Medium" pitchFamily="34" charset="0"/>
              </a:rPr>
              <a:t>监督和检查</a:t>
            </a: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solidFill>
                  <a:srgbClr val="AF4516"/>
                </a:solidFill>
                <a:latin typeface="+mj-lt"/>
              </a:rPr>
              <a:t>建立一支结果导向型团队</a:t>
            </a:r>
            <a:endParaRPr lang="zh-CN" b="1" dirty="0">
              <a:solidFill>
                <a:srgbClr val="AF4516"/>
              </a:solidFill>
              <a:latin typeface="+mj-lt"/>
            </a:endParaRPr>
          </a:p>
        </p:txBody>
      </p:sp>
      <p:sp>
        <p:nvSpPr>
          <p:cNvPr id="4" name="Right Arrow 3"/>
          <p:cNvSpPr/>
          <p:nvPr/>
        </p:nvSpPr>
        <p:spPr>
          <a:xfrm>
            <a:off x="357158" y="4500570"/>
            <a:ext cx="642942" cy="28575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388812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571472" y="1428736"/>
            <a:ext cx="8001056" cy="4324261"/>
          </a:xfrm>
          <a:prstGeom prst="rect">
            <a:avLst/>
          </a:prstGeom>
          <a:noFill/>
        </p:spPr>
        <p:txBody>
          <a:bodyPr wrap="square" rtlCol="0">
            <a:spAutoFit/>
          </a:bodyPr>
          <a:lstStyle/>
          <a:p>
            <a:pPr algn="l" rtl="0"/>
            <a:r>
              <a:rPr lang="zh-CN" sz="2000" b="0" i="0" u="none" baseline="0">
                <a:solidFill>
                  <a:srgbClr val="464749"/>
                </a:solidFill>
                <a:latin typeface="+mn-lt"/>
              </a:rPr>
              <a:t>6.监督和检查</a:t>
            </a:r>
          </a:p>
          <a:p>
            <a:endParaRPr lang="zh-CN" sz="2000" dirty="0" smtClean="0">
              <a:solidFill>
                <a:srgbClr val="464749"/>
              </a:solidFill>
              <a:latin typeface="+mn-lt"/>
            </a:endParaRPr>
          </a:p>
          <a:p>
            <a:pPr marL="914400" lvl="1" indent="-457200" algn="l" rtl="0">
              <a:buFont typeface="Arial" pitchFamily="34" charset="0"/>
              <a:buChar char="•"/>
            </a:pPr>
            <a:r>
              <a:rPr lang="zh-CN" sz="1600" b="0" i="0" u="none" baseline="0">
                <a:solidFill>
                  <a:srgbClr val="464749"/>
                </a:solidFill>
                <a:latin typeface="+mn-lt"/>
              </a:rPr>
              <a:t>经理在这里要</a:t>
            </a:r>
          </a:p>
          <a:p>
            <a:pPr marL="1371600" lvl="2" indent="-457200" algn="l" rtl="0">
              <a:lnSpc>
                <a:spcPct val="150000"/>
              </a:lnSpc>
              <a:buFont typeface="Arial" pitchFamily="34" charset="0"/>
              <a:buChar char="•"/>
            </a:pPr>
            <a:r>
              <a:rPr lang="zh-CN" sz="1600" b="0" i="0" u="none" baseline="0">
                <a:solidFill>
                  <a:srgbClr val="464749"/>
                </a:solidFill>
                <a:latin typeface="+mn-lt"/>
              </a:rPr>
              <a:t>发现问题</a:t>
            </a:r>
          </a:p>
          <a:p>
            <a:pPr marL="1371600" lvl="2" indent="-457200" algn="l" rtl="0">
              <a:lnSpc>
                <a:spcPct val="150000"/>
              </a:lnSpc>
              <a:buFont typeface="Arial" pitchFamily="34" charset="0"/>
              <a:buChar char="•"/>
            </a:pPr>
            <a:r>
              <a:rPr lang="zh-CN" sz="1600" b="0" i="0" u="none" baseline="0">
                <a:solidFill>
                  <a:srgbClr val="464749"/>
                </a:solidFill>
                <a:latin typeface="+mn-lt"/>
              </a:rPr>
              <a:t>指导和培养</a:t>
            </a:r>
          </a:p>
          <a:p>
            <a:pPr marL="1371600" lvl="2" indent="-457200" algn="l" rtl="0">
              <a:lnSpc>
                <a:spcPct val="150000"/>
              </a:lnSpc>
              <a:buFont typeface="Arial" pitchFamily="34" charset="0"/>
              <a:buChar char="•"/>
            </a:pPr>
            <a:r>
              <a:rPr lang="zh-CN" sz="1600" b="0" i="0" u="none" baseline="0">
                <a:solidFill>
                  <a:srgbClr val="464749"/>
                </a:solidFill>
                <a:latin typeface="+mn-lt"/>
              </a:rPr>
              <a:t>分享自己的知识和经验</a:t>
            </a:r>
          </a:p>
          <a:p>
            <a:pPr marL="914400" lvl="1" indent="-457200" algn="l" rtl="0">
              <a:lnSpc>
                <a:spcPct val="150000"/>
              </a:lnSpc>
              <a:buFont typeface="Arial" pitchFamily="34" charset="0"/>
              <a:buChar char="•"/>
            </a:pPr>
            <a:r>
              <a:rPr lang="zh-CN" sz="1600" b="0" i="0" u="none" baseline="0">
                <a:solidFill>
                  <a:srgbClr val="464749"/>
                </a:solidFill>
                <a:latin typeface="+mn-lt"/>
              </a:rPr>
              <a:t>必须定期并成为常态 – 体现其重要性</a:t>
            </a:r>
          </a:p>
          <a:p>
            <a:pPr marL="914400" lvl="1" indent="-457200" algn="l" rtl="0">
              <a:lnSpc>
                <a:spcPct val="150000"/>
              </a:lnSpc>
              <a:buFont typeface="Arial" pitchFamily="34" charset="0"/>
              <a:buChar char="•"/>
            </a:pPr>
            <a:r>
              <a:rPr lang="zh-CN" sz="1600" b="0" i="0" u="none" baseline="0">
                <a:solidFill>
                  <a:srgbClr val="464749"/>
                </a:solidFill>
                <a:latin typeface="+mn-lt"/>
              </a:rPr>
              <a:t>建立简单的报告制度并分享数据</a:t>
            </a:r>
          </a:p>
          <a:p>
            <a:pPr marL="914400" lvl="1" indent="-457200" algn="l" rtl="0">
              <a:lnSpc>
                <a:spcPct val="150000"/>
              </a:lnSpc>
              <a:buFont typeface="Arial" pitchFamily="34" charset="0"/>
              <a:buChar char="•"/>
            </a:pPr>
            <a:r>
              <a:rPr lang="zh-CN" sz="1600" b="0" i="0" u="none" baseline="0">
                <a:solidFill>
                  <a:srgbClr val="464749"/>
                </a:solidFill>
                <a:latin typeface="+mn-lt"/>
              </a:rPr>
              <a:t>个人层面</a:t>
            </a:r>
          </a:p>
          <a:p>
            <a:pPr marL="1371600" lvl="2" indent="-457200" algn="l" rtl="0">
              <a:lnSpc>
                <a:spcPct val="150000"/>
              </a:lnSpc>
              <a:buFont typeface="Arial" pitchFamily="34" charset="0"/>
              <a:buChar char="•"/>
            </a:pPr>
            <a:r>
              <a:rPr lang="zh-CN" sz="1600" b="0" i="0" u="none" baseline="0">
                <a:solidFill>
                  <a:srgbClr val="464749"/>
                </a:solidFill>
                <a:latin typeface="+mn-lt"/>
              </a:rPr>
              <a:t>每月有一次简单的 1 对 1 会面</a:t>
            </a:r>
          </a:p>
          <a:p>
            <a:pPr marL="914400" lvl="1" indent="-457200" algn="l" rtl="0">
              <a:lnSpc>
                <a:spcPct val="150000"/>
              </a:lnSpc>
              <a:buFont typeface="Arial" pitchFamily="34" charset="0"/>
              <a:buChar char="•"/>
            </a:pPr>
            <a:r>
              <a:rPr lang="zh-CN" sz="1600" b="0" i="0" u="none" baseline="0">
                <a:solidFill>
                  <a:srgbClr val="464749"/>
                </a:solidFill>
                <a:latin typeface="+mn-lt"/>
              </a:rPr>
              <a:t>团队层面</a:t>
            </a:r>
          </a:p>
          <a:p>
            <a:pPr marL="1371600" lvl="2" indent="-457200" algn="l" rtl="0">
              <a:lnSpc>
                <a:spcPct val="150000"/>
              </a:lnSpc>
              <a:buFont typeface="Arial" pitchFamily="34" charset="0"/>
              <a:buChar char="•"/>
            </a:pPr>
            <a:r>
              <a:rPr lang="zh-CN" sz="1600" b="0" i="0" u="none" baseline="0">
                <a:solidFill>
                  <a:srgbClr val="464749"/>
                </a:solidFill>
                <a:latin typeface="+mn-lt"/>
              </a:rPr>
              <a:t>重视分享，小赢也要庆祝</a:t>
            </a:r>
            <a:endParaRPr lang="zh-CN" sz="1600" dirty="0">
              <a:solidFill>
                <a:srgbClr val="464749"/>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2257313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500034" y="1357298"/>
            <a:ext cx="7929618" cy="4431983"/>
          </a:xfrm>
          <a:prstGeom prst="rect">
            <a:avLst/>
          </a:prstGeom>
          <a:noFill/>
        </p:spPr>
        <p:txBody>
          <a:bodyPr wrap="square" rtlCol="0">
            <a:spAutoFit/>
          </a:bodyPr>
          <a:lstStyle/>
          <a:p>
            <a:pPr algn="l" rtl="0">
              <a:lnSpc>
                <a:spcPct val="150000"/>
              </a:lnSpc>
            </a:pPr>
            <a:r>
              <a:rPr lang="zh-CN" sz="2000" b="0" i="0" u="none" baseline="0">
                <a:solidFill>
                  <a:srgbClr val="464748"/>
                </a:solidFill>
                <a:latin typeface="+mn-lt"/>
              </a:rPr>
              <a:t>个人层面</a:t>
            </a:r>
          </a:p>
          <a:p>
            <a:pPr lvl="1" algn="l" rtl="0">
              <a:lnSpc>
                <a:spcPct val="150000"/>
              </a:lnSpc>
              <a:buFont typeface="Arial" pitchFamily="34" charset="0"/>
              <a:buChar char="•"/>
            </a:pPr>
            <a:r>
              <a:rPr lang="zh-CN" b="0" i="0" u="none" baseline="0">
                <a:solidFill>
                  <a:srgbClr val="464748"/>
                </a:solidFill>
                <a:latin typeface="+mn-lt"/>
              </a:rPr>
              <a:t> 定期进行 1 对 1 会面进行探讨和检查 – 采用 1 对 1 工具</a:t>
            </a:r>
          </a:p>
          <a:p>
            <a:pPr lvl="1" algn="l" rtl="0">
              <a:lnSpc>
                <a:spcPct val="150000"/>
              </a:lnSpc>
              <a:buFont typeface="Arial" pitchFamily="34" charset="0"/>
              <a:buChar char="•"/>
            </a:pPr>
            <a:r>
              <a:rPr lang="zh-CN" b="0" i="0" u="none" baseline="0">
                <a:solidFill>
                  <a:srgbClr val="464748"/>
                </a:solidFill>
                <a:latin typeface="+mn-lt"/>
              </a:rPr>
              <a:t> 找出问题和要扫除的障碍</a:t>
            </a:r>
          </a:p>
          <a:p>
            <a:pPr lvl="1" algn="l" rtl="0">
              <a:lnSpc>
                <a:spcPct val="150000"/>
              </a:lnSpc>
              <a:buFont typeface="Arial" pitchFamily="34" charset="0"/>
              <a:buChar char="•"/>
            </a:pPr>
            <a:r>
              <a:rPr lang="zh-CN" b="0" i="0" u="none" baseline="0">
                <a:solidFill>
                  <a:srgbClr val="464748"/>
                </a:solidFill>
                <a:latin typeface="+mn-lt"/>
              </a:rPr>
              <a:t> 对行动达成共识</a:t>
            </a:r>
          </a:p>
          <a:p>
            <a:pPr lvl="1" algn="l" rtl="0">
              <a:lnSpc>
                <a:spcPct val="150000"/>
              </a:lnSpc>
              <a:buFont typeface="Arial" pitchFamily="34" charset="0"/>
              <a:buChar char="•"/>
            </a:pPr>
            <a:r>
              <a:rPr lang="zh-CN" b="0" i="0" u="none" baseline="0">
                <a:solidFill>
                  <a:srgbClr val="464748"/>
                </a:solidFill>
                <a:latin typeface="+mn-lt"/>
              </a:rPr>
              <a:t> 指导</a:t>
            </a:r>
            <a:endParaRPr lang="zh-CN" sz="2000" dirty="0" smtClean="0">
              <a:solidFill>
                <a:srgbClr val="464748"/>
              </a:solidFill>
              <a:latin typeface="+mn-lt"/>
            </a:endParaRPr>
          </a:p>
          <a:p>
            <a:pPr algn="l" rtl="0">
              <a:lnSpc>
                <a:spcPct val="150000"/>
              </a:lnSpc>
            </a:pPr>
            <a:r>
              <a:rPr lang="zh-CN" sz="2000" b="0" i="0" u="none" baseline="0">
                <a:solidFill>
                  <a:srgbClr val="464748"/>
                </a:solidFill>
                <a:latin typeface="+mn-lt"/>
              </a:rPr>
              <a:t>团队层面</a:t>
            </a:r>
          </a:p>
          <a:p>
            <a:pPr lvl="1" algn="l" rtl="0">
              <a:lnSpc>
                <a:spcPct val="150000"/>
              </a:lnSpc>
              <a:buFont typeface="Arial" pitchFamily="34" charset="0"/>
              <a:buChar char="•"/>
            </a:pPr>
            <a:r>
              <a:rPr lang="zh-CN" sz="2000" b="0" i="0" u="none" baseline="0">
                <a:solidFill>
                  <a:srgbClr val="464748"/>
                </a:solidFill>
                <a:latin typeface="+mn-lt"/>
              </a:rPr>
              <a:t> </a:t>
            </a:r>
            <a:r>
              <a:rPr lang="zh-CN" b="0" i="0" u="none" baseline="0">
                <a:solidFill>
                  <a:srgbClr val="464748"/>
                </a:solidFill>
                <a:latin typeface="+mn-lt"/>
              </a:rPr>
              <a:t>检查进度，如交通信号灯系统</a:t>
            </a:r>
          </a:p>
          <a:p>
            <a:pPr lvl="1" algn="l" rtl="0">
              <a:lnSpc>
                <a:spcPct val="150000"/>
              </a:lnSpc>
              <a:buFont typeface="Arial" pitchFamily="34" charset="0"/>
              <a:buChar char="•"/>
            </a:pPr>
            <a:r>
              <a:rPr lang="zh-CN" b="0" i="0" u="none" baseline="0">
                <a:solidFill>
                  <a:srgbClr val="464748"/>
                </a:solidFill>
                <a:latin typeface="+mn-lt"/>
              </a:rPr>
              <a:t> 分享最佳做法</a:t>
            </a:r>
          </a:p>
          <a:p>
            <a:pPr lvl="1" algn="l" rtl="0">
              <a:lnSpc>
                <a:spcPct val="150000"/>
              </a:lnSpc>
              <a:buFont typeface="Arial" pitchFamily="34" charset="0"/>
              <a:buChar char="•"/>
            </a:pPr>
            <a:r>
              <a:rPr lang="zh-CN" b="0" i="0" u="none" baseline="0">
                <a:solidFill>
                  <a:srgbClr val="464748"/>
                </a:solidFill>
                <a:latin typeface="+mn-lt"/>
              </a:rPr>
              <a:t> 讨论常见问题</a:t>
            </a:r>
          </a:p>
          <a:p>
            <a:pPr lvl="1" algn="l" rtl="0">
              <a:lnSpc>
                <a:spcPct val="150000"/>
              </a:lnSpc>
              <a:buFont typeface="Arial" pitchFamily="34" charset="0"/>
              <a:buChar char="•"/>
            </a:pPr>
            <a:r>
              <a:rPr lang="zh-CN" b="0" i="0" u="none" baseline="0">
                <a:solidFill>
                  <a:srgbClr val="464748"/>
                </a:solidFill>
                <a:latin typeface="+mn-lt"/>
              </a:rPr>
              <a:t> 建立团队</a:t>
            </a:r>
            <a:endParaRPr lang="zh-CN" dirty="0">
              <a:solidFill>
                <a:srgbClr val="464748"/>
              </a:solidFill>
              <a:latin typeface="+mn-lt"/>
            </a:endParaRPr>
          </a:p>
        </p:txBody>
      </p:sp>
      <p:graphicFrame>
        <p:nvGraphicFramePr>
          <p:cNvPr id="258049" name="Object 1"/>
          <p:cNvGraphicFramePr>
            <a:graphicFrameLocks noChangeAspect="1"/>
          </p:cNvGraphicFramePr>
          <p:nvPr/>
        </p:nvGraphicFramePr>
        <p:xfrm>
          <a:off x="6429388" y="2285993"/>
          <a:ext cx="2357424" cy="1571636"/>
        </p:xfrm>
        <a:graphic>
          <a:graphicData uri="http://schemas.openxmlformats.org/presentationml/2006/ole">
            <p:oleObj spid="_x0000_s6296" name="Worksheet" r:id="rId3" imgW="8732475" imgH="7106451" progId="Excel.Sheet.12">
              <p:embed/>
            </p:oleObj>
          </a:graphicData>
        </a:graphic>
      </p:graphicFrame>
      <p:graphicFrame>
        <p:nvGraphicFramePr>
          <p:cNvPr id="258050" name="Object 2"/>
          <p:cNvGraphicFramePr>
            <a:graphicFrameLocks noChangeAspect="1"/>
          </p:cNvGraphicFramePr>
          <p:nvPr/>
        </p:nvGraphicFramePr>
        <p:xfrm>
          <a:off x="6357950" y="4429132"/>
          <a:ext cx="2376474" cy="1519230"/>
        </p:xfrm>
        <a:graphic>
          <a:graphicData uri="http://schemas.openxmlformats.org/presentationml/2006/ole">
            <p:oleObj spid="_x0000_s6297" name="Worksheet" r:id="rId4" imgW="8465812" imgH="4515449" progId="Excel.Sheet.8">
              <p:embed/>
            </p:oleObj>
          </a:graphicData>
        </a:graphic>
      </p:graphicFrame>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5"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68963968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714348" y="2285992"/>
            <a:ext cx="7215238" cy="1985159"/>
          </a:xfrm>
          <a:prstGeom prst="rect">
            <a:avLst/>
          </a:prstGeom>
          <a:noFill/>
        </p:spPr>
        <p:txBody>
          <a:bodyPr wrap="square" rtlCol="0">
            <a:spAutoFit/>
          </a:bodyPr>
          <a:lstStyle/>
          <a:p>
            <a:pPr algn="l" rtl="0"/>
            <a:r>
              <a:rPr lang="zh-CN" sz="2400" b="0" i="0" u="none" baseline="0">
                <a:solidFill>
                  <a:srgbClr val="464749"/>
                </a:solidFill>
                <a:latin typeface="+mn-lt"/>
              </a:rPr>
              <a:t>团队回顾：</a:t>
            </a:r>
          </a:p>
          <a:p>
            <a:endParaRPr lang="zh-CN" dirty="0" smtClean="0">
              <a:solidFill>
                <a:srgbClr val="464749"/>
              </a:solidFill>
              <a:latin typeface="+mn-lt"/>
            </a:endParaRPr>
          </a:p>
          <a:p>
            <a:pPr marL="342900" indent="-342900" algn="l" rtl="0">
              <a:lnSpc>
                <a:spcPct val="150000"/>
              </a:lnSpc>
              <a:buFont typeface="+mj-lt"/>
              <a:buAutoNum type="arabicPeriod"/>
            </a:pPr>
            <a:r>
              <a:rPr lang="zh-CN" b="0" i="0" u="none" baseline="0">
                <a:solidFill>
                  <a:srgbClr val="464749"/>
                </a:solidFill>
                <a:latin typeface="+mn-lt"/>
              </a:rPr>
              <a:t>分享结果（并非是数字大会）</a:t>
            </a:r>
          </a:p>
          <a:p>
            <a:pPr marL="342900" indent="-342900" algn="l" rtl="0">
              <a:lnSpc>
                <a:spcPct val="150000"/>
              </a:lnSpc>
              <a:buFont typeface="+mj-lt"/>
              <a:buAutoNum type="arabicPeriod"/>
            </a:pPr>
            <a:r>
              <a:rPr lang="zh-CN" b="0" i="0" u="none" baseline="0">
                <a:solidFill>
                  <a:srgbClr val="464749"/>
                </a:solidFill>
                <a:latin typeface="+mn-lt"/>
              </a:rPr>
              <a:t>花时间分享最佳做法，对难题展开头脑风暴</a:t>
            </a:r>
          </a:p>
          <a:p>
            <a:pPr marL="342900" indent="-342900" algn="l" rtl="0">
              <a:lnSpc>
                <a:spcPct val="150000"/>
              </a:lnSpc>
              <a:buFont typeface="+mj-lt"/>
              <a:buAutoNum type="arabicPeriod"/>
            </a:pPr>
            <a:r>
              <a:rPr lang="zh-CN" b="0" i="0" u="none" baseline="0">
                <a:solidFill>
                  <a:srgbClr val="464749"/>
                </a:solidFill>
                <a:latin typeface="+mn-lt"/>
              </a:rPr>
              <a:t>带点娱乐性</a:t>
            </a:r>
            <a:endParaRPr lang="zh-CN" dirty="0">
              <a:solidFill>
                <a:srgbClr val="464749"/>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4418905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57158" y="1214422"/>
            <a:ext cx="8229600" cy="4570482"/>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理解组织目标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审视现实情况确定差距</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找到合理的步骤</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分解为团队各个成员的目标</a:t>
            </a:r>
            <a:endParaRPr lang="zh-CN" sz="2000" dirty="0">
              <a:solidFill>
                <a:srgbClr val="999999"/>
              </a:solidFill>
              <a:latin typeface="Folio Std Medium" pitchFamily="34" charset="0"/>
            </a:endParaRPr>
          </a:p>
          <a:p>
            <a:pPr marL="1257300" lvl="2" indent="-342900" algn="l" rtl="0">
              <a:spcBef>
                <a:spcPct val="50000"/>
              </a:spcBef>
              <a:buFontTx/>
              <a:buAutoNum type="arabicPeriod"/>
            </a:pPr>
            <a:r>
              <a:rPr lang="zh-CN" sz="2000" b="0" i="0" u="none" baseline="0">
                <a:solidFill>
                  <a:srgbClr val="999999"/>
                </a:solidFill>
                <a:latin typeface="Folio Std Medium" pitchFamily="34" charset="0"/>
              </a:rPr>
              <a:t>鼓舞人心和分配目标</a:t>
            </a:r>
          </a:p>
          <a:p>
            <a:pPr marL="1257300" lvl="2" indent="-342900" algn="l" rtl="0">
              <a:spcBef>
                <a:spcPct val="50000"/>
              </a:spcBef>
              <a:buFontTx/>
              <a:buAutoNum type="arabicPeriod"/>
            </a:pPr>
            <a:r>
              <a:rPr lang="zh-CN" sz="2000" b="0" i="0" u="none" baseline="0">
                <a:solidFill>
                  <a:srgbClr val="999999"/>
                </a:solidFill>
                <a:latin typeface="Folio Std Medium" pitchFamily="34" charset="0"/>
              </a:rPr>
              <a:t>监督和检查</a:t>
            </a:r>
          </a:p>
          <a:p>
            <a:pPr marL="1257300" lvl="2" indent="-342900" algn="l" rtl="0">
              <a:spcBef>
                <a:spcPct val="50000"/>
              </a:spcBef>
              <a:buFontTx/>
              <a:buAutoNum type="arabicPeriod"/>
            </a:pPr>
            <a:r>
              <a:rPr lang="zh-CN" sz="2000" b="0" i="0" u="none" baseline="0">
                <a:solidFill>
                  <a:srgbClr val="464749"/>
                </a:solidFill>
                <a:latin typeface="Folio Std Medium" pitchFamily="34" charset="0"/>
              </a:rPr>
              <a:t>褒奖和庆祝</a:t>
            </a: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latin typeface="+mj-lt"/>
              </a:rPr>
              <a:t>建立一支结果导向型团队</a:t>
            </a:r>
            <a:endParaRPr lang="zh-CN" b="1" dirty="0">
              <a:solidFill>
                <a:srgbClr val="AF4516"/>
              </a:solidFill>
              <a:latin typeface="+mj-lt"/>
            </a:endParaRPr>
          </a:p>
        </p:txBody>
      </p:sp>
      <p:sp>
        <p:nvSpPr>
          <p:cNvPr id="4" name="Right Arrow 3"/>
          <p:cNvSpPr/>
          <p:nvPr/>
        </p:nvSpPr>
        <p:spPr>
          <a:xfrm>
            <a:off x="285720" y="4929198"/>
            <a:ext cx="642942" cy="28575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676639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2285984" y="2143116"/>
            <a:ext cx="4357718" cy="2862322"/>
          </a:xfrm>
          <a:prstGeom prst="rect">
            <a:avLst/>
          </a:prstGeom>
          <a:solidFill>
            <a:srgbClr val="FFFF00"/>
          </a:solidFill>
          <a:ln>
            <a:solidFill>
              <a:schemeClr val="tx1"/>
            </a:solidFill>
          </a:ln>
        </p:spPr>
        <p:txBody>
          <a:bodyPr wrap="square" rtlCol="0">
            <a:spAutoFit/>
          </a:bodyPr>
          <a:lstStyle/>
          <a:p>
            <a:endParaRPr lang="zh-CN" dirty="0" smtClean="0">
              <a:solidFill>
                <a:srgbClr val="464749"/>
              </a:solidFill>
              <a:latin typeface="+mn-lt"/>
            </a:endParaRPr>
          </a:p>
          <a:p>
            <a:pPr algn="l" rtl="0"/>
            <a:r>
              <a:rPr lang="zh-CN" b="0" i="0" u="none" baseline="0">
                <a:solidFill>
                  <a:srgbClr val="464749"/>
                </a:solidFill>
                <a:latin typeface="+mn-lt"/>
              </a:rPr>
              <a:t>借机进行团队庆祝</a:t>
            </a:r>
          </a:p>
          <a:p>
            <a:endParaRPr lang="zh-CN" dirty="0" smtClean="0">
              <a:solidFill>
                <a:srgbClr val="464749"/>
              </a:solidFill>
              <a:latin typeface="+mn-lt"/>
            </a:endParaRPr>
          </a:p>
          <a:p>
            <a:pPr lvl="1" algn="l" rtl="0">
              <a:lnSpc>
                <a:spcPct val="150000"/>
              </a:lnSpc>
              <a:buFont typeface="Arial" pitchFamily="34" charset="0"/>
              <a:buChar char="•"/>
            </a:pPr>
            <a:r>
              <a:rPr lang="zh-CN" b="0" i="0" u="none" baseline="0">
                <a:solidFill>
                  <a:srgbClr val="464749"/>
                </a:solidFill>
                <a:latin typeface="+mn-lt"/>
              </a:rPr>
              <a:t> 小赢以及大胜</a:t>
            </a:r>
          </a:p>
          <a:p>
            <a:pPr lvl="1" algn="l" rtl="0">
              <a:lnSpc>
                <a:spcPct val="150000"/>
              </a:lnSpc>
              <a:buFont typeface="Arial" pitchFamily="34" charset="0"/>
              <a:buChar char="•"/>
            </a:pPr>
            <a:r>
              <a:rPr lang="zh-CN" b="0" i="0" u="none" baseline="0">
                <a:solidFill>
                  <a:srgbClr val="464749"/>
                </a:solidFill>
                <a:latin typeface="+mn-lt"/>
              </a:rPr>
              <a:t> 鼓舞人心的机会</a:t>
            </a:r>
          </a:p>
          <a:p>
            <a:pPr lvl="1" algn="l" rtl="0">
              <a:buFont typeface="Arial" pitchFamily="34" charset="0"/>
              <a:buChar char="•"/>
            </a:pPr>
            <a:endParaRPr lang="zh-CN" dirty="0" smtClean="0">
              <a:solidFill>
                <a:srgbClr val="464749"/>
              </a:solidFill>
              <a:latin typeface="+mn-lt"/>
            </a:endParaRPr>
          </a:p>
          <a:p>
            <a:pPr lvl="1" algn="l" rtl="0">
              <a:buFont typeface="Arial" pitchFamily="34" charset="0"/>
              <a:buChar char="•"/>
            </a:pPr>
            <a:endParaRPr lang="zh-CN" dirty="0" smtClean="0">
              <a:solidFill>
                <a:srgbClr val="464749"/>
              </a:solidFill>
              <a:latin typeface="+mn-lt"/>
            </a:endParaRPr>
          </a:p>
          <a:p>
            <a:pPr algn="l" rtl="0"/>
            <a:r>
              <a:rPr lang="zh-CN" b="0" i="0" u="none" baseline="0">
                <a:solidFill>
                  <a:srgbClr val="464749"/>
                </a:solidFill>
                <a:latin typeface="+mn-lt"/>
              </a:rPr>
              <a:t>承诺的奖励一定兑现！</a:t>
            </a:r>
          </a:p>
          <a:p>
            <a:pPr lvl="1" algn="l" rtl="0"/>
            <a:endParaRPr lang="zh-CN" dirty="0"/>
          </a:p>
        </p:txBody>
      </p:sp>
      <p:pic>
        <p:nvPicPr>
          <p:cNvPr id="285698" name="Picture 2" descr="https://encrypted-tbn3.gstatic.com/images?q=tbn:ANd9GcSplEqbHoGE3TDFCOOOXnTh-JMqWowOGxJeKktmHkXLxGDtibNf"/>
          <p:cNvPicPr>
            <a:picLocks noChangeAspect="1" noChangeArrowheads="1"/>
          </p:cNvPicPr>
          <p:nvPr/>
        </p:nvPicPr>
        <p:blipFill>
          <a:blip r:embed="rId2" cstate="print"/>
          <a:srcRect/>
          <a:stretch>
            <a:fillRect/>
          </a:stretch>
        </p:blipFill>
        <p:spPr bwMode="auto">
          <a:xfrm>
            <a:off x="285720" y="3286124"/>
            <a:ext cx="1842909" cy="1009647"/>
          </a:xfrm>
          <a:prstGeom prst="rect">
            <a:avLst/>
          </a:prstGeom>
          <a:noFill/>
        </p:spPr>
      </p:pic>
      <p:pic>
        <p:nvPicPr>
          <p:cNvPr id="5" name="Picture 2" descr="https://encrypted-tbn3.gstatic.com/images?q=tbn:ANd9GcSplEqbHoGE3TDFCOOOXnTh-JMqWowOGxJeKktmHkXLxGDtibNf"/>
          <p:cNvPicPr>
            <a:picLocks noChangeAspect="1" noChangeArrowheads="1"/>
          </p:cNvPicPr>
          <p:nvPr/>
        </p:nvPicPr>
        <p:blipFill>
          <a:blip r:embed="rId2" cstate="print"/>
          <a:srcRect/>
          <a:stretch>
            <a:fillRect/>
          </a:stretch>
        </p:blipFill>
        <p:spPr bwMode="auto">
          <a:xfrm>
            <a:off x="3714744" y="1071546"/>
            <a:ext cx="1842909" cy="1009647"/>
          </a:xfrm>
          <a:prstGeom prst="rect">
            <a:avLst/>
          </a:prstGeom>
          <a:noFill/>
        </p:spPr>
      </p:pic>
      <p:pic>
        <p:nvPicPr>
          <p:cNvPr id="6" name="Picture 2" descr="https://encrypted-tbn3.gstatic.com/images?q=tbn:ANd9GcSplEqbHoGE3TDFCOOOXnTh-JMqWowOGxJeKktmHkXLxGDtibNf"/>
          <p:cNvPicPr>
            <a:picLocks noChangeAspect="1" noChangeArrowheads="1"/>
          </p:cNvPicPr>
          <p:nvPr/>
        </p:nvPicPr>
        <p:blipFill>
          <a:blip r:embed="rId2" cstate="print"/>
          <a:srcRect/>
          <a:stretch>
            <a:fillRect/>
          </a:stretch>
        </p:blipFill>
        <p:spPr bwMode="auto">
          <a:xfrm>
            <a:off x="3714744" y="5214950"/>
            <a:ext cx="1842909" cy="1009647"/>
          </a:xfrm>
          <a:prstGeom prst="rect">
            <a:avLst/>
          </a:prstGeom>
          <a:noFill/>
        </p:spPr>
      </p:pic>
      <p:pic>
        <p:nvPicPr>
          <p:cNvPr id="7" name="Picture 2" descr="https://encrypted-tbn3.gstatic.com/images?q=tbn:ANd9GcSplEqbHoGE3TDFCOOOXnTh-JMqWowOGxJeKktmHkXLxGDtibNf"/>
          <p:cNvPicPr>
            <a:picLocks noChangeAspect="1" noChangeArrowheads="1"/>
          </p:cNvPicPr>
          <p:nvPr/>
        </p:nvPicPr>
        <p:blipFill>
          <a:blip r:embed="rId2" cstate="print"/>
          <a:srcRect/>
          <a:stretch>
            <a:fillRect/>
          </a:stretch>
        </p:blipFill>
        <p:spPr bwMode="auto">
          <a:xfrm>
            <a:off x="6858016" y="3286124"/>
            <a:ext cx="1842909" cy="1009647"/>
          </a:xfrm>
          <a:prstGeom prst="rect">
            <a:avLst/>
          </a:prstGeom>
          <a:noFill/>
        </p:spPr>
      </p:pic>
      <p:pic>
        <p:nvPicPr>
          <p:cNvPr id="285700" name="Picture 4" descr="https://encrypted-tbn1.gstatic.com/images?q=tbn:ANd9GcRieXAt5mIq7o6sWFxYzIzI5TN0prC9nadZYeg0q93yq2DrgH8R3A"/>
          <p:cNvPicPr>
            <a:picLocks noChangeAspect="1" noChangeArrowheads="1"/>
          </p:cNvPicPr>
          <p:nvPr/>
        </p:nvPicPr>
        <p:blipFill>
          <a:blip r:embed="rId3" cstate="print"/>
          <a:srcRect/>
          <a:stretch>
            <a:fillRect/>
          </a:stretch>
        </p:blipFill>
        <p:spPr bwMode="auto">
          <a:xfrm>
            <a:off x="142844" y="1285860"/>
            <a:ext cx="2000232" cy="1343221"/>
          </a:xfrm>
          <a:prstGeom prst="rect">
            <a:avLst/>
          </a:prstGeom>
          <a:noFill/>
        </p:spPr>
      </p:pic>
      <p:pic>
        <p:nvPicPr>
          <p:cNvPr id="285702" name="Picture 6" descr="https://encrypted-tbn3.gstatic.com/images?q=tbn:ANd9GcTZCmsEI0jSdRbgvA5Om3GuAq5inEDtV3ZelMTgwDTUAjriWjqU"/>
          <p:cNvPicPr>
            <a:picLocks noChangeAspect="1" noChangeArrowheads="1"/>
          </p:cNvPicPr>
          <p:nvPr/>
        </p:nvPicPr>
        <p:blipFill>
          <a:blip r:embed="rId4" cstate="print"/>
          <a:srcRect/>
          <a:stretch>
            <a:fillRect/>
          </a:stretch>
        </p:blipFill>
        <p:spPr bwMode="auto">
          <a:xfrm>
            <a:off x="6786578" y="5072074"/>
            <a:ext cx="2230614" cy="1233485"/>
          </a:xfrm>
          <a:prstGeom prst="rect">
            <a:avLst/>
          </a:prstGeom>
          <a:noFill/>
        </p:spPr>
      </p:pic>
      <p:pic>
        <p:nvPicPr>
          <p:cNvPr id="285704" name="Picture 8" descr="https://encrypted-tbn2.gstatic.com/images?q=tbn:ANd9GcQGr9doGMkGHGPelOwVjS8WSD-Vd59b1k3yzgb2s4V4ufPQkylOgg"/>
          <p:cNvPicPr>
            <a:picLocks noChangeAspect="1" noChangeArrowheads="1"/>
          </p:cNvPicPr>
          <p:nvPr/>
        </p:nvPicPr>
        <p:blipFill>
          <a:blip r:embed="rId5" cstate="print"/>
          <a:srcRect/>
          <a:stretch>
            <a:fillRect/>
          </a:stretch>
        </p:blipFill>
        <p:spPr bwMode="auto">
          <a:xfrm>
            <a:off x="142844" y="5072074"/>
            <a:ext cx="2082614" cy="1385886"/>
          </a:xfrm>
          <a:prstGeom prst="rect">
            <a:avLst/>
          </a:prstGeom>
          <a:noFill/>
        </p:spPr>
      </p:pic>
      <p:pic>
        <p:nvPicPr>
          <p:cNvPr id="285706" name="Picture 10" descr="https://encrypted-tbn3.gstatic.com/images?q=tbn:ANd9GcSl0FJnGRyImB-gO2pjDEkyQ-Jv_3KYc3Fw2-X5GGigOC_9-56V"/>
          <p:cNvPicPr>
            <a:picLocks noChangeAspect="1" noChangeArrowheads="1"/>
          </p:cNvPicPr>
          <p:nvPr/>
        </p:nvPicPr>
        <p:blipFill>
          <a:blip r:embed="rId6" cstate="print"/>
          <a:srcRect/>
          <a:stretch>
            <a:fillRect/>
          </a:stretch>
        </p:blipFill>
        <p:spPr bwMode="auto">
          <a:xfrm>
            <a:off x="7143768" y="1285860"/>
            <a:ext cx="1643074" cy="1621263"/>
          </a:xfrm>
          <a:prstGeom prst="rect">
            <a:avLst/>
          </a:prstGeom>
          <a:noFill/>
        </p:spPr>
      </p:pic>
      <p:grpSp>
        <p:nvGrpSpPr>
          <p:cNvPr id="12" name="Group 11"/>
          <p:cNvGrpSpPr/>
          <p:nvPr/>
        </p:nvGrpSpPr>
        <p:grpSpPr>
          <a:xfrm>
            <a:off x="0" y="6300406"/>
            <a:ext cx="2016224" cy="557594"/>
            <a:chOff x="971600" y="4221088"/>
            <a:chExt cx="2016224" cy="557594"/>
          </a:xfrm>
        </p:grpSpPr>
        <p:pic>
          <p:nvPicPr>
            <p:cNvPr id="13" name="Picture 12"/>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14" name="TextBox 1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2985549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57158" y="1214422"/>
            <a:ext cx="8229600" cy="4570482"/>
          </a:xfrm>
          <a:prstGeom prst="rect">
            <a:avLst/>
          </a:prstGeom>
          <a:noFill/>
          <a:ln w="9525">
            <a:noFill/>
            <a:miter lim="800000"/>
            <a:headEnd/>
            <a:tailEnd/>
          </a:ln>
        </p:spPr>
        <p:txBody>
          <a:bodyPr>
            <a:spAutoFit/>
          </a:bodyPr>
          <a:lstStyle/>
          <a:p>
            <a:pPr marL="342900" indent="-342900" algn="ctr" rtl="0">
              <a:spcBef>
                <a:spcPct val="50000"/>
              </a:spcBef>
            </a:pPr>
            <a:r>
              <a:rPr lang="zh-CN" sz="2400" b="0" i="0" u="none" baseline="0">
                <a:solidFill>
                  <a:srgbClr val="464749"/>
                </a:solidFill>
                <a:latin typeface="Folio Std Medium" pitchFamily="34" charset="0"/>
              </a:rPr>
              <a:t>目标管理的 7 个步骤</a:t>
            </a:r>
          </a:p>
          <a:p>
            <a:pPr marL="342900" indent="-342900" algn="ctr" rtl="0">
              <a:spcBef>
                <a:spcPct val="50000"/>
              </a:spcBef>
            </a:pPr>
            <a:endParaRPr lang="zh-CN" dirty="0">
              <a:solidFill>
                <a:srgbClr val="464749"/>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8"/>
                </a:solidFill>
                <a:latin typeface="Folio Std Medium" pitchFamily="34" charset="0"/>
              </a:rPr>
              <a:t>理解组织目标</a:t>
            </a:r>
            <a:endParaRPr lang="zh-CN" sz="2000" dirty="0">
              <a:solidFill>
                <a:srgbClr val="464748"/>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8"/>
                </a:solidFill>
                <a:latin typeface="Folio Std Medium" pitchFamily="34" charset="0"/>
              </a:rPr>
              <a:t>审视现实情况确定差距</a:t>
            </a:r>
            <a:endParaRPr lang="zh-CN" sz="2000" dirty="0">
              <a:solidFill>
                <a:srgbClr val="464748"/>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8"/>
                </a:solidFill>
                <a:latin typeface="Folio Std Medium" pitchFamily="34" charset="0"/>
              </a:rPr>
              <a:t>找到合理的步骤</a:t>
            </a:r>
            <a:endParaRPr lang="zh-CN" sz="2000" dirty="0">
              <a:solidFill>
                <a:srgbClr val="464748"/>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8"/>
                </a:solidFill>
                <a:latin typeface="Folio Std Medium" pitchFamily="34" charset="0"/>
              </a:rPr>
              <a:t>分解为团队各个成员的目标</a:t>
            </a:r>
            <a:endParaRPr lang="zh-CN" sz="2000" dirty="0">
              <a:solidFill>
                <a:srgbClr val="464748"/>
              </a:solidFill>
              <a:latin typeface="Folio Std Medium" pitchFamily="34" charset="0"/>
            </a:endParaRPr>
          </a:p>
          <a:p>
            <a:pPr marL="1257300" lvl="2" indent="-342900" algn="l" rtl="0">
              <a:spcBef>
                <a:spcPct val="50000"/>
              </a:spcBef>
              <a:buFontTx/>
              <a:buAutoNum type="arabicPeriod"/>
            </a:pPr>
            <a:r>
              <a:rPr lang="zh-CN" sz="2000" b="0" i="0" u="none" baseline="0">
                <a:solidFill>
                  <a:srgbClr val="464748"/>
                </a:solidFill>
                <a:latin typeface="Folio Std Medium" pitchFamily="34" charset="0"/>
              </a:rPr>
              <a:t>鼓舞人心和分配目标</a:t>
            </a:r>
          </a:p>
          <a:p>
            <a:pPr marL="1257300" lvl="2" indent="-342900" algn="l" rtl="0">
              <a:spcBef>
                <a:spcPct val="50000"/>
              </a:spcBef>
              <a:buFontTx/>
              <a:buAutoNum type="arabicPeriod"/>
            </a:pPr>
            <a:r>
              <a:rPr lang="zh-CN" sz="2000" b="0" i="0" u="none" baseline="0">
                <a:solidFill>
                  <a:srgbClr val="464748"/>
                </a:solidFill>
                <a:latin typeface="Folio Std Medium" pitchFamily="34" charset="0"/>
              </a:rPr>
              <a:t>监督和检查</a:t>
            </a:r>
          </a:p>
          <a:p>
            <a:pPr marL="1257300" lvl="2" indent="-342900" algn="l" rtl="0">
              <a:spcBef>
                <a:spcPct val="50000"/>
              </a:spcBef>
              <a:buFontTx/>
              <a:buAutoNum type="arabicPeriod"/>
            </a:pPr>
            <a:r>
              <a:rPr lang="zh-CN" sz="2000" b="0" i="0" u="none" baseline="0">
                <a:solidFill>
                  <a:srgbClr val="464749"/>
                </a:solidFill>
                <a:latin typeface="Folio Std Medium" pitchFamily="34" charset="0"/>
              </a:rPr>
              <a:t>褒奖和庆祝</a:t>
            </a:r>
          </a:p>
          <a:p>
            <a:pPr marL="1257300" lvl="2" indent="-342900" algn="l" rtl="0">
              <a:spcBef>
                <a:spcPct val="50000"/>
              </a:spcBef>
            </a:pPr>
            <a:endParaRPr lang="zh-CN" sz="2000" b="1" dirty="0">
              <a:latin typeface="Folio Std Medium" pitchFamily="34" charset="0"/>
            </a:endParaRPr>
          </a:p>
        </p:txBody>
      </p:sp>
      <p:sp>
        <p:nvSpPr>
          <p:cNvPr id="3" name="Rectangle 2"/>
          <p:cNvSpPr/>
          <p:nvPr/>
        </p:nvSpPr>
        <p:spPr>
          <a:xfrm>
            <a:off x="2928926" y="357166"/>
            <a:ext cx="4255909" cy="369332"/>
          </a:xfrm>
          <a:prstGeom prst="rect">
            <a:avLst/>
          </a:prstGeom>
        </p:spPr>
        <p:txBody>
          <a:bodyPr wrap="none">
            <a:spAutoFit/>
          </a:bodyPr>
          <a:lstStyle/>
          <a:p>
            <a:pPr algn="l" rtl="0"/>
            <a:r>
              <a:rPr lang="zh-CN" b="1" i="0" u="none" baseline="0">
                <a:solidFill>
                  <a:srgbClr val="AF4516"/>
                </a:solidFill>
                <a:latin typeface="+mj-lt"/>
              </a:rPr>
              <a:t>建立一支结果导向型团队</a:t>
            </a:r>
            <a:endParaRPr lang="zh-CN" b="1" dirty="0">
              <a:solidFill>
                <a:srgbClr val="AF4516"/>
              </a:solidFill>
              <a:latin typeface="+mj-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688566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建立一支结果导向型团队</a:t>
            </a:r>
            <a:endParaRPr lang="zh-CN" sz="1800" dirty="0"/>
          </a:p>
        </p:txBody>
      </p:sp>
      <p:sp>
        <p:nvSpPr>
          <p:cNvPr id="3" name="TextBox 2"/>
          <p:cNvSpPr txBox="1"/>
          <p:nvPr/>
        </p:nvSpPr>
        <p:spPr>
          <a:xfrm>
            <a:off x="2786050" y="1357298"/>
            <a:ext cx="3429024" cy="553998"/>
          </a:xfrm>
          <a:prstGeom prst="rect">
            <a:avLst/>
          </a:prstGeom>
          <a:solidFill>
            <a:srgbClr val="FFFF00"/>
          </a:solidFill>
          <a:ln>
            <a:solidFill>
              <a:schemeClr val="tx1"/>
            </a:solidFill>
          </a:ln>
        </p:spPr>
        <p:txBody>
          <a:bodyPr wrap="square" rtlCol="0">
            <a:spAutoFit/>
          </a:bodyPr>
          <a:lstStyle/>
          <a:p>
            <a:pPr algn="ctr" rtl="0">
              <a:lnSpc>
                <a:spcPct val="150000"/>
              </a:lnSpc>
            </a:pPr>
            <a:r>
              <a:rPr lang="zh-CN" sz="2000" b="0" i="0" u="none" baseline="0">
                <a:solidFill>
                  <a:srgbClr val="464748"/>
                </a:solidFill>
                <a:latin typeface="+mn-lt"/>
              </a:rPr>
              <a:t>MBO 的挑战</a:t>
            </a:r>
          </a:p>
        </p:txBody>
      </p:sp>
      <p:grpSp>
        <p:nvGrpSpPr>
          <p:cNvPr id="23" name="Group 22"/>
          <p:cNvGrpSpPr/>
          <p:nvPr/>
        </p:nvGrpSpPr>
        <p:grpSpPr>
          <a:xfrm>
            <a:off x="357158" y="1500174"/>
            <a:ext cx="8429684" cy="1071555"/>
            <a:chOff x="285720" y="1071546"/>
            <a:chExt cx="8429684" cy="1071555"/>
          </a:xfrm>
        </p:grpSpPr>
        <p:pic>
          <p:nvPicPr>
            <p:cNvPr id="87044" name="Picture 4" descr="https://encrypted-tbn2.gstatic.com/images?q=tbn:ANd9GcQmbZn8JCH8D_4HUSejyyGkCkPJnkidLzh44zDLMqlQuiOq8c0p"/>
            <p:cNvPicPr>
              <a:picLocks noChangeAspect="1" noChangeArrowheads="1"/>
            </p:cNvPicPr>
            <p:nvPr/>
          </p:nvPicPr>
          <p:blipFill>
            <a:blip r:embed="rId3" cstate="print"/>
            <a:srcRect/>
            <a:stretch>
              <a:fillRect/>
            </a:stretch>
          </p:blipFill>
          <p:spPr bwMode="auto">
            <a:xfrm>
              <a:off x="285720" y="1142984"/>
              <a:ext cx="995672" cy="1000117"/>
            </a:xfrm>
            <a:prstGeom prst="rect">
              <a:avLst/>
            </a:prstGeom>
            <a:noFill/>
          </p:spPr>
        </p:pic>
        <p:sp>
          <p:nvSpPr>
            <p:cNvPr id="16" name="Rounded Rectangular Callout 15"/>
            <p:cNvSpPr/>
            <p:nvPr/>
          </p:nvSpPr>
          <p:spPr>
            <a:xfrm>
              <a:off x="1357290" y="1071546"/>
              <a:ext cx="1285884" cy="714380"/>
            </a:xfrm>
            <a:prstGeom prst="wedgeRoundRectCallout">
              <a:avLst>
                <a:gd name="adj1" fmla="val -75647"/>
                <a:gd name="adj2" fmla="val 11072"/>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zh-CN" sz="1200" b="0" i="0" u="none" baseline="0">
                  <a:solidFill>
                    <a:srgbClr val="464748"/>
                  </a:solidFill>
                </a:rPr>
                <a:t>作为经理，我要……..</a:t>
              </a:r>
              <a:endParaRPr lang="zh-CN" sz="1200" dirty="0">
                <a:solidFill>
                  <a:srgbClr val="464748"/>
                </a:solidFill>
              </a:endParaRPr>
            </a:p>
          </p:txBody>
        </p:sp>
        <p:grpSp>
          <p:nvGrpSpPr>
            <p:cNvPr id="22" name="Group 21"/>
            <p:cNvGrpSpPr/>
            <p:nvPr/>
          </p:nvGrpSpPr>
          <p:grpSpPr>
            <a:xfrm>
              <a:off x="6429388" y="1071546"/>
              <a:ext cx="2286016" cy="1050025"/>
              <a:chOff x="6500826" y="357166"/>
              <a:chExt cx="2286016" cy="1050025"/>
            </a:xfrm>
          </p:grpSpPr>
          <p:pic>
            <p:nvPicPr>
              <p:cNvPr id="87042" name="Picture 2" descr="https://encrypted-tbn2.gstatic.com/images?q=tbn:ANd9GcSSWmis_06TZSenFCtItLY8DsoVWzakDvsJXIlJnhtmHc4qIIzY"/>
              <p:cNvPicPr>
                <a:picLocks noChangeAspect="1" noChangeArrowheads="1"/>
              </p:cNvPicPr>
              <p:nvPr/>
            </p:nvPicPr>
            <p:blipFill>
              <a:blip r:embed="rId4" cstate="print"/>
              <a:srcRect/>
              <a:stretch>
                <a:fillRect/>
              </a:stretch>
            </p:blipFill>
            <p:spPr bwMode="auto">
              <a:xfrm>
                <a:off x="7643834" y="500042"/>
                <a:ext cx="1143008" cy="907149"/>
              </a:xfrm>
              <a:prstGeom prst="rect">
                <a:avLst/>
              </a:prstGeom>
              <a:noFill/>
            </p:spPr>
          </p:pic>
          <p:sp>
            <p:nvSpPr>
              <p:cNvPr id="17" name="Rounded Rectangular Callout 16"/>
              <p:cNvSpPr/>
              <p:nvPr/>
            </p:nvSpPr>
            <p:spPr>
              <a:xfrm>
                <a:off x="6500826" y="357166"/>
                <a:ext cx="1285884" cy="571504"/>
              </a:xfrm>
              <a:prstGeom prst="wedgeRoundRectCallout">
                <a:avLst>
                  <a:gd name="adj1" fmla="val 77685"/>
                  <a:gd name="adj2" fmla="val 61090"/>
                  <a:gd name="adj3" fmla="val 16667"/>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zh-CN" sz="1200" b="0" i="0" u="none" baseline="0">
                    <a:solidFill>
                      <a:srgbClr val="464748"/>
                    </a:solidFill>
                  </a:rPr>
                  <a:t>但作为经理 ……..</a:t>
                </a:r>
                <a:endParaRPr lang="zh-CN" sz="1200" dirty="0">
                  <a:solidFill>
                    <a:srgbClr val="464748"/>
                  </a:solidFill>
                </a:endParaRPr>
              </a:p>
            </p:txBody>
          </p:sp>
        </p:grpSp>
      </p:grpSp>
      <p:grpSp>
        <p:nvGrpSpPr>
          <p:cNvPr id="21" name="Group 20"/>
          <p:cNvGrpSpPr/>
          <p:nvPr/>
        </p:nvGrpSpPr>
        <p:grpSpPr>
          <a:xfrm>
            <a:off x="214282" y="2786058"/>
            <a:ext cx="8643998" cy="3000821"/>
            <a:chOff x="285720" y="3714752"/>
            <a:chExt cx="8643998" cy="3000821"/>
          </a:xfrm>
        </p:grpSpPr>
        <p:sp>
          <p:nvSpPr>
            <p:cNvPr id="15" name="TextBox 14"/>
            <p:cNvSpPr txBox="1"/>
            <p:nvPr/>
          </p:nvSpPr>
          <p:spPr>
            <a:xfrm>
              <a:off x="285720" y="3714752"/>
              <a:ext cx="4143404" cy="3000821"/>
            </a:xfrm>
            <a:prstGeom prst="rect">
              <a:avLst/>
            </a:prstGeom>
            <a:solidFill>
              <a:srgbClr val="FFFF00"/>
            </a:solidFill>
            <a:ln>
              <a:solidFill>
                <a:schemeClr val="tx1"/>
              </a:solidFill>
            </a:ln>
          </p:spPr>
          <p:txBody>
            <a:bodyPr wrap="square" rtlCol="0">
              <a:spAutoFit/>
            </a:bodyPr>
            <a:lstStyle/>
            <a:p>
              <a:pPr marL="800100" lvl="1" indent="-342900" algn="l" rtl="0">
                <a:lnSpc>
                  <a:spcPct val="150000"/>
                </a:lnSpc>
                <a:buFont typeface="Arial" pitchFamily="34" charset="0"/>
                <a:buChar char="•"/>
              </a:pPr>
              <a:r>
                <a:rPr lang="zh-CN" b="0" i="0" u="none" baseline="0">
                  <a:solidFill>
                    <a:srgbClr val="464748"/>
                  </a:solidFill>
                  <a:latin typeface="+mn-lt"/>
                </a:rPr>
                <a:t>通过规划</a:t>
              </a:r>
            </a:p>
            <a:p>
              <a:pPr marL="800100" lvl="1" indent="-342900" algn="l" rtl="0">
                <a:lnSpc>
                  <a:spcPct val="150000"/>
                </a:lnSpc>
                <a:buFont typeface="Arial" pitchFamily="34" charset="0"/>
                <a:buChar char="•"/>
              </a:pPr>
              <a:r>
                <a:rPr lang="zh-CN" b="0" i="0" u="none" baseline="0">
                  <a:solidFill>
                    <a:srgbClr val="464748"/>
                  </a:solidFill>
                  <a:latin typeface="+mn-lt"/>
                </a:rPr>
                <a:t>通过建立信任 </a:t>
              </a:r>
            </a:p>
            <a:p>
              <a:pPr marL="800100" lvl="1" indent="-342900" algn="l" rtl="0">
                <a:lnSpc>
                  <a:spcPct val="150000"/>
                </a:lnSpc>
                <a:buFont typeface="Arial" pitchFamily="34" charset="0"/>
                <a:buChar char="•"/>
              </a:pPr>
              <a:r>
                <a:rPr lang="zh-CN" b="0" i="0" u="none" baseline="0">
                  <a:solidFill>
                    <a:srgbClr val="464748"/>
                  </a:solidFill>
                  <a:latin typeface="+mn-lt"/>
                </a:rPr>
                <a:t>通过鼓舞</a:t>
              </a:r>
            </a:p>
            <a:p>
              <a:pPr marL="800100" lvl="1" indent="-342900" algn="l" rtl="0">
                <a:lnSpc>
                  <a:spcPct val="150000"/>
                </a:lnSpc>
                <a:buFont typeface="Arial" pitchFamily="34" charset="0"/>
                <a:buChar char="•"/>
              </a:pPr>
              <a:r>
                <a:rPr lang="zh-CN" b="0" i="0" u="none" baseline="0">
                  <a:solidFill>
                    <a:srgbClr val="464748"/>
                  </a:solidFill>
                  <a:latin typeface="+mn-lt"/>
                </a:rPr>
                <a:t>通过支持</a:t>
              </a:r>
            </a:p>
            <a:p>
              <a:pPr marL="800100" lvl="1" indent="-342900" algn="l" rtl="0">
                <a:lnSpc>
                  <a:spcPct val="150000"/>
                </a:lnSpc>
                <a:buFont typeface="Arial" pitchFamily="34" charset="0"/>
                <a:buChar char="•"/>
              </a:pPr>
              <a:r>
                <a:rPr lang="zh-CN" b="0" i="0" u="none" baseline="0">
                  <a:solidFill>
                    <a:srgbClr val="464748"/>
                  </a:solidFill>
                  <a:latin typeface="+mn-lt"/>
                </a:rPr>
                <a:t>通过培养</a:t>
              </a:r>
            </a:p>
            <a:p>
              <a:pPr marL="800100" lvl="1" indent="-342900" algn="l" rtl="0">
                <a:lnSpc>
                  <a:spcPct val="150000"/>
                </a:lnSpc>
                <a:buFont typeface="Arial" pitchFamily="34" charset="0"/>
                <a:buChar char="•"/>
              </a:pPr>
              <a:r>
                <a:rPr lang="zh-CN" b="0" i="0" u="none" baseline="0">
                  <a:solidFill>
                    <a:srgbClr val="464748"/>
                  </a:solidFill>
                  <a:latin typeface="+mn-lt"/>
                </a:rPr>
                <a:t>通过监督和检查</a:t>
              </a:r>
            </a:p>
            <a:p>
              <a:pPr marL="800100" lvl="1" indent="-342900" algn="l" rtl="0">
                <a:lnSpc>
                  <a:spcPct val="150000"/>
                </a:lnSpc>
                <a:buFont typeface="Arial" pitchFamily="34" charset="0"/>
                <a:buChar char="•"/>
              </a:pPr>
              <a:r>
                <a:rPr lang="zh-CN" b="0" i="0" u="none" baseline="0">
                  <a:solidFill>
                    <a:srgbClr val="464748"/>
                  </a:solidFill>
                  <a:latin typeface="+mn-lt"/>
                </a:rPr>
                <a:t>通过奖励</a:t>
              </a:r>
              <a:endParaRPr lang="zh-CN" dirty="0">
                <a:solidFill>
                  <a:srgbClr val="464748"/>
                </a:solidFill>
                <a:latin typeface="+mn-lt"/>
              </a:endParaRPr>
            </a:p>
          </p:txBody>
        </p:sp>
        <p:sp>
          <p:nvSpPr>
            <p:cNvPr id="18" name="TextBox 17"/>
            <p:cNvSpPr txBox="1"/>
            <p:nvPr/>
          </p:nvSpPr>
          <p:spPr>
            <a:xfrm>
              <a:off x="5715008" y="4500570"/>
              <a:ext cx="3214710" cy="1477328"/>
            </a:xfrm>
            <a:prstGeom prst="rect">
              <a:avLst/>
            </a:prstGeom>
            <a:solidFill>
              <a:srgbClr val="FFFF00"/>
            </a:solidFill>
            <a:ln>
              <a:solidFill>
                <a:schemeClr val="tx1"/>
              </a:solidFill>
            </a:ln>
          </p:spPr>
          <p:txBody>
            <a:bodyPr wrap="square" rtlCol="0">
              <a:spAutoFit/>
            </a:bodyPr>
            <a:lstStyle/>
            <a:p>
              <a:pPr algn="ctr" rtl="0"/>
              <a:endParaRPr lang="zh-CN" dirty="0" smtClean="0">
                <a:latin typeface="+mn-lt"/>
              </a:endParaRPr>
            </a:p>
            <a:p>
              <a:pPr algn="ctr" rtl="0"/>
              <a:r>
                <a:rPr lang="zh-CN" b="0" i="0" u="none" baseline="0">
                  <a:solidFill>
                    <a:srgbClr val="464748"/>
                  </a:solidFill>
                  <a:latin typeface="+mn-lt"/>
                </a:rPr>
                <a:t>管理者可以获得 MBO 的所有好处，不要怕失败</a:t>
              </a:r>
            </a:p>
            <a:p>
              <a:endParaRPr lang="zh-CN" dirty="0">
                <a:solidFill>
                  <a:srgbClr val="464748"/>
                </a:solidFill>
                <a:latin typeface="+mn-lt"/>
              </a:endParaRPr>
            </a:p>
          </p:txBody>
        </p:sp>
        <p:sp>
          <p:nvSpPr>
            <p:cNvPr id="19" name="Right Arrow 18"/>
            <p:cNvSpPr/>
            <p:nvPr/>
          </p:nvSpPr>
          <p:spPr>
            <a:xfrm>
              <a:off x="4500562" y="4857760"/>
              <a:ext cx="1071570" cy="785818"/>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grpSp>
        <p:nvGrpSpPr>
          <p:cNvPr id="14" name="Group 13"/>
          <p:cNvGrpSpPr/>
          <p:nvPr/>
        </p:nvGrpSpPr>
        <p:grpSpPr>
          <a:xfrm>
            <a:off x="0" y="6300406"/>
            <a:ext cx="2016224" cy="557594"/>
            <a:chOff x="971600" y="4221088"/>
            <a:chExt cx="2016224" cy="557594"/>
          </a:xfrm>
        </p:grpSpPr>
        <p:pic>
          <p:nvPicPr>
            <p:cNvPr id="20" name="Picture 19"/>
            <p:cNvPicPr>
              <a:picLocks noChangeAspect="1"/>
            </p:cNvPicPr>
            <p:nvPr/>
          </p:nvPicPr>
          <p:blipFill rotWithShape="1">
            <a:blip r:embed="rId5" cstate="print"/>
            <a:srcRect t="40325" b="39513"/>
            <a:stretch/>
          </p:blipFill>
          <p:spPr>
            <a:xfrm>
              <a:off x="1115616" y="4221088"/>
              <a:ext cx="1440160" cy="319405"/>
            </a:xfrm>
            <a:prstGeom prst="rect">
              <a:avLst/>
            </a:prstGeom>
          </p:spPr>
        </p:pic>
        <p:sp>
          <p:nvSpPr>
            <p:cNvPr id="24" name="TextBox 2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7677643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304800" y="2852936"/>
            <a:ext cx="8371656"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5b.成就卓越领导力 – 建立一支客户导向型团队</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397764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1.做一个管理者意味着什么</a:t>
            </a:r>
            <a:endParaRPr lang="zh-CN" sz="1800" dirty="0"/>
          </a:p>
        </p:txBody>
      </p:sp>
      <p:sp>
        <p:nvSpPr>
          <p:cNvPr id="4" name="TextBox 3"/>
          <p:cNvSpPr txBox="1"/>
          <p:nvPr/>
        </p:nvSpPr>
        <p:spPr>
          <a:xfrm>
            <a:off x="304800" y="1513208"/>
            <a:ext cx="8534400" cy="369332"/>
          </a:xfrm>
          <a:prstGeom prst="rect">
            <a:avLst/>
          </a:prstGeom>
          <a:noFill/>
        </p:spPr>
        <p:txBody>
          <a:bodyPr wrap="square" rtlCol="0">
            <a:spAutoFit/>
          </a:bodyPr>
          <a:lstStyle/>
          <a:p>
            <a:pPr algn="ctr" rtl="0"/>
            <a:r>
              <a:rPr lang="zh-CN" b="0" i="0" u="none" baseline="0">
                <a:solidFill>
                  <a:srgbClr val="464748"/>
                </a:solidFill>
                <a:latin typeface="+mn-lt"/>
              </a:rPr>
              <a:t>管理者有哪些责任？</a:t>
            </a:r>
          </a:p>
        </p:txBody>
      </p:sp>
      <p:graphicFrame>
        <p:nvGraphicFramePr>
          <p:cNvPr id="5" name="Table 4"/>
          <p:cNvGraphicFramePr>
            <a:graphicFrameLocks noGrp="1"/>
          </p:cNvGraphicFramePr>
          <p:nvPr>
            <p:extLst>
              <p:ext uri="{D42A27DB-BD31-4B8C-83A1-F6EECF244321}">
                <p14:modId xmlns:p14="http://schemas.microsoft.com/office/powerpoint/2010/main" xmlns="" val="3916316399"/>
              </p:ext>
            </p:extLst>
          </p:nvPr>
        </p:nvGraphicFramePr>
        <p:xfrm>
          <a:off x="304800" y="24921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Transwarp</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2500233" y="2499754"/>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下属</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695666" y="25035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伙伴和同事</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6891100" y="2489199"/>
          <a:ext cx="2016224" cy="2227974"/>
        </p:xfrm>
        <a:graphic>
          <a:graphicData uri="http://schemas.openxmlformats.org/drawingml/2006/table">
            <a:tbl>
              <a:tblPr firstRow="1" bandRow="1">
                <a:tableStyleId>{5C22544A-7EE6-4342-B048-85BDC9FD1C3A}</a:tableStyleId>
              </a:tblPr>
              <a:tblGrid>
                <a:gridCol w="2016224"/>
              </a:tblGrid>
              <a:tr h="371329">
                <a:tc>
                  <a:txBody>
                    <a:bodyPr/>
                    <a:lstStyle/>
                    <a:p>
                      <a:pPr algn="ctr" rtl="0"/>
                      <a:r>
                        <a:rPr lang="zh-CN" sz="1400" b="0" i="0" u="none" baseline="0">
                          <a:solidFill>
                            <a:sysClr val="windowText" lastClr="000000"/>
                          </a:solidFill>
                        </a:rPr>
                        <a:t>客户和投资者</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TextBox 10"/>
          <p:cNvSpPr txBox="1"/>
          <p:nvPr/>
        </p:nvSpPr>
        <p:spPr>
          <a:xfrm>
            <a:off x="304800" y="1196752"/>
            <a:ext cx="1458888" cy="369332"/>
          </a:xfrm>
          <a:prstGeom prst="rect">
            <a:avLst/>
          </a:prstGeom>
          <a:solidFill>
            <a:srgbClr val="FFFF00"/>
          </a:solidFill>
          <a:ln>
            <a:solidFill>
              <a:schemeClr val="tx1"/>
            </a:solidFill>
          </a:ln>
        </p:spPr>
        <p:txBody>
          <a:bodyPr wrap="square" rtlCol="0">
            <a:spAutoFit/>
          </a:bodyPr>
          <a:lstStyle/>
          <a:p>
            <a:pPr algn="l" rtl="0"/>
            <a:r>
              <a:rPr lang="zh-CN" b="0" i="0" u="none" baseline="0">
                <a:latin typeface="+mn-lt"/>
              </a:rPr>
              <a:t>练习 1b.</a:t>
            </a:r>
            <a:endParaRPr lang="zh-CN" dirty="0">
              <a:latin typeface="+mn-lt"/>
            </a:endParaRPr>
          </a:p>
        </p:txBody>
      </p:sp>
      <p:grpSp>
        <p:nvGrpSpPr>
          <p:cNvPr id="12" name="Group 11"/>
          <p:cNvGrpSpPr/>
          <p:nvPr/>
        </p:nvGrpSpPr>
        <p:grpSpPr>
          <a:xfrm>
            <a:off x="0" y="6300406"/>
            <a:ext cx="2016224" cy="557594"/>
            <a:chOff x="971600" y="4221088"/>
            <a:chExt cx="2016224" cy="557594"/>
          </a:xfrm>
        </p:grpSpPr>
        <p:pic>
          <p:nvPicPr>
            <p:cNvPr id="13" name="Picture 12"/>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4" name="TextBox 1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5314674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1920" y="1124744"/>
            <a:ext cx="3744416" cy="5760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1800" b="1" i="0" u="none" baseline="0"/>
              <a:t>建立一支客户导向型团队</a:t>
            </a:r>
            <a:endParaRPr lang="zh-CN" sz="1800" dirty="0"/>
          </a:p>
        </p:txBody>
      </p:sp>
      <p:pic>
        <p:nvPicPr>
          <p:cNvPr id="3" name="Picture 2"/>
          <p:cNvPicPr>
            <a:picLocks noChangeAspect="1"/>
          </p:cNvPicPr>
          <p:nvPr/>
        </p:nvPicPr>
        <p:blipFill rotWithShape="1">
          <a:blip r:embed="rId2" cstate="print"/>
          <a:srcRect t="40325" b="39513"/>
          <a:stretch/>
        </p:blipFill>
        <p:spPr>
          <a:xfrm>
            <a:off x="179512" y="6381328"/>
            <a:ext cx="1584176" cy="319405"/>
          </a:xfrm>
          <a:prstGeom prst="rect">
            <a:avLst/>
          </a:prstGeom>
        </p:spPr>
      </p:pic>
      <p:sp>
        <p:nvSpPr>
          <p:cNvPr id="4" name="TextBox 3"/>
          <p:cNvSpPr txBox="1"/>
          <p:nvPr/>
        </p:nvSpPr>
        <p:spPr>
          <a:xfrm flipH="1">
            <a:off x="3203848" y="1196752"/>
            <a:ext cx="5184576" cy="5755422"/>
          </a:xfrm>
          <a:prstGeom prst="rect">
            <a:avLst/>
          </a:prstGeom>
          <a:noFill/>
        </p:spPr>
        <p:txBody>
          <a:bodyPr wrap="square" rtlCol="0">
            <a:spAutoFit/>
          </a:bodyPr>
          <a:lstStyle/>
          <a:p>
            <a:pPr algn="ctr" rtl="0"/>
            <a:r>
              <a:rPr lang="zh-CN" b="0" i="0" u="none" baseline="0">
                <a:latin typeface="+mn-lt"/>
              </a:rPr>
              <a:t>客户导向</a:t>
            </a:r>
          </a:p>
          <a:p>
            <a:endParaRPr lang="zh-CN" sz="900" dirty="0" smtClean="0">
              <a:latin typeface="+mn-lt"/>
            </a:endParaRPr>
          </a:p>
          <a:p>
            <a:endParaRPr lang="zh-CN" sz="900" dirty="0" smtClean="0">
              <a:latin typeface="+mn-lt"/>
            </a:endParaRPr>
          </a:p>
          <a:p>
            <a:endParaRPr lang="zh-CN" sz="900" dirty="0">
              <a:latin typeface="+mn-lt"/>
            </a:endParaRPr>
          </a:p>
          <a:p>
            <a:pPr marL="342900" indent="-342900" algn="l" rtl="0">
              <a:lnSpc>
                <a:spcPct val="150000"/>
              </a:lnSpc>
              <a:buFont typeface="Arial" panose="020B0604020202020204" pitchFamily="34" charset="0"/>
              <a:buChar char="•"/>
            </a:pPr>
            <a:r>
              <a:rPr lang="zh-CN" sz="1400" b="0" i="0" u="none" baseline="0">
                <a:latin typeface="+mn-lt"/>
              </a:rPr>
              <a:t>我们深知客户的重要性</a:t>
            </a:r>
          </a:p>
          <a:p>
            <a:pPr marL="342900" indent="-342900" algn="l" rtl="0">
              <a:lnSpc>
                <a:spcPct val="150000"/>
              </a:lnSpc>
              <a:buFont typeface="Arial" panose="020B0604020202020204" pitchFamily="34" charset="0"/>
              <a:buChar char="•"/>
            </a:pPr>
            <a:r>
              <a:rPr lang="zh-CN" sz="1400" b="0" i="0" u="none" baseline="0">
                <a:latin typeface="+mn-lt"/>
              </a:rPr>
              <a:t>客户的成功对我们至关重要</a:t>
            </a:r>
          </a:p>
          <a:p>
            <a:pPr marL="342900" indent="-342900" algn="l" rtl="0">
              <a:lnSpc>
                <a:spcPct val="150000"/>
              </a:lnSpc>
              <a:buFont typeface="Arial" panose="020B0604020202020204" pitchFamily="34" charset="0"/>
              <a:buChar char="•"/>
            </a:pPr>
            <a:r>
              <a:rPr lang="zh-CN" sz="1400" b="0" i="0" u="none" baseline="0">
                <a:latin typeface="+mn-lt"/>
              </a:rPr>
              <a:t>我们始终要让客户获益</a:t>
            </a:r>
          </a:p>
          <a:p>
            <a:pPr marL="342900" indent="-342900" algn="l" rtl="0">
              <a:lnSpc>
                <a:spcPct val="150000"/>
              </a:lnSpc>
              <a:buFont typeface="Arial" panose="020B0604020202020204" pitchFamily="34" charset="0"/>
              <a:buChar char="•"/>
            </a:pPr>
            <a:r>
              <a:rPr lang="zh-CN" sz="1400" b="0" i="0" u="none" baseline="0">
                <a:latin typeface="+mn-lt"/>
              </a:rPr>
              <a:t>永远假定竞争对手总愿意帮助我们的客户</a:t>
            </a:r>
          </a:p>
          <a:p>
            <a:pPr algn="l" rtl="0">
              <a:lnSpc>
                <a:spcPct val="150000"/>
              </a:lnSpc>
            </a:pPr>
            <a:endParaRPr lang="zh-CN" sz="600" dirty="0" smtClean="0">
              <a:latin typeface="+mn-lt"/>
            </a:endParaRPr>
          </a:p>
          <a:p>
            <a:pPr marL="342900" indent="-342900" algn="l" rtl="0">
              <a:lnSpc>
                <a:spcPct val="150000"/>
              </a:lnSpc>
              <a:buFont typeface="Arial" panose="020B0604020202020204" pitchFamily="34" charset="0"/>
              <a:buChar char="•"/>
            </a:pPr>
            <a:r>
              <a:rPr lang="zh-CN" sz="1400" b="0" i="0" u="none" baseline="0">
                <a:latin typeface="+mn-lt"/>
              </a:rPr>
              <a:t>倾听客户的意见</a:t>
            </a:r>
          </a:p>
          <a:p>
            <a:pPr marL="342900" indent="-342900" algn="l" rtl="0">
              <a:lnSpc>
                <a:spcPct val="150000"/>
              </a:lnSpc>
              <a:buFont typeface="Arial" panose="020B0604020202020204" pitchFamily="34" charset="0"/>
              <a:buChar char="•"/>
            </a:pPr>
            <a:r>
              <a:rPr lang="zh-CN" sz="1400" b="0" i="0" u="none" baseline="0">
                <a:latin typeface="+mn-lt"/>
              </a:rPr>
              <a:t>对客户的处境负责，始终做好多一些付出的准备</a:t>
            </a:r>
          </a:p>
          <a:p>
            <a:pPr marL="342900" indent="-342900" algn="l" rtl="0">
              <a:lnSpc>
                <a:spcPct val="150000"/>
              </a:lnSpc>
              <a:buFont typeface="Arial" panose="020B0604020202020204" pitchFamily="34" charset="0"/>
              <a:buChar char="•"/>
            </a:pPr>
            <a:r>
              <a:rPr lang="zh-CN" sz="1400" b="0" i="0" u="none" baseline="0">
                <a:latin typeface="+mn-lt"/>
              </a:rPr>
              <a:t>始终能够及时回应</a:t>
            </a:r>
          </a:p>
          <a:p>
            <a:pPr algn="l" rtl="0">
              <a:lnSpc>
                <a:spcPct val="150000"/>
              </a:lnSpc>
            </a:pPr>
            <a:endParaRPr lang="zh-CN" sz="600" dirty="0" smtClean="0">
              <a:latin typeface="+mn-lt"/>
            </a:endParaRPr>
          </a:p>
          <a:p>
            <a:pPr marL="342900" indent="-342900" algn="l" rtl="0">
              <a:lnSpc>
                <a:spcPct val="150000"/>
              </a:lnSpc>
              <a:buFont typeface="Arial" panose="020B0604020202020204" pitchFamily="34" charset="0"/>
              <a:buChar char="•"/>
            </a:pPr>
            <a:r>
              <a:rPr lang="zh-CN" sz="1400" b="0" i="0" u="none" baseline="0">
                <a:latin typeface="+mn-lt"/>
              </a:rPr>
              <a:t>从客户的角度考虑问题</a:t>
            </a:r>
          </a:p>
          <a:p>
            <a:pPr marL="342900" indent="-342900" algn="l" rtl="0">
              <a:lnSpc>
                <a:spcPct val="150000"/>
              </a:lnSpc>
              <a:buFont typeface="Arial" panose="020B0604020202020204" pitchFamily="34" charset="0"/>
              <a:buChar char="•"/>
            </a:pPr>
            <a:r>
              <a:rPr lang="zh-CN" sz="1400" b="0" i="0" u="none" baseline="0">
                <a:latin typeface="+mn-lt"/>
              </a:rPr>
              <a:t>从客户的角度准备产品</a:t>
            </a:r>
          </a:p>
          <a:p>
            <a:endParaRPr lang="zh-CN" dirty="0" smtClean="0">
              <a:latin typeface="+mn-lt"/>
            </a:endParaRPr>
          </a:p>
          <a:p>
            <a:endParaRPr lang="zh-CN" dirty="0">
              <a:latin typeface="+mn-lt"/>
            </a:endParaRPr>
          </a:p>
          <a:p>
            <a:endParaRPr lang="zh-CN" sz="1600" dirty="0" smtClean="0">
              <a:latin typeface="+mn-lt"/>
            </a:endParaRPr>
          </a:p>
          <a:p>
            <a:pPr marL="285750" indent="-285750" algn="l" rtl="0">
              <a:buFont typeface="Arial" panose="020B0604020202020204" pitchFamily="34" charset="0"/>
              <a:buChar char="•"/>
            </a:pPr>
            <a:endParaRPr lang="zh-CN" sz="1600" dirty="0"/>
          </a:p>
        </p:txBody>
      </p:sp>
      <p:sp>
        <p:nvSpPr>
          <p:cNvPr id="14" name="TextBox 13"/>
          <p:cNvSpPr txBox="1"/>
          <p:nvPr/>
        </p:nvSpPr>
        <p:spPr>
          <a:xfrm>
            <a:off x="304800" y="264446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spTree>
    <p:extLst>
      <p:ext uri="{BB962C8B-B14F-4D97-AF65-F5344CB8AC3E}">
        <p14:creationId xmlns:p14="http://schemas.microsoft.com/office/powerpoint/2010/main" xmlns="" val="33414111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23728" y="1484784"/>
            <a:ext cx="6552728" cy="450026"/>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800" b="1" i="0" u="none" baseline="0">
                <a:solidFill>
                  <a:srgbClr val="C00000"/>
                </a:solidFill>
              </a:rPr>
              <a:t>建立一支客户导向型团队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1907704" y="1556792"/>
            <a:ext cx="6984776" cy="2631490"/>
          </a:xfrm>
          <a:prstGeom prst="rect">
            <a:avLst/>
          </a:prstGeom>
          <a:noFill/>
        </p:spPr>
        <p:txBody>
          <a:bodyPr wrap="square" rtlCol="0">
            <a:spAutoFit/>
          </a:bodyPr>
          <a:lstStyle/>
          <a:p>
            <a:pPr algn="ctr" rtl="0"/>
            <a:r>
              <a:rPr lang="zh-CN" b="0" i="0" u="none" baseline="0">
                <a:solidFill>
                  <a:srgbClr val="464748"/>
                </a:solidFill>
                <a:latin typeface="+mn-lt"/>
              </a:rPr>
              <a:t>在建立客户导向型团队中成就卓越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要成就卓越，经理就必须保证</a:t>
            </a:r>
            <a:r>
              <a:rPr lang="zh-CN" sz="1600" b="0" i="0" u="none" baseline="0">
                <a:solidFill>
                  <a:srgbClr val="464748"/>
                </a:solidFill>
                <a:latin typeface="+mn-lt"/>
              </a:rPr>
              <a:t>：</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团队成员都能认识到客户是一切工作的中心。</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团队能够理解 Transwarp 价值交付链以及本团队位于哪一环。</a:t>
            </a:r>
          </a:p>
          <a:p>
            <a:pPr marL="742950" lvl="1" indent="-285750" algn="l" rtl="0">
              <a:lnSpc>
                <a:spcPct val="150000"/>
              </a:lnSpc>
              <a:buFont typeface="Arial" panose="020B0604020202020204" pitchFamily="34" charset="0"/>
              <a:buChar char="•"/>
            </a:pPr>
            <a:endParaRPr lang="zh-CN" sz="16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84128961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建立一支客户导向型团队</a:t>
            </a:r>
            <a:endParaRPr lang="zh-CN" sz="1800" dirty="0"/>
          </a:p>
        </p:txBody>
      </p:sp>
      <p:cxnSp>
        <p:nvCxnSpPr>
          <p:cNvPr id="62" name="Straight Connector 61"/>
          <p:cNvCxnSpPr/>
          <p:nvPr/>
        </p:nvCxnSpPr>
        <p:spPr>
          <a:xfrm flipV="1">
            <a:off x="8968997" y="3272550"/>
            <a:ext cx="0" cy="807864"/>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294325" y="1180976"/>
            <a:ext cx="8709172" cy="5504918"/>
            <a:chOff x="294325" y="1180976"/>
            <a:chExt cx="8709172" cy="5504918"/>
          </a:xfrm>
        </p:grpSpPr>
        <p:sp>
          <p:nvSpPr>
            <p:cNvPr id="5" name="Rounded Rectangle 4"/>
            <p:cNvSpPr/>
            <p:nvPr/>
          </p:nvSpPr>
          <p:spPr>
            <a:xfrm>
              <a:off x="1259632" y="1772816"/>
              <a:ext cx="1224136" cy="4320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产品路线图</a:t>
              </a:r>
              <a:endParaRPr lang="zh-CN" sz="1200" dirty="0">
                <a:solidFill>
                  <a:schemeClr val="tx1"/>
                </a:solidFill>
              </a:endParaRPr>
            </a:p>
          </p:txBody>
        </p:sp>
        <p:sp>
          <p:nvSpPr>
            <p:cNvPr id="6" name="Rounded Rectangle 5"/>
            <p:cNvSpPr/>
            <p:nvPr/>
          </p:nvSpPr>
          <p:spPr>
            <a:xfrm>
              <a:off x="2051720" y="1180976"/>
              <a:ext cx="864096" cy="4320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战略</a:t>
              </a:r>
              <a:endParaRPr lang="zh-CN" sz="1200" dirty="0">
                <a:solidFill>
                  <a:schemeClr val="tx1"/>
                </a:solidFill>
              </a:endParaRPr>
            </a:p>
          </p:txBody>
        </p:sp>
        <p:sp>
          <p:nvSpPr>
            <p:cNvPr id="7" name="Rounded Rectangle 6"/>
            <p:cNvSpPr/>
            <p:nvPr/>
          </p:nvSpPr>
          <p:spPr>
            <a:xfrm>
              <a:off x="3073316" y="1803400"/>
              <a:ext cx="909135" cy="4320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市场</a:t>
              </a:r>
              <a:endParaRPr lang="zh-CN" sz="1200" dirty="0">
                <a:solidFill>
                  <a:schemeClr val="tx1"/>
                </a:solidFill>
              </a:endParaRPr>
            </a:p>
          </p:txBody>
        </p:sp>
        <p:sp>
          <p:nvSpPr>
            <p:cNvPr id="8" name="Rounded Rectangle 7"/>
            <p:cNvSpPr/>
            <p:nvPr/>
          </p:nvSpPr>
          <p:spPr>
            <a:xfrm>
              <a:off x="3959932" y="1180976"/>
              <a:ext cx="1116124" cy="4320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竞争</a:t>
              </a:r>
              <a:endParaRPr lang="zh-CN" sz="1200" dirty="0">
                <a:solidFill>
                  <a:schemeClr val="tx1"/>
                </a:solidFill>
              </a:endParaRPr>
            </a:p>
          </p:txBody>
        </p:sp>
        <p:sp>
          <p:nvSpPr>
            <p:cNvPr id="36" name="Arc 35"/>
            <p:cNvSpPr/>
            <p:nvPr/>
          </p:nvSpPr>
          <p:spPr>
            <a:xfrm>
              <a:off x="5552131" y="2084051"/>
              <a:ext cx="1980220" cy="915854"/>
            </a:xfrm>
            <a:prstGeom prst="arc">
              <a:avLst>
                <a:gd name="adj1" fmla="val 10585002"/>
                <a:gd name="adj2" fmla="val 91098"/>
              </a:avLst>
            </a:prstGeom>
            <a:ln w="28575">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dirty="0"/>
            </a:p>
          </p:txBody>
        </p:sp>
        <p:sp>
          <p:nvSpPr>
            <p:cNvPr id="37" name="Arc 36"/>
            <p:cNvSpPr/>
            <p:nvPr/>
          </p:nvSpPr>
          <p:spPr>
            <a:xfrm flipV="1">
              <a:off x="3823953" y="3166616"/>
              <a:ext cx="1980220" cy="1105768"/>
            </a:xfrm>
            <a:prstGeom prst="arc">
              <a:avLst>
                <a:gd name="adj1" fmla="val 10585002"/>
                <a:gd name="adj2" fmla="val 91098"/>
              </a:avLst>
            </a:prstGeom>
            <a:ln w="28575">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dirty="0"/>
            </a:p>
          </p:txBody>
        </p:sp>
        <p:cxnSp>
          <p:nvCxnSpPr>
            <p:cNvPr id="64" name="Straight Arrow Connector 63"/>
            <p:cNvCxnSpPr/>
            <p:nvPr/>
          </p:nvCxnSpPr>
          <p:spPr>
            <a:xfrm flipV="1">
              <a:off x="1823003" y="3733943"/>
              <a:ext cx="1152128" cy="108505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94325" y="2684937"/>
              <a:ext cx="8632339" cy="996039"/>
              <a:chOff x="294325" y="2685089"/>
              <a:chExt cx="8632339" cy="996039"/>
            </a:xfrm>
          </p:grpSpPr>
          <p:sp>
            <p:nvSpPr>
              <p:cNvPr id="13" name="Freeform 12"/>
              <p:cNvSpPr/>
              <p:nvPr/>
            </p:nvSpPr>
            <p:spPr>
              <a:xfrm>
                <a:off x="294325" y="2685089"/>
                <a:ext cx="1660065" cy="996039"/>
              </a:xfrm>
              <a:custGeom>
                <a:avLst/>
                <a:gdLst>
                  <a:gd name="connsiteX0" fmla="*/ 0 w 1660065"/>
                  <a:gd name="connsiteY0" fmla="*/ 99604 h 996039"/>
                  <a:gd name="connsiteX1" fmla="*/ 99604 w 1660065"/>
                  <a:gd name="connsiteY1" fmla="*/ 0 h 996039"/>
                  <a:gd name="connsiteX2" fmla="*/ 1560461 w 1660065"/>
                  <a:gd name="connsiteY2" fmla="*/ 0 h 996039"/>
                  <a:gd name="connsiteX3" fmla="*/ 1660065 w 1660065"/>
                  <a:gd name="connsiteY3" fmla="*/ 99604 h 996039"/>
                  <a:gd name="connsiteX4" fmla="*/ 1660065 w 1660065"/>
                  <a:gd name="connsiteY4" fmla="*/ 896435 h 996039"/>
                  <a:gd name="connsiteX5" fmla="*/ 1560461 w 1660065"/>
                  <a:gd name="connsiteY5" fmla="*/ 996039 h 996039"/>
                  <a:gd name="connsiteX6" fmla="*/ 99604 w 1660065"/>
                  <a:gd name="connsiteY6" fmla="*/ 996039 h 996039"/>
                  <a:gd name="connsiteX7" fmla="*/ 0 w 1660065"/>
                  <a:gd name="connsiteY7" fmla="*/ 896435 h 996039"/>
                  <a:gd name="connsiteX8" fmla="*/ 0 w 1660065"/>
                  <a:gd name="connsiteY8" fmla="*/ 99604 h 9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65" h="996039">
                    <a:moveTo>
                      <a:pt x="0" y="99604"/>
                    </a:moveTo>
                    <a:cubicBezTo>
                      <a:pt x="0" y="44594"/>
                      <a:pt x="44594" y="0"/>
                      <a:pt x="99604" y="0"/>
                    </a:cubicBezTo>
                    <a:lnTo>
                      <a:pt x="1560461" y="0"/>
                    </a:lnTo>
                    <a:cubicBezTo>
                      <a:pt x="1615471" y="0"/>
                      <a:pt x="1660065" y="44594"/>
                      <a:pt x="1660065" y="99604"/>
                    </a:cubicBezTo>
                    <a:lnTo>
                      <a:pt x="1660065" y="896435"/>
                    </a:lnTo>
                    <a:cubicBezTo>
                      <a:pt x="1660065" y="951445"/>
                      <a:pt x="1615471" y="996039"/>
                      <a:pt x="1560461" y="996039"/>
                    </a:cubicBezTo>
                    <a:lnTo>
                      <a:pt x="99604" y="996039"/>
                    </a:lnTo>
                    <a:cubicBezTo>
                      <a:pt x="44594" y="996039"/>
                      <a:pt x="0" y="951445"/>
                      <a:pt x="0" y="896435"/>
                    </a:cubicBezTo>
                    <a:lnTo>
                      <a:pt x="0" y="99604"/>
                    </a:lnTo>
                    <a:close/>
                  </a:path>
                </a:pathLst>
              </a:custGeom>
              <a:solidFill>
                <a:srgbClr val="FFFF00"/>
              </a:solidFill>
              <a:ln>
                <a:solidFill>
                  <a:schemeClr val="bg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133" tIns="90133" rIns="90133" bIns="90133" numCol="1" spcCol="1270" anchor="ctr" anchorCtr="0">
                <a:noAutofit/>
              </a:bodyPr>
              <a:lstStyle/>
              <a:p>
                <a:pPr lvl="0" algn="ctr" defTabSz="711200" rtl="0">
                  <a:lnSpc>
                    <a:spcPct val="90000"/>
                  </a:lnSpc>
                  <a:spcBef>
                    <a:spcPct val="0"/>
                  </a:spcBef>
                  <a:spcAft>
                    <a:spcPct val="35000"/>
                  </a:spcAft>
                </a:pPr>
                <a:r>
                  <a:rPr lang="zh-CN" sz="1600" b="0" i="0" u="none" kern="1200" baseline="0">
                    <a:solidFill>
                      <a:schemeClr val="tx1"/>
                    </a:solidFill>
                  </a:rPr>
                  <a:t>基础产品</a:t>
                </a:r>
                <a:endParaRPr lang="zh-CN" sz="1600" kern="1200" dirty="0">
                  <a:solidFill>
                    <a:schemeClr val="tx1"/>
                  </a:solidFill>
                </a:endParaRPr>
              </a:p>
            </p:txBody>
          </p:sp>
          <p:sp>
            <p:nvSpPr>
              <p:cNvPr id="15" name="Freeform 14"/>
              <p:cNvSpPr/>
              <p:nvPr/>
            </p:nvSpPr>
            <p:spPr>
              <a:xfrm>
                <a:off x="2120397" y="2977261"/>
                <a:ext cx="351933" cy="411696"/>
              </a:xfrm>
              <a:custGeom>
                <a:avLst/>
                <a:gdLst>
                  <a:gd name="connsiteX0" fmla="*/ 0 w 351933"/>
                  <a:gd name="connsiteY0" fmla="*/ 82339 h 411696"/>
                  <a:gd name="connsiteX1" fmla="*/ 175967 w 351933"/>
                  <a:gd name="connsiteY1" fmla="*/ 82339 h 411696"/>
                  <a:gd name="connsiteX2" fmla="*/ 175967 w 351933"/>
                  <a:gd name="connsiteY2" fmla="*/ 0 h 411696"/>
                  <a:gd name="connsiteX3" fmla="*/ 351933 w 351933"/>
                  <a:gd name="connsiteY3" fmla="*/ 205848 h 411696"/>
                  <a:gd name="connsiteX4" fmla="*/ 175967 w 351933"/>
                  <a:gd name="connsiteY4" fmla="*/ 411696 h 411696"/>
                  <a:gd name="connsiteX5" fmla="*/ 175967 w 351933"/>
                  <a:gd name="connsiteY5" fmla="*/ 329357 h 411696"/>
                  <a:gd name="connsiteX6" fmla="*/ 0 w 351933"/>
                  <a:gd name="connsiteY6" fmla="*/ 329357 h 411696"/>
                  <a:gd name="connsiteX7" fmla="*/ 0 w 351933"/>
                  <a:gd name="connsiteY7" fmla="*/ 82339 h 4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33" h="411696">
                    <a:moveTo>
                      <a:pt x="0" y="82339"/>
                    </a:moveTo>
                    <a:lnTo>
                      <a:pt x="175967" y="82339"/>
                    </a:lnTo>
                    <a:lnTo>
                      <a:pt x="175967" y="0"/>
                    </a:lnTo>
                    <a:lnTo>
                      <a:pt x="351933" y="205848"/>
                    </a:lnTo>
                    <a:lnTo>
                      <a:pt x="175967" y="411696"/>
                    </a:lnTo>
                    <a:lnTo>
                      <a:pt x="175967" y="329357"/>
                    </a:lnTo>
                    <a:lnTo>
                      <a:pt x="0" y="329357"/>
                    </a:lnTo>
                    <a:lnTo>
                      <a:pt x="0" y="82339"/>
                    </a:lnTo>
                    <a:close/>
                  </a:path>
                </a:pathLst>
              </a:custGeom>
              <a:solidFill>
                <a:srgbClr val="7030A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2339" rIns="105580" bIns="82339" numCol="1" spcCol="1270" anchor="ctr" anchorCtr="0">
                <a:noAutofit/>
              </a:bodyPr>
              <a:lstStyle/>
              <a:p>
                <a:pPr lvl="0" algn="ctr" defTabSz="755650" rtl="0">
                  <a:lnSpc>
                    <a:spcPct val="90000"/>
                  </a:lnSpc>
                  <a:spcBef>
                    <a:spcPct val="0"/>
                  </a:spcBef>
                  <a:spcAft>
                    <a:spcPct val="35000"/>
                  </a:spcAft>
                </a:pPr>
                <a:endParaRPr lang="zh-CN" sz="1700" kern="1200" dirty="0"/>
              </a:p>
            </p:txBody>
          </p:sp>
          <p:sp>
            <p:nvSpPr>
              <p:cNvPr id="16" name="Freeform 15"/>
              <p:cNvSpPr/>
              <p:nvPr/>
            </p:nvSpPr>
            <p:spPr>
              <a:xfrm>
                <a:off x="2618416" y="2685089"/>
                <a:ext cx="1660065" cy="996039"/>
              </a:xfrm>
              <a:custGeom>
                <a:avLst/>
                <a:gdLst>
                  <a:gd name="connsiteX0" fmla="*/ 0 w 1660065"/>
                  <a:gd name="connsiteY0" fmla="*/ 99604 h 996039"/>
                  <a:gd name="connsiteX1" fmla="*/ 99604 w 1660065"/>
                  <a:gd name="connsiteY1" fmla="*/ 0 h 996039"/>
                  <a:gd name="connsiteX2" fmla="*/ 1560461 w 1660065"/>
                  <a:gd name="connsiteY2" fmla="*/ 0 h 996039"/>
                  <a:gd name="connsiteX3" fmla="*/ 1660065 w 1660065"/>
                  <a:gd name="connsiteY3" fmla="*/ 99604 h 996039"/>
                  <a:gd name="connsiteX4" fmla="*/ 1660065 w 1660065"/>
                  <a:gd name="connsiteY4" fmla="*/ 896435 h 996039"/>
                  <a:gd name="connsiteX5" fmla="*/ 1560461 w 1660065"/>
                  <a:gd name="connsiteY5" fmla="*/ 996039 h 996039"/>
                  <a:gd name="connsiteX6" fmla="*/ 99604 w 1660065"/>
                  <a:gd name="connsiteY6" fmla="*/ 996039 h 996039"/>
                  <a:gd name="connsiteX7" fmla="*/ 0 w 1660065"/>
                  <a:gd name="connsiteY7" fmla="*/ 896435 h 996039"/>
                  <a:gd name="connsiteX8" fmla="*/ 0 w 1660065"/>
                  <a:gd name="connsiteY8" fmla="*/ 99604 h 9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65" h="996039">
                    <a:moveTo>
                      <a:pt x="0" y="99604"/>
                    </a:moveTo>
                    <a:cubicBezTo>
                      <a:pt x="0" y="44594"/>
                      <a:pt x="44594" y="0"/>
                      <a:pt x="99604" y="0"/>
                    </a:cubicBezTo>
                    <a:lnTo>
                      <a:pt x="1560461" y="0"/>
                    </a:lnTo>
                    <a:cubicBezTo>
                      <a:pt x="1615471" y="0"/>
                      <a:pt x="1660065" y="44594"/>
                      <a:pt x="1660065" y="99604"/>
                    </a:cubicBezTo>
                    <a:lnTo>
                      <a:pt x="1660065" y="896435"/>
                    </a:lnTo>
                    <a:cubicBezTo>
                      <a:pt x="1660065" y="951445"/>
                      <a:pt x="1615471" y="996039"/>
                      <a:pt x="1560461" y="996039"/>
                    </a:cubicBezTo>
                    <a:lnTo>
                      <a:pt x="99604" y="996039"/>
                    </a:lnTo>
                    <a:cubicBezTo>
                      <a:pt x="44594" y="996039"/>
                      <a:pt x="0" y="951445"/>
                      <a:pt x="0" y="896435"/>
                    </a:cubicBezTo>
                    <a:lnTo>
                      <a:pt x="0" y="99604"/>
                    </a:lnTo>
                    <a:close/>
                  </a:path>
                </a:pathLst>
              </a:custGeom>
              <a:solidFill>
                <a:srgbClr val="FFFF00"/>
              </a:solidFill>
              <a:ln>
                <a:solidFill>
                  <a:schemeClr val="bg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133" tIns="90133" rIns="90133" bIns="90133" numCol="1" spcCol="1270" anchor="ctr" anchorCtr="0">
                <a:noAutofit/>
              </a:bodyPr>
              <a:lstStyle/>
              <a:p>
                <a:pPr lvl="0" algn="ctr" defTabSz="711200" rtl="0">
                  <a:lnSpc>
                    <a:spcPct val="90000"/>
                  </a:lnSpc>
                  <a:spcBef>
                    <a:spcPct val="0"/>
                  </a:spcBef>
                  <a:spcAft>
                    <a:spcPct val="35000"/>
                  </a:spcAft>
                </a:pPr>
                <a:r>
                  <a:rPr lang="zh-CN" sz="1600" b="0" i="0" u="none" kern="1200" baseline="0">
                    <a:solidFill>
                      <a:schemeClr val="tx1"/>
                    </a:solidFill>
                  </a:rPr>
                  <a:t>产品规划</a:t>
                </a:r>
                <a:endParaRPr lang="zh-CN" sz="1600" kern="1200" dirty="0">
                  <a:solidFill>
                    <a:schemeClr val="tx1"/>
                  </a:solidFill>
                </a:endParaRPr>
              </a:p>
            </p:txBody>
          </p:sp>
          <p:sp>
            <p:nvSpPr>
              <p:cNvPr id="18" name="Freeform 17"/>
              <p:cNvSpPr/>
              <p:nvPr/>
            </p:nvSpPr>
            <p:spPr>
              <a:xfrm>
                <a:off x="4444488" y="2977261"/>
                <a:ext cx="351933" cy="411696"/>
              </a:xfrm>
              <a:custGeom>
                <a:avLst/>
                <a:gdLst>
                  <a:gd name="connsiteX0" fmla="*/ 0 w 351933"/>
                  <a:gd name="connsiteY0" fmla="*/ 82339 h 411696"/>
                  <a:gd name="connsiteX1" fmla="*/ 175967 w 351933"/>
                  <a:gd name="connsiteY1" fmla="*/ 82339 h 411696"/>
                  <a:gd name="connsiteX2" fmla="*/ 175967 w 351933"/>
                  <a:gd name="connsiteY2" fmla="*/ 0 h 411696"/>
                  <a:gd name="connsiteX3" fmla="*/ 351933 w 351933"/>
                  <a:gd name="connsiteY3" fmla="*/ 205848 h 411696"/>
                  <a:gd name="connsiteX4" fmla="*/ 175967 w 351933"/>
                  <a:gd name="connsiteY4" fmla="*/ 411696 h 411696"/>
                  <a:gd name="connsiteX5" fmla="*/ 175967 w 351933"/>
                  <a:gd name="connsiteY5" fmla="*/ 329357 h 411696"/>
                  <a:gd name="connsiteX6" fmla="*/ 0 w 351933"/>
                  <a:gd name="connsiteY6" fmla="*/ 329357 h 411696"/>
                  <a:gd name="connsiteX7" fmla="*/ 0 w 351933"/>
                  <a:gd name="connsiteY7" fmla="*/ 82339 h 4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33" h="411696">
                    <a:moveTo>
                      <a:pt x="0" y="82339"/>
                    </a:moveTo>
                    <a:lnTo>
                      <a:pt x="175967" y="82339"/>
                    </a:lnTo>
                    <a:lnTo>
                      <a:pt x="175967" y="0"/>
                    </a:lnTo>
                    <a:lnTo>
                      <a:pt x="351933" y="205848"/>
                    </a:lnTo>
                    <a:lnTo>
                      <a:pt x="175967" y="411696"/>
                    </a:lnTo>
                    <a:lnTo>
                      <a:pt x="175967" y="329357"/>
                    </a:lnTo>
                    <a:lnTo>
                      <a:pt x="0" y="329357"/>
                    </a:lnTo>
                    <a:lnTo>
                      <a:pt x="0" y="82339"/>
                    </a:lnTo>
                    <a:close/>
                  </a:path>
                </a:pathLst>
              </a:custGeom>
              <a:solidFill>
                <a:srgbClr val="7030A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2339" rIns="105580" bIns="82339" numCol="1" spcCol="1270" anchor="ctr" anchorCtr="0">
                <a:noAutofit/>
              </a:bodyPr>
              <a:lstStyle/>
              <a:p>
                <a:pPr lvl="0" algn="ctr" defTabSz="755650" rtl="0">
                  <a:lnSpc>
                    <a:spcPct val="90000"/>
                  </a:lnSpc>
                  <a:spcBef>
                    <a:spcPct val="0"/>
                  </a:spcBef>
                  <a:spcAft>
                    <a:spcPct val="35000"/>
                  </a:spcAft>
                </a:pPr>
                <a:endParaRPr lang="zh-CN" sz="1700" kern="1200" dirty="0"/>
              </a:p>
            </p:txBody>
          </p:sp>
          <p:sp>
            <p:nvSpPr>
              <p:cNvPr id="19" name="Freeform 18"/>
              <p:cNvSpPr/>
              <p:nvPr/>
            </p:nvSpPr>
            <p:spPr>
              <a:xfrm>
                <a:off x="4942508" y="2685089"/>
                <a:ext cx="1660065" cy="996039"/>
              </a:xfrm>
              <a:custGeom>
                <a:avLst/>
                <a:gdLst>
                  <a:gd name="connsiteX0" fmla="*/ 0 w 1660065"/>
                  <a:gd name="connsiteY0" fmla="*/ 99604 h 996039"/>
                  <a:gd name="connsiteX1" fmla="*/ 99604 w 1660065"/>
                  <a:gd name="connsiteY1" fmla="*/ 0 h 996039"/>
                  <a:gd name="connsiteX2" fmla="*/ 1560461 w 1660065"/>
                  <a:gd name="connsiteY2" fmla="*/ 0 h 996039"/>
                  <a:gd name="connsiteX3" fmla="*/ 1660065 w 1660065"/>
                  <a:gd name="connsiteY3" fmla="*/ 99604 h 996039"/>
                  <a:gd name="connsiteX4" fmla="*/ 1660065 w 1660065"/>
                  <a:gd name="connsiteY4" fmla="*/ 896435 h 996039"/>
                  <a:gd name="connsiteX5" fmla="*/ 1560461 w 1660065"/>
                  <a:gd name="connsiteY5" fmla="*/ 996039 h 996039"/>
                  <a:gd name="connsiteX6" fmla="*/ 99604 w 1660065"/>
                  <a:gd name="connsiteY6" fmla="*/ 996039 h 996039"/>
                  <a:gd name="connsiteX7" fmla="*/ 0 w 1660065"/>
                  <a:gd name="connsiteY7" fmla="*/ 896435 h 996039"/>
                  <a:gd name="connsiteX8" fmla="*/ 0 w 1660065"/>
                  <a:gd name="connsiteY8" fmla="*/ 99604 h 9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65" h="996039">
                    <a:moveTo>
                      <a:pt x="0" y="99604"/>
                    </a:moveTo>
                    <a:cubicBezTo>
                      <a:pt x="0" y="44594"/>
                      <a:pt x="44594" y="0"/>
                      <a:pt x="99604" y="0"/>
                    </a:cubicBezTo>
                    <a:lnTo>
                      <a:pt x="1560461" y="0"/>
                    </a:lnTo>
                    <a:cubicBezTo>
                      <a:pt x="1615471" y="0"/>
                      <a:pt x="1660065" y="44594"/>
                      <a:pt x="1660065" y="99604"/>
                    </a:cubicBezTo>
                    <a:lnTo>
                      <a:pt x="1660065" y="896435"/>
                    </a:lnTo>
                    <a:cubicBezTo>
                      <a:pt x="1660065" y="951445"/>
                      <a:pt x="1615471" y="996039"/>
                      <a:pt x="1560461" y="996039"/>
                    </a:cubicBezTo>
                    <a:lnTo>
                      <a:pt x="99604" y="996039"/>
                    </a:lnTo>
                    <a:cubicBezTo>
                      <a:pt x="44594" y="996039"/>
                      <a:pt x="0" y="951445"/>
                      <a:pt x="0" y="896435"/>
                    </a:cubicBezTo>
                    <a:lnTo>
                      <a:pt x="0" y="99604"/>
                    </a:lnTo>
                    <a:close/>
                  </a:path>
                </a:pathLst>
              </a:custGeom>
              <a:solidFill>
                <a:srgbClr val="FFFF00"/>
              </a:solidFill>
              <a:ln>
                <a:solidFill>
                  <a:schemeClr val="bg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133" tIns="90133" rIns="90133" bIns="90133" numCol="1" spcCol="1270" anchor="ctr" anchorCtr="0">
                <a:noAutofit/>
              </a:bodyPr>
              <a:lstStyle/>
              <a:p>
                <a:pPr lvl="0" algn="ctr" defTabSz="711200" rtl="0">
                  <a:lnSpc>
                    <a:spcPct val="90000"/>
                  </a:lnSpc>
                  <a:spcBef>
                    <a:spcPct val="0"/>
                  </a:spcBef>
                  <a:spcAft>
                    <a:spcPct val="35000"/>
                  </a:spcAft>
                </a:pPr>
                <a:r>
                  <a:rPr lang="zh-CN" sz="1600" b="0" i="0" u="none" kern="1200" baseline="0">
                    <a:solidFill>
                      <a:schemeClr val="tx1"/>
                    </a:solidFill>
                  </a:rPr>
                  <a:t>已落实的研发活动</a:t>
                </a:r>
                <a:endParaRPr lang="zh-CN" sz="1600" kern="1200" dirty="0">
                  <a:solidFill>
                    <a:schemeClr val="tx1"/>
                  </a:solidFill>
                </a:endParaRPr>
              </a:p>
            </p:txBody>
          </p:sp>
          <p:sp>
            <p:nvSpPr>
              <p:cNvPr id="20" name="Freeform 19"/>
              <p:cNvSpPr/>
              <p:nvPr/>
            </p:nvSpPr>
            <p:spPr>
              <a:xfrm>
                <a:off x="6768579" y="2977261"/>
                <a:ext cx="351933" cy="411696"/>
              </a:xfrm>
              <a:custGeom>
                <a:avLst/>
                <a:gdLst>
                  <a:gd name="connsiteX0" fmla="*/ 0 w 351933"/>
                  <a:gd name="connsiteY0" fmla="*/ 82339 h 411696"/>
                  <a:gd name="connsiteX1" fmla="*/ 175967 w 351933"/>
                  <a:gd name="connsiteY1" fmla="*/ 82339 h 411696"/>
                  <a:gd name="connsiteX2" fmla="*/ 175967 w 351933"/>
                  <a:gd name="connsiteY2" fmla="*/ 0 h 411696"/>
                  <a:gd name="connsiteX3" fmla="*/ 351933 w 351933"/>
                  <a:gd name="connsiteY3" fmla="*/ 205848 h 411696"/>
                  <a:gd name="connsiteX4" fmla="*/ 175967 w 351933"/>
                  <a:gd name="connsiteY4" fmla="*/ 411696 h 411696"/>
                  <a:gd name="connsiteX5" fmla="*/ 175967 w 351933"/>
                  <a:gd name="connsiteY5" fmla="*/ 329357 h 411696"/>
                  <a:gd name="connsiteX6" fmla="*/ 0 w 351933"/>
                  <a:gd name="connsiteY6" fmla="*/ 329357 h 411696"/>
                  <a:gd name="connsiteX7" fmla="*/ 0 w 351933"/>
                  <a:gd name="connsiteY7" fmla="*/ 82339 h 41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933" h="411696">
                    <a:moveTo>
                      <a:pt x="0" y="82339"/>
                    </a:moveTo>
                    <a:lnTo>
                      <a:pt x="175967" y="82339"/>
                    </a:lnTo>
                    <a:lnTo>
                      <a:pt x="175967" y="0"/>
                    </a:lnTo>
                    <a:lnTo>
                      <a:pt x="351933" y="205848"/>
                    </a:lnTo>
                    <a:lnTo>
                      <a:pt x="175967" y="411696"/>
                    </a:lnTo>
                    <a:lnTo>
                      <a:pt x="175967" y="329357"/>
                    </a:lnTo>
                    <a:lnTo>
                      <a:pt x="0" y="329357"/>
                    </a:lnTo>
                    <a:lnTo>
                      <a:pt x="0" y="82339"/>
                    </a:lnTo>
                    <a:close/>
                  </a:path>
                </a:pathLst>
              </a:custGeom>
              <a:solidFill>
                <a:srgbClr val="7030A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82339" rIns="105580" bIns="82339" numCol="1" spcCol="1270" anchor="ctr" anchorCtr="0">
                <a:noAutofit/>
              </a:bodyPr>
              <a:lstStyle/>
              <a:p>
                <a:pPr lvl="0" algn="ctr" defTabSz="755650" rtl="0">
                  <a:lnSpc>
                    <a:spcPct val="90000"/>
                  </a:lnSpc>
                  <a:spcBef>
                    <a:spcPct val="0"/>
                  </a:spcBef>
                  <a:spcAft>
                    <a:spcPct val="35000"/>
                  </a:spcAft>
                </a:pPr>
                <a:endParaRPr lang="zh-CN" sz="1700" kern="1200" dirty="0"/>
              </a:p>
            </p:txBody>
          </p:sp>
          <p:sp>
            <p:nvSpPr>
              <p:cNvPr id="21" name="Freeform 20"/>
              <p:cNvSpPr/>
              <p:nvPr/>
            </p:nvSpPr>
            <p:spPr>
              <a:xfrm>
                <a:off x="7266599" y="2685089"/>
                <a:ext cx="1660065" cy="996039"/>
              </a:xfrm>
              <a:custGeom>
                <a:avLst/>
                <a:gdLst>
                  <a:gd name="connsiteX0" fmla="*/ 0 w 1660065"/>
                  <a:gd name="connsiteY0" fmla="*/ 99604 h 996039"/>
                  <a:gd name="connsiteX1" fmla="*/ 99604 w 1660065"/>
                  <a:gd name="connsiteY1" fmla="*/ 0 h 996039"/>
                  <a:gd name="connsiteX2" fmla="*/ 1560461 w 1660065"/>
                  <a:gd name="connsiteY2" fmla="*/ 0 h 996039"/>
                  <a:gd name="connsiteX3" fmla="*/ 1660065 w 1660065"/>
                  <a:gd name="connsiteY3" fmla="*/ 99604 h 996039"/>
                  <a:gd name="connsiteX4" fmla="*/ 1660065 w 1660065"/>
                  <a:gd name="connsiteY4" fmla="*/ 896435 h 996039"/>
                  <a:gd name="connsiteX5" fmla="*/ 1560461 w 1660065"/>
                  <a:gd name="connsiteY5" fmla="*/ 996039 h 996039"/>
                  <a:gd name="connsiteX6" fmla="*/ 99604 w 1660065"/>
                  <a:gd name="connsiteY6" fmla="*/ 996039 h 996039"/>
                  <a:gd name="connsiteX7" fmla="*/ 0 w 1660065"/>
                  <a:gd name="connsiteY7" fmla="*/ 896435 h 996039"/>
                  <a:gd name="connsiteX8" fmla="*/ 0 w 1660065"/>
                  <a:gd name="connsiteY8" fmla="*/ 99604 h 99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0065" h="996039">
                    <a:moveTo>
                      <a:pt x="0" y="99604"/>
                    </a:moveTo>
                    <a:cubicBezTo>
                      <a:pt x="0" y="44594"/>
                      <a:pt x="44594" y="0"/>
                      <a:pt x="99604" y="0"/>
                    </a:cubicBezTo>
                    <a:lnTo>
                      <a:pt x="1560461" y="0"/>
                    </a:lnTo>
                    <a:cubicBezTo>
                      <a:pt x="1615471" y="0"/>
                      <a:pt x="1660065" y="44594"/>
                      <a:pt x="1660065" y="99604"/>
                    </a:cubicBezTo>
                    <a:lnTo>
                      <a:pt x="1660065" y="896435"/>
                    </a:lnTo>
                    <a:cubicBezTo>
                      <a:pt x="1660065" y="951445"/>
                      <a:pt x="1615471" y="996039"/>
                      <a:pt x="1560461" y="996039"/>
                    </a:cubicBezTo>
                    <a:lnTo>
                      <a:pt x="99604" y="996039"/>
                    </a:lnTo>
                    <a:cubicBezTo>
                      <a:pt x="44594" y="996039"/>
                      <a:pt x="0" y="951445"/>
                      <a:pt x="0" y="896435"/>
                    </a:cubicBezTo>
                    <a:lnTo>
                      <a:pt x="0" y="99604"/>
                    </a:lnTo>
                    <a:close/>
                  </a:path>
                </a:pathLst>
              </a:custGeom>
              <a:solidFill>
                <a:srgbClr val="FFFF00"/>
              </a:solidFill>
              <a:ln>
                <a:solidFill>
                  <a:schemeClr val="bg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133" tIns="90133" rIns="90133" bIns="90133" numCol="1" spcCol="1270" anchor="ctr" anchorCtr="0">
                <a:noAutofit/>
              </a:bodyPr>
              <a:lstStyle/>
              <a:p>
                <a:pPr lvl="0" algn="ctr" defTabSz="711200" rtl="0">
                  <a:lnSpc>
                    <a:spcPct val="90000"/>
                  </a:lnSpc>
                  <a:spcBef>
                    <a:spcPct val="0"/>
                  </a:spcBef>
                  <a:spcAft>
                    <a:spcPct val="35000"/>
                  </a:spcAft>
                </a:pPr>
                <a:r>
                  <a:rPr lang="zh-CN" sz="1600" b="0" i="0" u="none" kern="1200" baseline="0">
                    <a:solidFill>
                      <a:schemeClr val="tx1"/>
                    </a:solidFill>
                  </a:rPr>
                  <a:t>试产发布</a:t>
                </a:r>
                <a:endParaRPr lang="zh-CN" sz="1600" kern="1200" dirty="0">
                  <a:solidFill>
                    <a:schemeClr val="tx1"/>
                  </a:solidFill>
                </a:endParaRPr>
              </a:p>
            </p:txBody>
          </p:sp>
        </p:grpSp>
        <p:cxnSp>
          <p:nvCxnSpPr>
            <p:cNvPr id="10" name="Straight Arrow Connector 9"/>
            <p:cNvCxnSpPr>
              <a:stCxn id="5" idx="2"/>
            </p:cNvCxnSpPr>
            <p:nvPr/>
          </p:nvCxnSpPr>
          <p:spPr>
            <a:xfrm>
              <a:off x="1823003" y="2270662"/>
              <a:ext cx="1548219" cy="415617"/>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71189" y="1665399"/>
              <a:ext cx="820980" cy="1020881"/>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355478" y="1665399"/>
              <a:ext cx="1327916" cy="105215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400476" y="2278044"/>
              <a:ext cx="107497" cy="41434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Diagram 42"/>
            <p:cNvGraphicFramePr/>
            <p:nvPr>
              <p:extLst>
                <p:ext uri="{D42A27DB-BD31-4B8C-83A1-F6EECF244321}">
                  <p14:modId xmlns:p14="http://schemas.microsoft.com/office/powerpoint/2010/main" xmlns="" val="3287530608"/>
                </p:ext>
              </p:extLst>
            </p:nvPr>
          </p:nvGraphicFramePr>
          <p:xfrm>
            <a:off x="968600" y="4142451"/>
            <a:ext cx="7163004" cy="1925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4" name="Elbow Connector 53"/>
            <p:cNvCxnSpPr/>
            <p:nvPr/>
          </p:nvCxnSpPr>
          <p:spPr>
            <a:xfrm rot="10800000" flipV="1">
              <a:off x="838875" y="4080414"/>
              <a:ext cx="8164622" cy="1151510"/>
            </a:xfrm>
            <a:prstGeom prst="bentConnector3">
              <a:avLst>
                <a:gd name="adj1" fmla="val 106336"/>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2278057" y="6223194"/>
              <a:ext cx="1129925" cy="44184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目标市场</a:t>
              </a:r>
              <a:endParaRPr lang="zh-CN" sz="1200" dirty="0">
                <a:solidFill>
                  <a:schemeClr val="tx1"/>
                </a:solidFill>
              </a:endParaRPr>
            </a:p>
          </p:txBody>
        </p:sp>
        <p:sp>
          <p:nvSpPr>
            <p:cNvPr id="67" name="Rounded Rectangle 66"/>
            <p:cNvSpPr/>
            <p:nvPr/>
          </p:nvSpPr>
          <p:spPr>
            <a:xfrm>
              <a:off x="3508155" y="6244047"/>
              <a:ext cx="1129925" cy="44184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如何销售</a:t>
              </a:r>
              <a:endParaRPr lang="zh-CN" sz="1200" dirty="0">
                <a:solidFill>
                  <a:schemeClr val="tx1"/>
                </a:solidFill>
              </a:endParaRPr>
            </a:p>
          </p:txBody>
        </p:sp>
        <p:sp>
          <p:nvSpPr>
            <p:cNvPr id="68" name="Rounded Rectangle 67"/>
            <p:cNvSpPr/>
            <p:nvPr/>
          </p:nvSpPr>
          <p:spPr>
            <a:xfrm>
              <a:off x="4708909" y="6223414"/>
              <a:ext cx="1129925" cy="44184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竞争</a:t>
              </a:r>
              <a:endParaRPr lang="zh-CN" sz="1200" dirty="0">
                <a:solidFill>
                  <a:schemeClr val="tx1"/>
                </a:solidFill>
              </a:endParaRPr>
            </a:p>
          </p:txBody>
        </p:sp>
        <p:sp>
          <p:nvSpPr>
            <p:cNvPr id="69" name="Rounded Rectangle 68"/>
            <p:cNvSpPr/>
            <p:nvPr/>
          </p:nvSpPr>
          <p:spPr>
            <a:xfrm>
              <a:off x="5902481" y="6239280"/>
              <a:ext cx="1129925" cy="44184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替代</a:t>
              </a:r>
              <a:endParaRPr lang="zh-CN" sz="1200" dirty="0">
                <a:solidFill>
                  <a:schemeClr val="tx1"/>
                </a:solidFill>
              </a:endParaRPr>
            </a:p>
          </p:txBody>
        </p:sp>
        <p:cxnSp>
          <p:nvCxnSpPr>
            <p:cNvPr id="74" name="Straight Arrow Connector 73"/>
            <p:cNvCxnSpPr/>
            <p:nvPr/>
          </p:nvCxnSpPr>
          <p:spPr>
            <a:xfrm flipV="1">
              <a:off x="2879391" y="5607787"/>
              <a:ext cx="1804002" cy="63149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073117" y="5603020"/>
              <a:ext cx="528436" cy="63149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605392" y="5563333"/>
              <a:ext cx="674232" cy="63149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4610495" y="5563333"/>
              <a:ext cx="1876899" cy="631493"/>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5523333" y="1217464"/>
              <a:ext cx="3115672" cy="50341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1" i="0" u="none" baseline="0">
                  <a:solidFill>
                    <a:schemeClr val="bg1"/>
                  </a:solidFill>
                  <a:latin typeface="+mj-lt"/>
                </a:rPr>
                <a:t>Transwarp 价值交付链</a:t>
              </a:r>
              <a:endParaRPr lang="zh-CN" sz="1400" b="1" dirty="0">
                <a:solidFill>
                  <a:schemeClr val="bg1"/>
                </a:solidFill>
                <a:latin typeface="+mj-lt"/>
              </a:endParaRPr>
            </a:p>
          </p:txBody>
        </p:sp>
      </p:grpSp>
      <p:sp>
        <p:nvSpPr>
          <p:cNvPr id="83" name="Rounded Rectangle 82"/>
          <p:cNvSpPr/>
          <p:nvPr/>
        </p:nvSpPr>
        <p:spPr>
          <a:xfrm>
            <a:off x="7604755" y="1851696"/>
            <a:ext cx="1116124" cy="43204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chemeClr val="tx1"/>
                </a:solidFill>
              </a:rPr>
              <a:t>培训专业服务</a:t>
            </a:r>
            <a:endParaRPr lang="zh-CN" sz="1200" dirty="0">
              <a:solidFill>
                <a:schemeClr val="tx1"/>
              </a:solidFill>
            </a:endParaRPr>
          </a:p>
        </p:txBody>
      </p:sp>
      <p:cxnSp>
        <p:nvCxnSpPr>
          <p:cNvPr id="85" name="Straight Arrow Connector 84"/>
          <p:cNvCxnSpPr>
            <a:endCxn id="83" idx="2"/>
          </p:cNvCxnSpPr>
          <p:nvPr/>
        </p:nvCxnSpPr>
        <p:spPr>
          <a:xfrm flipV="1">
            <a:off x="8100392" y="2283744"/>
            <a:ext cx="62425" cy="35686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0" y="6300406"/>
            <a:ext cx="2016224" cy="557594"/>
            <a:chOff x="971600" y="4221088"/>
            <a:chExt cx="2016224" cy="557594"/>
          </a:xfrm>
        </p:grpSpPr>
        <p:pic>
          <p:nvPicPr>
            <p:cNvPr id="40" name="Picture 39"/>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41" name="TextBox 4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962831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7704" y="1501190"/>
            <a:ext cx="6624736"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800" b="1" i="0" u="none" baseline="0">
                <a:solidFill>
                  <a:srgbClr val="C00000"/>
                </a:solidFill>
              </a:rPr>
              <a:t>建立一支客户导向型团队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1331640" y="1558638"/>
            <a:ext cx="7848872" cy="3370153"/>
          </a:xfrm>
          <a:prstGeom prst="rect">
            <a:avLst/>
          </a:prstGeom>
          <a:noFill/>
        </p:spPr>
        <p:txBody>
          <a:bodyPr wrap="square" rtlCol="0">
            <a:spAutoFit/>
          </a:bodyPr>
          <a:lstStyle/>
          <a:p>
            <a:pPr algn="ctr" rtl="0"/>
            <a:r>
              <a:rPr lang="zh-CN" b="0" i="0" u="none" baseline="0">
                <a:solidFill>
                  <a:srgbClr val="464748"/>
                </a:solidFill>
                <a:latin typeface="+mn-lt"/>
              </a:rPr>
              <a:t>在建立客户导向型团队中成就卓越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要成就卓越，经理就必须确保团队理解</a:t>
            </a:r>
            <a:r>
              <a:rPr lang="zh-CN" sz="1600" b="0" i="0" u="none" baseline="0">
                <a:solidFill>
                  <a:srgbClr val="464748"/>
                </a:solidFill>
                <a:latin typeface="+mn-lt"/>
              </a:rPr>
              <a:t>：</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客户是一切工作的中心。</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Transwarp 价值交付链以及本团队位于哪一环。</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他们的客户是谁（内部和外部）</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客户对他们有哪些期望</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价值链的强度决定于上面最弱的一环。</a:t>
            </a:r>
          </a:p>
          <a:p>
            <a:pPr marL="742950" lvl="1" indent="-285750" algn="l" rtl="0">
              <a:lnSpc>
                <a:spcPct val="150000"/>
              </a:lnSpc>
              <a:buFont typeface="Arial" panose="020B0604020202020204" pitchFamily="34" charset="0"/>
              <a:buChar char="•"/>
            </a:pPr>
            <a:endParaRPr lang="zh-CN" sz="16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pic>
        <p:nvPicPr>
          <p:cNvPr id="3" name="Picture 2"/>
          <p:cNvPicPr>
            <a:picLocks noChangeAspect="1"/>
          </p:cNvPicPr>
          <p:nvPr/>
        </p:nvPicPr>
        <p:blipFill>
          <a:blip r:embed="rId3" cstate="print"/>
          <a:stretch>
            <a:fillRect/>
          </a:stretch>
        </p:blipFill>
        <p:spPr>
          <a:xfrm>
            <a:off x="3275856" y="4554191"/>
            <a:ext cx="1377350" cy="1031683"/>
          </a:xfrm>
          <a:prstGeom prst="rect">
            <a:avLst/>
          </a:prstGeom>
        </p:spPr>
      </p:pic>
    </p:spTree>
    <p:extLst>
      <p:ext uri="{BB962C8B-B14F-4D97-AF65-F5344CB8AC3E}">
        <p14:creationId xmlns:p14="http://schemas.microsoft.com/office/powerpoint/2010/main" xmlns="" val="238714050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7704" y="1501190"/>
            <a:ext cx="6624736"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800" b="1" i="0" u="none" baseline="0">
                <a:solidFill>
                  <a:srgbClr val="C00000"/>
                </a:solidFill>
              </a:rPr>
              <a:t>建立一支客户导向型团队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1331640" y="1558638"/>
            <a:ext cx="7848872" cy="3739485"/>
          </a:xfrm>
          <a:prstGeom prst="rect">
            <a:avLst/>
          </a:prstGeom>
          <a:noFill/>
        </p:spPr>
        <p:txBody>
          <a:bodyPr wrap="square" rtlCol="0">
            <a:spAutoFit/>
          </a:bodyPr>
          <a:lstStyle/>
          <a:p>
            <a:pPr algn="ctr" rtl="0"/>
            <a:r>
              <a:rPr lang="zh-CN" b="0" i="0" u="none" baseline="0">
                <a:solidFill>
                  <a:srgbClr val="464748"/>
                </a:solidFill>
                <a:latin typeface="+mn-lt"/>
              </a:rPr>
              <a:t>在建立客户导向型团队中成就卓越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要成就卓越，经理就必须确保团队理解</a:t>
            </a:r>
            <a:r>
              <a:rPr lang="zh-CN" sz="1600" b="0" i="0" u="none" baseline="0">
                <a:solidFill>
                  <a:srgbClr val="464748"/>
                </a:solidFill>
                <a:latin typeface="+mn-lt"/>
              </a:rPr>
              <a:t>：</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客户是一切工作的中心。</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Transwarp 价值交付链以及本团队位于哪一环。</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他们的客户是谁（内部和外部）</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客户对他们有哪些期望</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价值链的强度决定于上面最弱的一环。</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要把客户放在第一位</a:t>
            </a:r>
          </a:p>
          <a:p>
            <a:pPr marL="742950" lvl="1" indent="-285750" algn="l" rtl="0">
              <a:lnSpc>
                <a:spcPct val="150000"/>
              </a:lnSpc>
              <a:buFont typeface="Arial" panose="020B0604020202020204" pitchFamily="34" charset="0"/>
              <a:buChar char="•"/>
            </a:pPr>
            <a:endParaRPr lang="zh-CN" sz="16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6468226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7704" y="1501190"/>
            <a:ext cx="6624736"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800" b="1" i="0" u="none" baseline="0">
                <a:solidFill>
                  <a:srgbClr val="C00000"/>
                </a:solidFill>
              </a:rPr>
              <a:t>建立一支客户导向型团队</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1331640" y="1558638"/>
            <a:ext cx="7848872" cy="4478149"/>
          </a:xfrm>
          <a:prstGeom prst="rect">
            <a:avLst/>
          </a:prstGeom>
          <a:noFill/>
        </p:spPr>
        <p:txBody>
          <a:bodyPr wrap="square" rtlCol="0">
            <a:spAutoFit/>
          </a:bodyPr>
          <a:lstStyle/>
          <a:p>
            <a:pPr algn="ctr" rtl="0"/>
            <a:r>
              <a:rPr lang="zh-CN" b="0" i="0" u="none" baseline="0">
                <a:solidFill>
                  <a:srgbClr val="464748"/>
                </a:solidFill>
                <a:latin typeface="+mn-lt"/>
              </a:rPr>
              <a:t>在建立客户导向型团队中成就卓越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a:t>
            </a:r>
            <a:r>
              <a:rPr lang="zh-CN" sz="1600" b="0" i="0" u="none" baseline="0">
                <a:solidFill>
                  <a:srgbClr val="464748"/>
                </a:solidFill>
                <a:latin typeface="+mn-lt"/>
              </a:rPr>
              <a:t>：</a:t>
            </a:r>
          </a:p>
          <a:p>
            <a:pPr lvl="1" algn="l" rtl="0">
              <a:lnSpc>
                <a:spcPct val="150000"/>
              </a:lnSpc>
            </a:pPr>
            <a:endParaRPr lang="zh-CN" sz="1600" dirty="0">
              <a:solidFill>
                <a:srgbClr val="464748"/>
              </a:solidFill>
              <a:latin typeface="+mn-lt"/>
            </a:endParaRP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有将客户放在第一位的信念</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将客户第一落实到行动中而不是停留在口头上</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将内部客户当做真实客户对待</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将服务客户置于自己和团队 KPI 之上</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用长远而非短浅的眼光看待问题</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始终致力于改善客户体验</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在客户导向方面为团队成员提供支持。</a:t>
            </a:r>
            <a:endParaRPr lang="zh-CN" sz="1600" dirty="0" smtClean="0">
              <a:solidFill>
                <a:srgbClr val="464748"/>
              </a:solidFill>
              <a:latin typeface="+mn-lt"/>
            </a:endParaRPr>
          </a:p>
          <a:p>
            <a:pPr marL="742950" lvl="1" indent="-285750" algn="l" rtl="0">
              <a:lnSpc>
                <a:spcPct val="150000"/>
              </a:lnSpc>
              <a:buFont typeface="Arial" panose="020B0604020202020204" pitchFamily="34" charset="0"/>
              <a:buChar char="•"/>
            </a:pPr>
            <a:endParaRPr lang="zh-CN" sz="1600" dirty="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6733571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5c.成就卓越领导力 –  良好的工作环境</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8124885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080" y="292985"/>
            <a:ext cx="8534400" cy="715962"/>
          </a:xfrm>
        </p:spPr>
        <p:txBody>
          <a:bodyPr/>
          <a:lstStyle/>
          <a:p>
            <a:pPr rtl="0"/>
            <a:r>
              <a:rPr lang="zh-CN" sz="2000" b="1" i="0" u="none" baseline="0"/>
              <a:t>良好的工作环境</a:t>
            </a:r>
            <a:endParaRPr lang="zh-CN" sz="2000" dirty="0"/>
          </a:p>
        </p:txBody>
      </p:sp>
      <p:grpSp>
        <p:nvGrpSpPr>
          <p:cNvPr id="5" name="Group 4"/>
          <p:cNvGrpSpPr/>
          <p:nvPr/>
        </p:nvGrpSpPr>
        <p:grpSpPr>
          <a:xfrm>
            <a:off x="3923928" y="1594369"/>
            <a:ext cx="3456384" cy="4919066"/>
            <a:chOff x="3923928" y="1594369"/>
            <a:chExt cx="3456384" cy="4919066"/>
          </a:xfrm>
        </p:grpSpPr>
        <p:sp>
          <p:nvSpPr>
            <p:cNvPr id="13" name="Rectangle 12"/>
            <p:cNvSpPr/>
            <p:nvPr/>
          </p:nvSpPr>
          <p:spPr>
            <a:xfrm>
              <a:off x="3923928" y="1594369"/>
              <a:ext cx="3312368" cy="4636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4" name="TextBox 3"/>
            <p:cNvSpPr txBox="1"/>
            <p:nvPr/>
          </p:nvSpPr>
          <p:spPr>
            <a:xfrm flipH="1">
              <a:off x="4067944" y="1681343"/>
              <a:ext cx="3312368" cy="4832092"/>
            </a:xfrm>
            <a:prstGeom prst="rect">
              <a:avLst/>
            </a:prstGeom>
            <a:noFill/>
          </p:spPr>
          <p:txBody>
            <a:bodyPr wrap="square" rtlCol="0">
              <a:spAutoFit/>
            </a:bodyPr>
            <a:lstStyle/>
            <a:p>
              <a:pPr algn="ctr" rtl="0"/>
              <a:r>
                <a:rPr lang="zh-CN" b="0" i="0" u="none" baseline="0">
                  <a:latin typeface="+mn-lt"/>
                </a:rPr>
                <a:t>良好的工作环境：</a:t>
              </a:r>
              <a:endParaRPr lang="zh-CN" sz="1600" dirty="0">
                <a:latin typeface="+mn-lt"/>
              </a:endParaRPr>
            </a:p>
            <a:p>
              <a:endParaRPr lang="zh-CN" sz="900" dirty="0" smtClean="0">
                <a:latin typeface="+mn-lt"/>
              </a:endParaRP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伟大的使命</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出色的人</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绝佳的平台</a:t>
              </a:r>
            </a:p>
            <a:p>
              <a:pPr algn="l" rtl="0">
                <a:lnSpc>
                  <a:spcPct val="150000"/>
                </a:lnSpc>
              </a:pPr>
              <a:endParaRPr lang="zh-CN" sz="800" dirty="0" smtClean="0">
                <a:solidFill>
                  <a:srgbClr val="464749"/>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吸引最优秀的人才</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尊重</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职业发展途径</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榜样</a:t>
              </a:r>
            </a:p>
            <a:p>
              <a:pPr algn="l" rtl="0">
                <a:lnSpc>
                  <a:spcPct val="150000"/>
                </a:lnSpc>
              </a:pPr>
              <a:endParaRPr lang="zh-CN" sz="800" dirty="0">
                <a:solidFill>
                  <a:srgbClr val="464749"/>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培训和发展</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审查程序</a:t>
              </a:r>
              <a:endParaRPr lang="zh-CN" sz="1600" dirty="0">
                <a:solidFill>
                  <a:srgbClr val="464749"/>
                </a:solidFill>
                <a:latin typeface="+mn-lt"/>
              </a:endParaRPr>
            </a:p>
            <a:p>
              <a:endParaRPr lang="zh-CN" dirty="0" smtClean="0">
                <a:latin typeface="+mn-lt"/>
              </a:endParaRPr>
            </a:p>
            <a:p>
              <a:pPr marL="285750" indent="-285750" algn="l" rtl="0">
                <a:buFont typeface="Arial" panose="020B0604020202020204" pitchFamily="34" charset="0"/>
                <a:buChar char="•"/>
              </a:pPr>
              <a:endParaRPr lang="zh-CN" dirty="0"/>
            </a:p>
          </p:txBody>
        </p:sp>
      </p:grpSp>
      <p:sp>
        <p:nvSpPr>
          <p:cNvPr id="14" name="TextBox 13"/>
          <p:cNvSpPr txBox="1"/>
          <p:nvPr/>
        </p:nvSpPr>
        <p:spPr>
          <a:xfrm>
            <a:off x="870617" y="2636912"/>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27880" y="6271889"/>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90843832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080" y="292985"/>
            <a:ext cx="8534400" cy="715962"/>
          </a:xfrm>
        </p:spPr>
        <p:txBody>
          <a:bodyPr/>
          <a:lstStyle/>
          <a:p>
            <a:pPr rtl="0"/>
            <a:r>
              <a:rPr lang="zh-CN" sz="2000" b="1" i="0" u="none" baseline="0"/>
              <a:t>良好的工作环境</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5" name="TextBox 4"/>
          <p:cNvSpPr txBox="1"/>
          <p:nvPr/>
        </p:nvSpPr>
        <p:spPr>
          <a:xfrm>
            <a:off x="1728192" y="1008947"/>
            <a:ext cx="5940152" cy="5632311"/>
          </a:xfrm>
          <a:prstGeom prst="rect">
            <a:avLst/>
          </a:prstGeom>
          <a:noFill/>
        </p:spPr>
        <p:txBody>
          <a:bodyPr wrap="square" rtlCol="0">
            <a:spAutoFit/>
          </a:bodyPr>
          <a:lstStyle/>
          <a:p>
            <a:pPr algn="ctr" rtl="0"/>
            <a:r>
              <a:rPr lang="zh-CN" b="0" i="0" u="none" baseline="0">
                <a:solidFill>
                  <a:srgbClr val="464749"/>
                </a:solidFill>
                <a:latin typeface="+mn-lt"/>
              </a:rPr>
              <a:t>什么是良好的工作环境？</a:t>
            </a:r>
          </a:p>
          <a:p>
            <a:endParaRPr lang="zh-CN" sz="1600" dirty="0">
              <a:solidFill>
                <a:srgbClr val="464749"/>
              </a:solidFill>
              <a:latin typeface="+mn-lt"/>
            </a:endParaRPr>
          </a:p>
          <a:p>
            <a:pPr algn="l" rtl="0"/>
            <a:r>
              <a:rPr lang="zh-CN" sz="1600" b="0" i="0" u="none" baseline="0">
                <a:solidFill>
                  <a:srgbClr val="464749"/>
                </a:solidFill>
                <a:latin typeface="+mn-lt"/>
              </a:rPr>
              <a:t>在这里，大家都：</a:t>
            </a:r>
          </a:p>
          <a:p>
            <a:endParaRPr lang="zh-CN" sz="1000" dirty="0">
              <a:solidFill>
                <a:srgbClr val="464749"/>
              </a:solidFill>
              <a:latin typeface="+mn-lt"/>
            </a:endParaRP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为自己的公司感到自豪</a:t>
            </a:r>
            <a:endParaRPr lang="zh-CN" sz="1600" dirty="0" smtClean="0">
              <a:solidFill>
                <a:srgbClr val="464749"/>
              </a:solidFill>
              <a:latin typeface="+mn-lt"/>
            </a:endParaRP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它代表着什么</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它要做到什么</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他们觉得自己是其中的一部分（可以分享成功）</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受到激励 – 始终准备好多付出一些</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乐于将公司推荐给朋友</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团结一心</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深信自己有美好的未来</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能看到个人的成长</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发现自己在不断进步</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相信公司会赢</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对领导有信心</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信赖领导</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相信领导会支持自己</a:t>
            </a:r>
          </a:p>
          <a:p>
            <a:pPr marL="285750" indent="-285750" algn="l" rtl="0">
              <a:lnSpc>
                <a:spcPct val="150000"/>
              </a:lnSpc>
              <a:buFont typeface="Arial" panose="020B0604020202020204" pitchFamily="34" charset="0"/>
              <a:buChar char="•"/>
            </a:pPr>
            <a:endParaRPr lang="zh-CN" sz="1600" dirty="0">
              <a:solidFill>
                <a:srgbClr val="464749"/>
              </a:solidFill>
              <a:latin typeface="+mn-lt"/>
            </a:endParaRPr>
          </a:p>
        </p:txBody>
      </p:sp>
      <p:pic>
        <p:nvPicPr>
          <p:cNvPr id="6" name="Picture 5"/>
          <p:cNvPicPr>
            <a:picLocks noChangeAspect="1"/>
          </p:cNvPicPr>
          <p:nvPr/>
        </p:nvPicPr>
        <p:blipFill>
          <a:blip r:embed="rId3" cstate="print"/>
          <a:stretch>
            <a:fillRect/>
          </a:stretch>
        </p:blipFill>
        <p:spPr>
          <a:xfrm>
            <a:off x="162004" y="3319195"/>
            <a:ext cx="1692215" cy="884319"/>
          </a:xfrm>
          <a:prstGeom prst="rect">
            <a:avLst/>
          </a:prstGeom>
        </p:spPr>
      </p:pic>
    </p:spTree>
    <p:extLst>
      <p:ext uri="{BB962C8B-B14F-4D97-AF65-F5344CB8AC3E}">
        <p14:creationId xmlns:p14="http://schemas.microsoft.com/office/powerpoint/2010/main" xmlns="" val="3398364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080" y="292985"/>
            <a:ext cx="8534400" cy="715962"/>
          </a:xfrm>
        </p:spPr>
        <p:txBody>
          <a:bodyPr/>
          <a:lstStyle/>
          <a:p>
            <a:pPr rtl="0"/>
            <a:r>
              <a:rPr lang="zh-CN" sz="1800" b="1" i="0" u="none" baseline="0"/>
              <a:t>良好的工作环境</a:t>
            </a:r>
            <a:endParaRPr lang="zh-CN" sz="18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28" name="Group 27"/>
          <p:cNvGrpSpPr/>
          <p:nvPr/>
        </p:nvGrpSpPr>
        <p:grpSpPr>
          <a:xfrm>
            <a:off x="436323" y="1484784"/>
            <a:ext cx="8312141" cy="4615608"/>
            <a:chOff x="436323" y="1484784"/>
            <a:chExt cx="8312141" cy="4615608"/>
          </a:xfrm>
        </p:grpSpPr>
        <p:grpSp>
          <p:nvGrpSpPr>
            <p:cNvPr id="22" name="Group 21"/>
            <p:cNvGrpSpPr/>
            <p:nvPr/>
          </p:nvGrpSpPr>
          <p:grpSpPr>
            <a:xfrm>
              <a:off x="1131440" y="1484784"/>
              <a:ext cx="6987680" cy="4615608"/>
              <a:chOff x="1131440" y="1484784"/>
              <a:chExt cx="6987680" cy="4615608"/>
            </a:xfrm>
          </p:grpSpPr>
          <p:sp>
            <p:nvSpPr>
              <p:cNvPr id="4" name="Oval 3"/>
              <p:cNvSpPr/>
              <p:nvPr/>
            </p:nvSpPr>
            <p:spPr>
              <a:xfrm>
                <a:off x="3761184" y="3301635"/>
                <a:ext cx="1728192" cy="9866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员工 </a:t>
                </a:r>
                <a:endParaRPr lang="zh-CN" dirty="0"/>
              </a:p>
            </p:txBody>
          </p:sp>
          <p:sp>
            <p:nvSpPr>
              <p:cNvPr id="10" name="Rounded Rectangle 9"/>
              <p:cNvSpPr/>
              <p:nvPr/>
            </p:nvSpPr>
            <p:spPr>
              <a:xfrm>
                <a:off x="3895836" y="1484784"/>
                <a:ext cx="1458888" cy="8416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公司</a:t>
                </a:r>
                <a:endParaRPr lang="zh-CN" dirty="0"/>
              </a:p>
            </p:txBody>
          </p:sp>
          <p:sp>
            <p:nvSpPr>
              <p:cNvPr id="11" name="Rounded Rectangle 10"/>
              <p:cNvSpPr/>
              <p:nvPr/>
            </p:nvSpPr>
            <p:spPr>
              <a:xfrm>
                <a:off x="3895836" y="5258777"/>
                <a:ext cx="1458888" cy="84161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经理</a:t>
                </a:r>
                <a:endParaRPr lang="zh-CN" dirty="0">
                  <a:solidFill>
                    <a:srgbClr val="464749"/>
                  </a:solidFill>
                </a:endParaRPr>
              </a:p>
            </p:txBody>
          </p:sp>
          <p:sp>
            <p:nvSpPr>
              <p:cNvPr id="12" name="Rounded Rectangle 11"/>
              <p:cNvSpPr/>
              <p:nvPr/>
            </p:nvSpPr>
            <p:spPr>
              <a:xfrm>
                <a:off x="6660232" y="3374165"/>
                <a:ext cx="1458888" cy="84161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同事</a:t>
                </a:r>
                <a:endParaRPr lang="zh-CN" dirty="0"/>
              </a:p>
            </p:txBody>
          </p:sp>
          <p:sp>
            <p:nvSpPr>
              <p:cNvPr id="13" name="Rounded Rectangle 12"/>
              <p:cNvSpPr/>
              <p:nvPr/>
            </p:nvSpPr>
            <p:spPr>
              <a:xfrm>
                <a:off x="1131440" y="3374164"/>
                <a:ext cx="1458888" cy="841615"/>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工作</a:t>
                </a:r>
                <a:endParaRPr lang="zh-CN" dirty="0"/>
              </a:p>
            </p:txBody>
          </p:sp>
          <p:cxnSp>
            <p:nvCxnSpPr>
              <p:cNvPr id="15" name="Straight Arrow Connector 14"/>
              <p:cNvCxnSpPr>
                <a:stCxn id="10" idx="2"/>
                <a:endCxn id="4" idx="0"/>
              </p:cNvCxnSpPr>
              <p:nvPr/>
            </p:nvCxnSpPr>
            <p:spPr>
              <a:xfrm>
                <a:off x="4625280" y="2326399"/>
                <a:ext cx="0" cy="975236"/>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1"/>
                <a:endCxn id="4" idx="6"/>
              </p:cNvCxnSpPr>
              <p:nvPr/>
            </p:nvCxnSpPr>
            <p:spPr>
              <a:xfrm flipH="1">
                <a:off x="5489376" y="3794973"/>
                <a:ext cx="1170856" cy="1"/>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0"/>
                <a:endCxn id="4" idx="4"/>
              </p:cNvCxnSpPr>
              <p:nvPr/>
            </p:nvCxnSpPr>
            <p:spPr>
              <a:xfrm flipV="1">
                <a:off x="4625280" y="4288312"/>
                <a:ext cx="0" cy="970465"/>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4" idx="2"/>
              </p:cNvCxnSpPr>
              <p:nvPr/>
            </p:nvCxnSpPr>
            <p:spPr>
              <a:xfrm>
                <a:off x="2590328" y="3794972"/>
                <a:ext cx="1170856" cy="2"/>
              </a:xfrm>
              <a:prstGeom prst="straightConnector1">
                <a:avLst/>
              </a:prstGeom>
              <a:ln w="381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Rounded Rectangle 23"/>
            <p:cNvSpPr/>
            <p:nvPr/>
          </p:nvSpPr>
          <p:spPr>
            <a:xfrm>
              <a:off x="436323" y="4313173"/>
              <a:ext cx="2154005" cy="1292968"/>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rtl="0">
                <a:buFont typeface="Arial" panose="020B0604020202020204" pitchFamily="34" charset="0"/>
                <a:buChar char="•"/>
              </a:pPr>
              <a:r>
                <a:rPr lang="zh-CN" sz="1200" b="0" i="0" u="none" baseline="0"/>
                <a:t>激励</a:t>
              </a:r>
            </a:p>
            <a:p>
              <a:pPr marL="285750" indent="-285750" algn="l" rtl="0">
                <a:buFont typeface="Arial" panose="020B0604020202020204" pitchFamily="34" charset="0"/>
                <a:buChar char="•"/>
              </a:pPr>
              <a:r>
                <a:rPr lang="zh-CN" sz="1200" b="0" i="0" u="none" baseline="0"/>
                <a:t>挑战</a:t>
              </a:r>
            </a:p>
            <a:p>
              <a:pPr marL="285750" indent="-285750" algn="l" rtl="0">
                <a:buFont typeface="Arial" panose="020B0604020202020204" pitchFamily="34" charset="0"/>
                <a:buChar char="•"/>
              </a:pPr>
              <a:r>
                <a:rPr lang="zh-CN" sz="1200" b="0" i="0" u="none" baseline="0"/>
                <a:t>看到我的贡献</a:t>
              </a:r>
            </a:p>
            <a:p>
              <a:pPr marL="285750" indent="-285750" algn="l" rtl="0">
                <a:buFont typeface="Arial" panose="020B0604020202020204" pitchFamily="34" charset="0"/>
                <a:buChar char="•"/>
              </a:pPr>
              <a:r>
                <a:rPr lang="zh-CN" sz="1200" b="0" i="0" u="none" baseline="0"/>
                <a:t>发挥主观能动性</a:t>
              </a:r>
            </a:p>
            <a:p>
              <a:pPr marL="285750" indent="-285750" algn="l" rtl="0">
                <a:buFont typeface="Arial" panose="020B0604020202020204" pitchFamily="34" charset="0"/>
                <a:buChar char="•"/>
              </a:pPr>
              <a:r>
                <a:rPr lang="zh-CN" sz="1200" b="0" i="0" u="none" baseline="0"/>
                <a:t>自由运用各种技能</a:t>
              </a:r>
            </a:p>
          </p:txBody>
        </p:sp>
        <p:sp>
          <p:nvSpPr>
            <p:cNvPr id="25" name="Rounded Rectangle 24"/>
            <p:cNvSpPr/>
            <p:nvPr/>
          </p:nvSpPr>
          <p:spPr>
            <a:xfrm>
              <a:off x="6660232" y="2204864"/>
              <a:ext cx="2088232" cy="109677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rtl="0">
                <a:buFont typeface="Arial" panose="020B0604020202020204" pitchFamily="34" charset="0"/>
                <a:buChar char="•"/>
              </a:pPr>
              <a:r>
                <a:rPr lang="zh-CN" sz="1200" b="0" i="0" u="none" baseline="0"/>
                <a:t>良好的氛围</a:t>
              </a:r>
            </a:p>
            <a:p>
              <a:pPr marL="171450" indent="-171450" algn="l" rtl="0">
                <a:buFont typeface="Arial" panose="020B0604020202020204" pitchFamily="34" charset="0"/>
                <a:buChar char="•"/>
              </a:pPr>
              <a:r>
                <a:rPr lang="zh-CN" sz="1200" b="0" i="0" u="none" baseline="0"/>
                <a:t>有乐趣</a:t>
              </a:r>
            </a:p>
            <a:p>
              <a:pPr marL="171450" indent="-171450" algn="l" rtl="0">
                <a:buFont typeface="Arial" panose="020B0604020202020204" pitchFamily="34" charset="0"/>
                <a:buChar char="•"/>
              </a:pPr>
              <a:r>
                <a:rPr lang="zh-CN" sz="1200" b="0" i="0" u="none" baseline="0"/>
                <a:t>团队精神</a:t>
              </a:r>
            </a:p>
            <a:p>
              <a:pPr marL="171450" indent="-171450" algn="l" rtl="0">
                <a:buFont typeface="Arial" panose="020B0604020202020204" pitchFamily="34" charset="0"/>
                <a:buChar char="•"/>
              </a:pPr>
              <a:r>
                <a:rPr lang="zh-CN" sz="1200" b="0" i="0" u="none" baseline="0"/>
                <a:t>全情投入</a:t>
              </a:r>
              <a:endParaRPr lang="zh-CN" sz="1200" dirty="0"/>
            </a:p>
          </p:txBody>
        </p:sp>
        <p:sp>
          <p:nvSpPr>
            <p:cNvPr id="26" name="Rounded Rectangle 25"/>
            <p:cNvSpPr/>
            <p:nvPr/>
          </p:nvSpPr>
          <p:spPr>
            <a:xfrm>
              <a:off x="5489376" y="4809883"/>
              <a:ext cx="2520280" cy="12905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rtl="0">
                <a:buFont typeface="Arial" panose="020B0604020202020204" pitchFamily="34" charset="0"/>
                <a:buChar char="•"/>
              </a:pPr>
              <a:r>
                <a:rPr lang="zh-CN" sz="1200" b="0" i="0" u="none" baseline="0">
                  <a:solidFill>
                    <a:srgbClr val="464749"/>
                  </a:solidFill>
                </a:rPr>
                <a:t>尊重和珍惜我</a:t>
              </a:r>
            </a:p>
            <a:p>
              <a:pPr marL="171450" indent="-171450" algn="l" rtl="0">
                <a:buFont typeface="Arial" panose="020B0604020202020204" pitchFamily="34" charset="0"/>
                <a:buChar char="•"/>
              </a:pPr>
              <a:r>
                <a:rPr lang="zh-CN" sz="1200" b="0" i="0" u="none" baseline="0">
                  <a:solidFill>
                    <a:srgbClr val="464749"/>
                  </a:solidFill>
                </a:rPr>
                <a:t>公平对待每个人</a:t>
              </a:r>
            </a:p>
            <a:p>
              <a:pPr marL="171450" indent="-171450" algn="l" rtl="0">
                <a:buFont typeface="Arial" panose="020B0604020202020204" pitchFamily="34" charset="0"/>
                <a:buChar char="•"/>
              </a:pPr>
              <a:r>
                <a:rPr lang="zh-CN" sz="1200" b="0" i="0" u="none" baseline="0">
                  <a:solidFill>
                    <a:srgbClr val="464749"/>
                  </a:solidFill>
                </a:rPr>
                <a:t>关心我</a:t>
              </a:r>
            </a:p>
            <a:p>
              <a:pPr marL="171450" indent="-171450" algn="l" rtl="0">
                <a:buFont typeface="Arial" panose="020B0604020202020204" pitchFamily="34" charset="0"/>
                <a:buChar char="•"/>
              </a:pPr>
              <a:r>
                <a:rPr lang="zh-CN" sz="1200" b="0" i="0" u="none" baseline="0">
                  <a:solidFill>
                    <a:srgbClr val="464749"/>
                  </a:solidFill>
                </a:rPr>
                <a:t>培养我</a:t>
              </a:r>
            </a:p>
            <a:p>
              <a:pPr marL="171450" indent="-171450" algn="l" rtl="0">
                <a:buFont typeface="Arial" panose="020B0604020202020204" pitchFamily="34" charset="0"/>
                <a:buChar char="•"/>
              </a:pPr>
              <a:r>
                <a:rPr lang="zh-CN" sz="1200" b="0" i="0" u="none" baseline="0">
                  <a:solidFill>
                    <a:srgbClr val="464749"/>
                  </a:solidFill>
                </a:rPr>
                <a:t>支持我</a:t>
              </a:r>
            </a:p>
            <a:p>
              <a:pPr marL="171450" indent="-171450" algn="l" rtl="0">
                <a:buFont typeface="Arial" panose="020B0604020202020204" pitchFamily="34" charset="0"/>
                <a:buChar char="•"/>
              </a:pPr>
              <a:r>
                <a:rPr lang="zh-CN" sz="1200" b="0" i="0" u="none" baseline="0">
                  <a:solidFill>
                    <a:srgbClr val="464749"/>
                  </a:solidFill>
                </a:rPr>
                <a:t>聘用最合适的人</a:t>
              </a:r>
            </a:p>
            <a:p>
              <a:pPr marL="171450" indent="-171450" algn="l" rtl="0">
                <a:buFont typeface="Arial" panose="020B0604020202020204" pitchFamily="34" charset="0"/>
                <a:buChar char="•"/>
              </a:pPr>
              <a:r>
                <a:rPr lang="zh-CN" sz="1200" b="0" i="0" u="none" baseline="0">
                  <a:solidFill>
                    <a:srgbClr val="464749"/>
                  </a:solidFill>
                </a:rPr>
                <a:t>说到做到</a:t>
              </a:r>
              <a:endParaRPr lang="zh-CN" sz="1200" dirty="0">
                <a:solidFill>
                  <a:srgbClr val="464749"/>
                </a:solidFill>
              </a:endParaRPr>
            </a:p>
          </p:txBody>
        </p:sp>
        <p:sp>
          <p:nvSpPr>
            <p:cNvPr id="27" name="Rounded Rectangle 26"/>
            <p:cNvSpPr/>
            <p:nvPr/>
          </p:nvSpPr>
          <p:spPr>
            <a:xfrm>
              <a:off x="1108000" y="1502284"/>
              <a:ext cx="2647917" cy="129614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rtl="0">
                <a:buFont typeface="Arial" panose="020B0604020202020204" pitchFamily="34" charset="0"/>
                <a:buChar char="•"/>
              </a:pPr>
              <a:r>
                <a:rPr lang="zh-CN" sz="1200" b="0" i="0" u="none" baseline="0"/>
                <a:t>有美好的未来</a:t>
              </a:r>
            </a:p>
            <a:p>
              <a:pPr marL="171450" indent="-171450" algn="l" rtl="0">
                <a:buFont typeface="Arial" panose="020B0604020202020204" pitchFamily="34" charset="0"/>
                <a:buChar char="•"/>
              </a:pPr>
              <a:r>
                <a:rPr lang="zh-CN" sz="1200" b="0" i="0" u="none" baseline="0"/>
                <a:t>关心大家</a:t>
              </a:r>
            </a:p>
            <a:p>
              <a:pPr marL="171450" indent="-171450" algn="l" rtl="0">
                <a:buFont typeface="Arial" panose="020B0604020202020204" pitchFamily="34" charset="0"/>
                <a:buChar char="•"/>
              </a:pPr>
              <a:r>
                <a:rPr lang="zh-CN" sz="1200" b="0" i="0" u="none" baseline="0"/>
                <a:t>正直</a:t>
              </a:r>
            </a:p>
            <a:p>
              <a:pPr marL="171450" indent="-171450" algn="l" rtl="0">
                <a:buFont typeface="Arial" panose="020B0604020202020204" pitchFamily="34" charset="0"/>
                <a:buChar char="•"/>
              </a:pPr>
              <a:r>
                <a:rPr lang="zh-CN" sz="1200" b="0" i="0" u="none" baseline="0"/>
                <a:t>与众人分享成功</a:t>
              </a:r>
            </a:p>
            <a:p>
              <a:pPr marL="171450" indent="-171450" algn="l" rtl="0">
                <a:buFont typeface="Arial" panose="020B0604020202020204" pitchFamily="34" charset="0"/>
                <a:buChar char="•"/>
              </a:pPr>
              <a:r>
                <a:rPr lang="zh-CN" sz="1200" b="0" i="0" u="none" baseline="0"/>
                <a:t>践行企业文化</a:t>
              </a:r>
              <a:endParaRPr lang="zh-CN" sz="1200" dirty="0"/>
            </a:p>
          </p:txBody>
        </p:sp>
      </p:grpSp>
    </p:spTree>
    <p:extLst>
      <p:ext uri="{BB962C8B-B14F-4D97-AF65-F5344CB8AC3E}">
        <p14:creationId xmlns:p14="http://schemas.microsoft.com/office/powerpoint/2010/main" xmlns="" val="39503103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1.做一个管理者意味着什么</a:t>
            </a:r>
            <a:endParaRPr lang="zh-CN" sz="1800" dirty="0"/>
          </a:p>
        </p:txBody>
      </p:sp>
      <p:sp>
        <p:nvSpPr>
          <p:cNvPr id="4" name="TextBox 3"/>
          <p:cNvSpPr txBox="1"/>
          <p:nvPr/>
        </p:nvSpPr>
        <p:spPr>
          <a:xfrm>
            <a:off x="304800" y="1513208"/>
            <a:ext cx="8534400" cy="369332"/>
          </a:xfrm>
          <a:prstGeom prst="rect">
            <a:avLst/>
          </a:prstGeom>
          <a:noFill/>
        </p:spPr>
        <p:txBody>
          <a:bodyPr wrap="square" rtlCol="0">
            <a:spAutoFit/>
          </a:bodyPr>
          <a:lstStyle/>
          <a:p>
            <a:pPr algn="ctr" rtl="0"/>
            <a:r>
              <a:rPr lang="zh-CN" b="0" i="0" u="none" baseline="0">
                <a:solidFill>
                  <a:srgbClr val="464748"/>
                </a:solidFill>
                <a:latin typeface="+mn-lt"/>
              </a:rPr>
              <a:t>管理者有哪些责任？</a:t>
            </a:r>
            <a:endParaRPr lang="zh-CN" dirty="0">
              <a:solidFill>
                <a:srgbClr val="464748"/>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xmlns="" val="3767589326"/>
              </p:ext>
            </p:extLst>
          </p:nvPr>
        </p:nvGraphicFramePr>
        <p:xfrm>
          <a:off x="304800" y="24921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Transwarp</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实现目标</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培养团队能力</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起到榜样作用</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创新</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nvPr>
        </p:nvGraphicFramePr>
        <p:xfrm>
          <a:off x="2500233" y="2499754"/>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下属</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领导团队</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培养人员和团队</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推动创新</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目标清晰</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处事公正</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4695666" y="2503533"/>
          <a:ext cx="2016224" cy="2225040"/>
        </p:xfrm>
        <a:graphic>
          <a:graphicData uri="http://schemas.openxmlformats.org/drawingml/2006/table">
            <a:tbl>
              <a:tblPr firstRow="1" bandRow="1">
                <a:tableStyleId>{5C22544A-7EE6-4342-B048-85BDC9FD1C3A}</a:tableStyleId>
              </a:tblPr>
              <a:tblGrid>
                <a:gridCol w="2016224"/>
              </a:tblGrid>
              <a:tr h="370840">
                <a:tc>
                  <a:txBody>
                    <a:bodyPr/>
                    <a:lstStyle/>
                    <a:p>
                      <a:pPr algn="ctr" rtl="0"/>
                      <a:r>
                        <a:rPr lang="zh-CN" sz="1400" b="0" i="0" u="none" baseline="0">
                          <a:solidFill>
                            <a:sysClr val="windowText" lastClr="000000"/>
                          </a:solidFill>
                        </a:rPr>
                        <a:t>伙伴和同事</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pPr algn="l" rtl="0"/>
                      <a:r>
                        <a:rPr lang="zh-CN" sz="1100" b="0" i="0" u="none" baseline="0"/>
                        <a:t>发挥团队作用</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诚实</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rtl="0"/>
                      <a:r>
                        <a:rPr lang="zh-CN" sz="1100" b="0" i="0" u="none" baseline="0"/>
                        <a:t>言出必行</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6891100" y="2489199"/>
          <a:ext cx="2016224" cy="2227974"/>
        </p:xfrm>
        <a:graphic>
          <a:graphicData uri="http://schemas.openxmlformats.org/drawingml/2006/table">
            <a:tbl>
              <a:tblPr firstRow="1" bandRow="1">
                <a:tableStyleId>{5C22544A-7EE6-4342-B048-85BDC9FD1C3A}</a:tableStyleId>
              </a:tblPr>
              <a:tblGrid>
                <a:gridCol w="2016224"/>
              </a:tblGrid>
              <a:tr h="371329">
                <a:tc>
                  <a:txBody>
                    <a:bodyPr/>
                    <a:lstStyle/>
                    <a:p>
                      <a:pPr algn="ctr" rtl="0"/>
                      <a:r>
                        <a:rPr lang="zh-CN" sz="1400" b="0" i="0" u="none" baseline="0">
                          <a:solidFill>
                            <a:sysClr val="windowText" lastClr="000000"/>
                          </a:solidFill>
                        </a:rPr>
                        <a:t>客户和投资者</a:t>
                      </a:r>
                      <a:endParaRPr lang="zh-CN" sz="14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1329">
                <a:tc>
                  <a:txBody>
                    <a:bodyPr/>
                    <a:lstStyle/>
                    <a:p>
                      <a:pPr algn="l" rtl="0"/>
                      <a:r>
                        <a:rPr lang="zh-CN" sz="1100" b="0" i="0" u="none" baseline="0"/>
                        <a:t>言出必行</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pPr algn="l" rtl="0"/>
                      <a:r>
                        <a:rPr lang="zh-CN" sz="1100" b="0" i="0" u="none" baseline="0"/>
                        <a:t>诚实</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329">
                <a:tc>
                  <a:txBody>
                    <a:bodyPr/>
                    <a:lstStyle/>
                    <a:p>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11" name="Group 10"/>
          <p:cNvGrpSpPr/>
          <p:nvPr/>
        </p:nvGrpSpPr>
        <p:grpSpPr>
          <a:xfrm>
            <a:off x="0" y="6300406"/>
            <a:ext cx="2016224" cy="557594"/>
            <a:chOff x="971600" y="4221088"/>
            <a:chExt cx="2016224" cy="557594"/>
          </a:xfrm>
        </p:grpSpPr>
        <p:pic>
          <p:nvPicPr>
            <p:cNvPr id="12" name="Picture 11"/>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3" name="TextBox 12"/>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35410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7704" y="1501190"/>
            <a:ext cx="6624736" cy="432048"/>
          </a:xfrm>
          <a:prstGeom prst="rect">
            <a:avLst/>
          </a:prstGeom>
          <a:solidFill>
            <a:srgbClr val="66FF66"/>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107504" y="274638"/>
            <a:ext cx="8928992" cy="715962"/>
          </a:xfrm>
        </p:spPr>
        <p:txBody>
          <a:bodyPr/>
          <a:lstStyle/>
          <a:p>
            <a:pPr rtl="0"/>
            <a:r>
              <a:rPr lang="zh-CN" sz="1800" b="1" i="0" u="none" baseline="0">
                <a:solidFill>
                  <a:srgbClr val="C00000"/>
                </a:solidFill>
              </a:rPr>
              <a:t>良好的工作环境</a:t>
            </a:r>
            <a:endParaRPr lang="zh-CN" sz="2000" dirty="0">
              <a:solidFill>
                <a:srgbClr val="C00000"/>
              </a:solidFill>
            </a:endParaRPr>
          </a:p>
        </p:txBody>
      </p:sp>
      <p:sp>
        <p:nvSpPr>
          <p:cNvPr id="14" name="TextBox 13"/>
          <p:cNvSpPr txBox="1"/>
          <p:nvPr/>
        </p:nvSpPr>
        <p:spPr>
          <a:xfrm>
            <a:off x="251520" y="1124744"/>
            <a:ext cx="1152128" cy="1184940"/>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600" dirty="0" smtClean="0"/>
          </a:p>
          <a:p>
            <a:pPr algn="ctr" rtl="0"/>
            <a:r>
              <a:rPr lang="zh-CN" sz="1100" b="0" i="0" u="none" baseline="0">
                <a:latin typeface="+mn-lt"/>
              </a:rPr>
              <a:t>追求完美 </a:t>
            </a:r>
          </a:p>
          <a:p>
            <a:pPr algn="ctr" rtl="0"/>
            <a:r>
              <a:rPr lang="zh-CN" sz="1100" b="0" i="0" u="none" baseline="0">
                <a:latin typeface="+mn-lt"/>
              </a:rPr>
              <a:t>从而</a:t>
            </a:r>
          </a:p>
          <a:p>
            <a:pPr algn="ctr" rtl="0"/>
            <a:r>
              <a:rPr lang="zh-CN" sz="1100" b="0" i="0" u="none" baseline="0">
                <a:latin typeface="+mn-lt"/>
              </a:rPr>
              <a:t>成就卓越</a:t>
            </a:r>
            <a:endParaRPr lang="zh-CN" sz="1100" dirty="0" smtClean="0">
              <a:latin typeface="+mn-lt"/>
            </a:endParaRPr>
          </a:p>
          <a:p>
            <a:endParaRPr lang="zh-CN" sz="1000" dirty="0"/>
          </a:p>
        </p:txBody>
      </p:sp>
      <p:sp>
        <p:nvSpPr>
          <p:cNvPr id="5" name="TextBox 4"/>
          <p:cNvSpPr txBox="1"/>
          <p:nvPr/>
        </p:nvSpPr>
        <p:spPr>
          <a:xfrm>
            <a:off x="1331640" y="1558638"/>
            <a:ext cx="7848872" cy="3370153"/>
          </a:xfrm>
          <a:prstGeom prst="rect">
            <a:avLst/>
          </a:prstGeom>
          <a:noFill/>
        </p:spPr>
        <p:txBody>
          <a:bodyPr wrap="square" rtlCol="0">
            <a:spAutoFit/>
          </a:bodyPr>
          <a:lstStyle/>
          <a:p>
            <a:pPr algn="ctr" rtl="0"/>
            <a:r>
              <a:rPr lang="zh-CN" b="0" i="0" u="none" baseline="0">
                <a:solidFill>
                  <a:srgbClr val="464748"/>
                </a:solidFill>
                <a:latin typeface="+mn-lt"/>
              </a:rPr>
              <a:t>在创造良好的工作环境中成就卓越</a:t>
            </a:r>
          </a:p>
          <a:p>
            <a:endParaRPr lang="zh-CN" dirty="0" smtClean="0">
              <a:solidFill>
                <a:srgbClr val="464748"/>
              </a:solidFill>
              <a:latin typeface="+mn-lt"/>
            </a:endParaRPr>
          </a:p>
          <a:p>
            <a:pPr lvl="1" algn="l" rtl="0">
              <a:lnSpc>
                <a:spcPct val="150000"/>
              </a:lnSpc>
            </a:pPr>
            <a:endParaRPr lang="zh-CN" sz="400" dirty="0">
              <a:solidFill>
                <a:srgbClr val="464748"/>
              </a:solidFill>
              <a:latin typeface="+mn-lt"/>
            </a:endParaRPr>
          </a:p>
          <a:p>
            <a:pPr lvl="1" algn="l" rtl="0">
              <a:lnSpc>
                <a:spcPct val="150000"/>
              </a:lnSpc>
            </a:pPr>
            <a:r>
              <a:rPr lang="zh-CN" b="0" i="0" u="none" baseline="0">
                <a:solidFill>
                  <a:srgbClr val="464748"/>
                </a:solidFill>
                <a:latin typeface="+mn-lt"/>
              </a:rPr>
              <a:t>要成就卓越，经理就必须</a:t>
            </a:r>
            <a:r>
              <a:rPr lang="zh-CN" sz="1600" b="0" i="0" u="none" baseline="0">
                <a:solidFill>
                  <a:srgbClr val="464748"/>
                </a:solidFill>
                <a:latin typeface="+mn-lt"/>
              </a:rPr>
              <a:t>：</a:t>
            </a:r>
          </a:p>
          <a:p>
            <a:pPr lvl="1" algn="l" rtl="0">
              <a:lnSpc>
                <a:spcPct val="150000"/>
              </a:lnSpc>
            </a:pPr>
            <a:endParaRPr lang="zh-CN" sz="1600" dirty="0">
              <a:solidFill>
                <a:srgbClr val="464748"/>
              </a:solidFill>
              <a:latin typeface="+mn-lt"/>
            </a:endParaRP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聘用最合适的人 – 适合企业文化且能分享价值的人</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让大家团结一心</a:t>
            </a:r>
          </a:p>
          <a:p>
            <a:pPr marL="742950" lvl="1" indent="-285750" algn="l" rtl="0">
              <a:lnSpc>
                <a:spcPct val="150000"/>
              </a:lnSpc>
              <a:buFont typeface="Arial" panose="020B0604020202020204" pitchFamily="34" charset="0"/>
              <a:buChar char="•"/>
            </a:pPr>
            <a:r>
              <a:rPr lang="zh-CN" sz="1600" b="0" i="0" u="none" baseline="0">
                <a:solidFill>
                  <a:srgbClr val="464748"/>
                </a:solidFill>
                <a:latin typeface="+mn-lt"/>
              </a:rPr>
              <a:t>促进个人和组织发展</a:t>
            </a:r>
          </a:p>
          <a:p>
            <a:pPr lvl="1" algn="l" rtl="0">
              <a:lnSpc>
                <a:spcPct val="150000"/>
              </a:lnSpc>
            </a:pPr>
            <a:endParaRPr lang="zh-CN" sz="1600" dirty="0">
              <a:solidFill>
                <a:srgbClr val="464748"/>
              </a:solidFill>
              <a:latin typeface="+mn-lt"/>
            </a:endParaRPr>
          </a:p>
          <a:p>
            <a:pPr marL="742950" lvl="1" indent="-285750" algn="l" rtl="0">
              <a:lnSpc>
                <a:spcPct val="150000"/>
              </a:lnSpc>
              <a:buFont typeface="Arial" panose="020B0604020202020204" pitchFamily="34" charset="0"/>
              <a:buChar char="•"/>
            </a:pPr>
            <a:endParaRPr lang="zh-CN" sz="1600" dirty="0" smtClean="0">
              <a:solidFill>
                <a:srgbClr val="464748"/>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3" name="Rounded Rectangle 2"/>
          <p:cNvSpPr/>
          <p:nvPr/>
        </p:nvSpPr>
        <p:spPr>
          <a:xfrm>
            <a:off x="576064" y="4561314"/>
            <a:ext cx="2016224" cy="12961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8"/>
                </a:solidFill>
              </a:rPr>
              <a:t>聘用最合适的人</a:t>
            </a:r>
            <a:endParaRPr lang="zh-CN" sz="1600" dirty="0">
              <a:solidFill>
                <a:srgbClr val="464748"/>
              </a:solidFill>
            </a:endParaRPr>
          </a:p>
        </p:txBody>
      </p:sp>
      <p:sp>
        <p:nvSpPr>
          <p:cNvPr id="10" name="Rounded Rectangle 9"/>
          <p:cNvSpPr/>
          <p:nvPr/>
        </p:nvSpPr>
        <p:spPr>
          <a:xfrm>
            <a:off x="3563888" y="4581128"/>
            <a:ext cx="2016224" cy="129614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8"/>
                </a:solidFill>
              </a:rPr>
              <a:t>让大家团结一心</a:t>
            </a:r>
            <a:endParaRPr lang="zh-CN" sz="1600" dirty="0">
              <a:solidFill>
                <a:srgbClr val="464748"/>
              </a:solidFill>
            </a:endParaRPr>
          </a:p>
        </p:txBody>
      </p:sp>
      <p:sp>
        <p:nvSpPr>
          <p:cNvPr id="11" name="Rounded Rectangle 10"/>
          <p:cNvSpPr/>
          <p:nvPr/>
        </p:nvSpPr>
        <p:spPr>
          <a:xfrm>
            <a:off x="6551712" y="4581128"/>
            <a:ext cx="2016224" cy="129614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8"/>
                </a:solidFill>
              </a:rPr>
              <a:t>促进个人和组织发展</a:t>
            </a:r>
            <a:endParaRPr lang="zh-CN" sz="1600" dirty="0">
              <a:solidFill>
                <a:srgbClr val="464748"/>
              </a:solidFill>
            </a:endParaRPr>
          </a:p>
        </p:txBody>
      </p:sp>
    </p:spTree>
    <p:extLst>
      <p:ext uri="{BB962C8B-B14F-4D97-AF65-F5344CB8AC3E}">
        <p14:creationId xmlns:p14="http://schemas.microsoft.com/office/powerpoint/2010/main" xmlns="" val="187589973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最合适的人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467544" y="1484784"/>
            <a:ext cx="8064896" cy="1477328"/>
          </a:xfrm>
          <a:prstGeom prst="rect">
            <a:avLst/>
          </a:prstGeom>
          <a:noFill/>
        </p:spPr>
        <p:txBody>
          <a:bodyPr wrap="square" rtlCol="0">
            <a:spAutoFit/>
          </a:bodyPr>
          <a:lstStyle/>
          <a:p>
            <a:pPr algn="ctr" rtl="0"/>
            <a:r>
              <a:rPr lang="zh-CN" sz="2000" b="0" i="0" u="none" baseline="0">
                <a:solidFill>
                  <a:srgbClr val="464749"/>
                </a:solidFill>
                <a:latin typeface="+mn-lt"/>
              </a:rPr>
              <a:t>最合适的人</a:t>
            </a:r>
          </a:p>
          <a:p>
            <a:pPr algn="ctr" rtl="0"/>
            <a:endParaRPr lang="zh-CN" dirty="0">
              <a:solidFill>
                <a:srgbClr val="464749"/>
              </a:solidFill>
              <a:latin typeface="+mn-lt"/>
            </a:endParaRPr>
          </a:p>
          <a:p>
            <a:endParaRPr lang="zh-CN" dirty="0" smtClean="0">
              <a:solidFill>
                <a:srgbClr val="464749"/>
              </a:solidFill>
              <a:latin typeface="+mn-lt"/>
            </a:endParaRPr>
          </a:p>
          <a:p>
            <a:endParaRPr lang="zh-CN" dirty="0">
              <a:solidFill>
                <a:srgbClr val="464749"/>
              </a:solidFill>
              <a:latin typeface="+mn-lt"/>
            </a:endParaRPr>
          </a:p>
          <a:p>
            <a:pPr marL="285750" indent="-285750" algn="l" rtl="0">
              <a:buFont typeface="Arial" panose="020B0604020202020204" pitchFamily="34" charset="0"/>
              <a:buChar char="•"/>
            </a:pPr>
            <a:endParaRPr lang="zh-CN" sz="1600" dirty="0">
              <a:solidFill>
                <a:srgbClr val="464749"/>
              </a:solidFill>
              <a:latin typeface="+mn-lt"/>
            </a:endParaRPr>
          </a:p>
        </p:txBody>
      </p:sp>
      <p:sp>
        <p:nvSpPr>
          <p:cNvPr id="8" name="Rounded Rectangle 7"/>
          <p:cNvSpPr/>
          <p:nvPr/>
        </p:nvSpPr>
        <p:spPr>
          <a:xfrm>
            <a:off x="2339752" y="3041537"/>
            <a:ext cx="1725641" cy="936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完美契合 Transwarp 企业文化</a:t>
            </a:r>
            <a:endParaRPr lang="zh-CN" sz="1600" dirty="0">
              <a:solidFill>
                <a:srgbClr val="464749"/>
              </a:solidFill>
            </a:endParaRPr>
          </a:p>
        </p:txBody>
      </p:sp>
      <p:sp>
        <p:nvSpPr>
          <p:cNvPr id="10" name="Rounded Rectangle 9"/>
          <p:cNvSpPr/>
          <p:nvPr/>
        </p:nvSpPr>
        <p:spPr>
          <a:xfrm>
            <a:off x="5204621" y="3038732"/>
            <a:ext cx="1725641" cy="936104"/>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对口的能力和技能</a:t>
            </a:r>
            <a:endParaRPr lang="zh-CN" sz="1600" dirty="0">
              <a:solidFill>
                <a:schemeClr val="bg1"/>
              </a:solidFill>
            </a:endParaRPr>
          </a:p>
        </p:txBody>
      </p:sp>
      <p:sp>
        <p:nvSpPr>
          <p:cNvPr id="12" name="TextBox 11"/>
          <p:cNvSpPr txBox="1"/>
          <p:nvPr/>
        </p:nvSpPr>
        <p:spPr>
          <a:xfrm>
            <a:off x="4418983" y="3197595"/>
            <a:ext cx="432048" cy="584775"/>
          </a:xfrm>
          <a:prstGeom prst="rect">
            <a:avLst/>
          </a:prstGeom>
          <a:noFill/>
        </p:spPr>
        <p:txBody>
          <a:bodyPr wrap="square" rtlCol="0">
            <a:spAutoFit/>
          </a:bodyPr>
          <a:lstStyle/>
          <a:p>
            <a:pPr algn="l" rtl="0"/>
            <a:r>
              <a:rPr lang="zh-CN" sz="3200" b="1" i="0" u="none" baseline="0">
                <a:latin typeface="+mn-lt"/>
              </a:rPr>
              <a:t>+</a:t>
            </a:r>
            <a:endParaRPr lang="zh-CN" sz="3200" b="1" dirty="0">
              <a:latin typeface="+mn-lt"/>
            </a:endParaRPr>
          </a:p>
        </p:txBody>
      </p:sp>
      <p:pic>
        <p:nvPicPr>
          <p:cNvPr id="13" name="Picture 12"/>
          <p:cNvPicPr>
            <a:picLocks noChangeAspect="1"/>
          </p:cNvPicPr>
          <p:nvPr/>
        </p:nvPicPr>
        <p:blipFill rotWithShape="1">
          <a:blip r:embed="rId3" cstate="print"/>
          <a:srcRect l="16902" r="24769"/>
          <a:stretch/>
        </p:blipFill>
        <p:spPr>
          <a:xfrm>
            <a:off x="2249574" y="1316314"/>
            <a:ext cx="1152128" cy="1231039"/>
          </a:xfrm>
          <a:prstGeom prst="rect">
            <a:avLst/>
          </a:prstGeom>
        </p:spPr>
      </p:pic>
      <p:sp>
        <p:nvSpPr>
          <p:cNvPr id="14" name="TextBox 13"/>
          <p:cNvSpPr txBox="1"/>
          <p:nvPr/>
        </p:nvSpPr>
        <p:spPr>
          <a:xfrm>
            <a:off x="1799692" y="4602629"/>
            <a:ext cx="5400600" cy="646331"/>
          </a:xfrm>
          <a:prstGeom prst="rect">
            <a:avLst/>
          </a:prstGeom>
          <a:noFill/>
        </p:spPr>
        <p:txBody>
          <a:bodyPr wrap="square" rtlCol="0">
            <a:spAutoFit/>
          </a:bodyPr>
          <a:lstStyle/>
          <a:p>
            <a:pPr algn="l" rtl="0"/>
            <a:r>
              <a:rPr lang="zh-CN" b="0" i="0" u="none" baseline="0">
                <a:solidFill>
                  <a:srgbClr val="464748"/>
                </a:solidFill>
                <a:latin typeface="+mn-lt"/>
              </a:rPr>
              <a:t>作为 Transwarp 领导，你如何确定自己找到了适合 Transwarp 的人选？</a:t>
            </a:r>
            <a:endParaRPr lang="zh-CN" dirty="0">
              <a:solidFill>
                <a:srgbClr val="464748"/>
              </a:solidFill>
              <a:latin typeface="+mn-lt"/>
            </a:endParaRPr>
          </a:p>
        </p:txBody>
      </p:sp>
      <p:pic>
        <p:nvPicPr>
          <p:cNvPr id="16" name="Picture 15"/>
          <p:cNvPicPr>
            <a:picLocks noChangeAspect="1"/>
          </p:cNvPicPr>
          <p:nvPr/>
        </p:nvPicPr>
        <p:blipFill rotWithShape="1">
          <a:blip r:embed="rId3" cstate="print"/>
          <a:srcRect l="16902" r="24769"/>
          <a:stretch/>
        </p:blipFill>
        <p:spPr>
          <a:xfrm>
            <a:off x="5619082" y="1318382"/>
            <a:ext cx="1152128" cy="1231039"/>
          </a:xfrm>
          <a:prstGeom prst="rect">
            <a:avLst/>
          </a:prstGeom>
        </p:spPr>
      </p:pic>
      <p:sp>
        <p:nvSpPr>
          <p:cNvPr id="15" name="Rounded Rectangle 14"/>
          <p:cNvSpPr/>
          <p:nvPr/>
        </p:nvSpPr>
        <p:spPr>
          <a:xfrm>
            <a:off x="163075" y="281369"/>
            <a:ext cx="1115616" cy="650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rgbClr val="464748"/>
                </a:solidFill>
              </a:rPr>
              <a:t>聘用最合适的人</a:t>
            </a:r>
            <a:endParaRPr lang="zh-CN" sz="1200" dirty="0">
              <a:solidFill>
                <a:srgbClr val="464748"/>
              </a:solidFill>
            </a:endParaRPr>
          </a:p>
        </p:txBody>
      </p:sp>
    </p:spTree>
    <p:extLst>
      <p:ext uri="{BB962C8B-B14F-4D97-AF65-F5344CB8AC3E}">
        <p14:creationId xmlns:p14="http://schemas.microsoft.com/office/powerpoint/2010/main" xmlns="" val="36623900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最合适的人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467544" y="1484784"/>
            <a:ext cx="8064896" cy="1477328"/>
          </a:xfrm>
          <a:prstGeom prst="rect">
            <a:avLst/>
          </a:prstGeom>
          <a:noFill/>
        </p:spPr>
        <p:txBody>
          <a:bodyPr wrap="square" rtlCol="0">
            <a:spAutoFit/>
          </a:bodyPr>
          <a:lstStyle/>
          <a:p>
            <a:pPr algn="ctr" rtl="0"/>
            <a:r>
              <a:rPr lang="zh-CN" sz="2000" b="0" i="0" u="none" baseline="0">
                <a:solidFill>
                  <a:srgbClr val="464749"/>
                </a:solidFill>
                <a:latin typeface="+mn-lt"/>
              </a:rPr>
              <a:t>最合适的人</a:t>
            </a:r>
          </a:p>
          <a:p>
            <a:pPr algn="ctr" rtl="0"/>
            <a:endParaRPr lang="zh-CN" dirty="0">
              <a:solidFill>
                <a:srgbClr val="464749"/>
              </a:solidFill>
              <a:latin typeface="+mn-lt"/>
            </a:endParaRPr>
          </a:p>
          <a:p>
            <a:endParaRPr lang="zh-CN" dirty="0" smtClean="0">
              <a:solidFill>
                <a:srgbClr val="464749"/>
              </a:solidFill>
              <a:latin typeface="+mn-lt"/>
            </a:endParaRPr>
          </a:p>
          <a:p>
            <a:endParaRPr lang="zh-CN" dirty="0">
              <a:solidFill>
                <a:srgbClr val="464749"/>
              </a:solidFill>
              <a:latin typeface="+mn-lt"/>
            </a:endParaRPr>
          </a:p>
          <a:p>
            <a:pPr marL="285750" indent="-285750" algn="l" rtl="0">
              <a:buFont typeface="Arial" panose="020B0604020202020204" pitchFamily="34" charset="0"/>
              <a:buChar char="•"/>
            </a:pPr>
            <a:endParaRPr lang="zh-CN" sz="1600" dirty="0">
              <a:solidFill>
                <a:srgbClr val="464749"/>
              </a:solidFill>
              <a:latin typeface="+mn-lt"/>
            </a:endParaRPr>
          </a:p>
        </p:txBody>
      </p:sp>
      <p:sp>
        <p:nvSpPr>
          <p:cNvPr id="8" name="Rounded Rectangle 7"/>
          <p:cNvSpPr/>
          <p:nvPr/>
        </p:nvSpPr>
        <p:spPr>
          <a:xfrm>
            <a:off x="2339752" y="3041537"/>
            <a:ext cx="1725641" cy="936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完美契合 Transwarp 企业文化</a:t>
            </a:r>
            <a:endParaRPr lang="zh-CN" sz="1600" dirty="0">
              <a:solidFill>
                <a:srgbClr val="464749"/>
              </a:solidFill>
            </a:endParaRPr>
          </a:p>
        </p:txBody>
      </p:sp>
      <p:sp>
        <p:nvSpPr>
          <p:cNvPr id="10" name="Rounded Rectangle 9"/>
          <p:cNvSpPr/>
          <p:nvPr/>
        </p:nvSpPr>
        <p:spPr>
          <a:xfrm>
            <a:off x="5204621" y="3038732"/>
            <a:ext cx="1725641" cy="936104"/>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对口的能力和技能</a:t>
            </a:r>
            <a:endParaRPr lang="zh-CN" sz="1600" dirty="0">
              <a:solidFill>
                <a:schemeClr val="bg1"/>
              </a:solidFill>
            </a:endParaRPr>
          </a:p>
        </p:txBody>
      </p:sp>
      <p:sp>
        <p:nvSpPr>
          <p:cNvPr id="12" name="TextBox 11"/>
          <p:cNvSpPr txBox="1"/>
          <p:nvPr/>
        </p:nvSpPr>
        <p:spPr>
          <a:xfrm>
            <a:off x="4418983" y="3197595"/>
            <a:ext cx="432048" cy="584775"/>
          </a:xfrm>
          <a:prstGeom prst="rect">
            <a:avLst/>
          </a:prstGeom>
          <a:noFill/>
        </p:spPr>
        <p:txBody>
          <a:bodyPr wrap="square" rtlCol="0">
            <a:spAutoFit/>
          </a:bodyPr>
          <a:lstStyle/>
          <a:p>
            <a:pPr algn="l" rtl="0"/>
            <a:r>
              <a:rPr lang="zh-CN" sz="3200" b="1" i="0" u="none" baseline="0">
                <a:latin typeface="+mn-lt"/>
              </a:rPr>
              <a:t>+</a:t>
            </a:r>
            <a:endParaRPr lang="zh-CN" sz="3200" b="1" dirty="0">
              <a:latin typeface="+mn-lt"/>
            </a:endParaRPr>
          </a:p>
        </p:txBody>
      </p:sp>
      <p:pic>
        <p:nvPicPr>
          <p:cNvPr id="13" name="Picture 12"/>
          <p:cNvPicPr>
            <a:picLocks noChangeAspect="1"/>
          </p:cNvPicPr>
          <p:nvPr/>
        </p:nvPicPr>
        <p:blipFill rotWithShape="1">
          <a:blip r:embed="rId3" cstate="print"/>
          <a:srcRect l="16902" r="24769"/>
          <a:stretch/>
        </p:blipFill>
        <p:spPr>
          <a:xfrm>
            <a:off x="2249574" y="1316314"/>
            <a:ext cx="1152128" cy="1231039"/>
          </a:xfrm>
          <a:prstGeom prst="rect">
            <a:avLst/>
          </a:prstGeom>
        </p:spPr>
      </p:pic>
      <p:pic>
        <p:nvPicPr>
          <p:cNvPr id="16" name="Picture 15"/>
          <p:cNvPicPr>
            <a:picLocks noChangeAspect="1"/>
          </p:cNvPicPr>
          <p:nvPr/>
        </p:nvPicPr>
        <p:blipFill rotWithShape="1">
          <a:blip r:embed="rId3" cstate="print"/>
          <a:srcRect l="16902" r="24769"/>
          <a:stretch/>
        </p:blipFill>
        <p:spPr>
          <a:xfrm>
            <a:off x="5619082" y="1318382"/>
            <a:ext cx="1152128" cy="1231039"/>
          </a:xfrm>
          <a:prstGeom prst="rect">
            <a:avLst/>
          </a:prstGeom>
        </p:spPr>
      </p:pic>
      <p:sp>
        <p:nvSpPr>
          <p:cNvPr id="15" name="Rounded Rectangle 14"/>
          <p:cNvSpPr/>
          <p:nvPr/>
        </p:nvSpPr>
        <p:spPr>
          <a:xfrm>
            <a:off x="5205448" y="4509120"/>
            <a:ext cx="1725641" cy="936104"/>
          </a:xfrm>
          <a:prstGeom prst="round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资格认定及评估</a:t>
            </a:r>
            <a:endParaRPr lang="zh-CN" sz="1600" dirty="0">
              <a:solidFill>
                <a:schemeClr val="bg1"/>
              </a:solidFill>
            </a:endParaRPr>
          </a:p>
        </p:txBody>
      </p:sp>
      <p:sp>
        <p:nvSpPr>
          <p:cNvPr id="17" name="Rounded Rectangle 16"/>
          <p:cNvSpPr/>
          <p:nvPr/>
        </p:nvSpPr>
        <p:spPr>
          <a:xfrm>
            <a:off x="2330211" y="4515194"/>
            <a:ext cx="1725641" cy="9361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行为面试</a:t>
            </a:r>
            <a:endParaRPr lang="zh-CN" sz="1600" dirty="0">
              <a:solidFill>
                <a:srgbClr val="464749"/>
              </a:solidFill>
            </a:endParaRPr>
          </a:p>
        </p:txBody>
      </p:sp>
      <p:sp>
        <p:nvSpPr>
          <p:cNvPr id="18" name="TextBox 17"/>
          <p:cNvSpPr txBox="1"/>
          <p:nvPr/>
        </p:nvSpPr>
        <p:spPr>
          <a:xfrm>
            <a:off x="4418983" y="4684784"/>
            <a:ext cx="432048" cy="584775"/>
          </a:xfrm>
          <a:prstGeom prst="rect">
            <a:avLst/>
          </a:prstGeom>
          <a:noFill/>
        </p:spPr>
        <p:txBody>
          <a:bodyPr wrap="square" rtlCol="0">
            <a:spAutoFit/>
          </a:bodyPr>
          <a:lstStyle/>
          <a:p>
            <a:pPr algn="l" rtl="0"/>
            <a:r>
              <a:rPr lang="zh-CN" sz="3200" b="1" i="0" u="none" baseline="0">
                <a:latin typeface="+mn-lt"/>
              </a:rPr>
              <a:t>+</a:t>
            </a:r>
            <a:endParaRPr lang="zh-CN" sz="3200" b="1" dirty="0">
              <a:latin typeface="+mn-lt"/>
            </a:endParaRPr>
          </a:p>
        </p:txBody>
      </p:sp>
      <p:cxnSp>
        <p:nvCxnSpPr>
          <p:cNvPr id="9" name="Straight Arrow Connector 8"/>
          <p:cNvCxnSpPr>
            <a:stCxn id="8" idx="2"/>
            <a:endCxn id="17" idx="0"/>
          </p:cNvCxnSpPr>
          <p:nvPr/>
        </p:nvCxnSpPr>
        <p:spPr>
          <a:xfrm flipH="1">
            <a:off x="3193032" y="3977641"/>
            <a:ext cx="9541" cy="537553"/>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a:endCxn id="15" idx="0"/>
          </p:cNvCxnSpPr>
          <p:nvPr/>
        </p:nvCxnSpPr>
        <p:spPr>
          <a:xfrm>
            <a:off x="6067442" y="3974836"/>
            <a:ext cx="827" cy="534284"/>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63075" y="281369"/>
            <a:ext cx="1115616" cy="650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rgbClr val="464748"/>
                </a:solidFill>
              </a:rPr>
              <a:t>聘用最合适的人</a:t>
            </a:r>
            <a:endParaRPr lang="zh-CN" sz="1200" dirty="0">
              <a:solidFill>
                <a:srgbClr val="464748"/>
              </a:solidFill>
            </a:endParaRPr>
          </a:p>
        </p:txBody>
      </p:sp>
    </p:spTree>
    <p:extLst>
      <p:ext uri="{BB962C8B-B14F-4D97-AF65-F5344CB8AC3E}">
        <p14:creationId xmlns:p14="http://schemas.microsoft.com/office/powerpoint/2010/main" xmlns="" val="389982131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最合适的人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611560" y="2204864"/>
            <a:ext cx="7560840" cy="1877437"/>
          </a:xfrm>
          <a:prstGeom prst="rect">
            <a:avLst/>
          </a:prstGeom>
          <a:noFill/>
        </p:spPr>
        <p:txBody>
          <a:bodyPr wrap="square" rtlCol="0">
            <a:spAutoFit/>
          </a:bodyPr>
          <a:lstStyle/>
          <a:p>
            <a:pPr algn="l" rtl="0"/>
            <a:r>
              <a:rPr lang="zh-CN" b="0" i="0" u="none" baseline="0">
                <a:solidFill>
                  <a:srgbClr val="464748"/>
                </a:solidFill>
                <a:latin typeface="+mn-lt"/>
              </a:rPr>
              <a:t>行为面试</a:t>
            </a:r>
          </a:p>
          <a:p>
            <a:endParaRPr lang="zh-CN" dirty="0">
              <a:solidFill>
                <a:srgbClr val="464748"/>
              </a:solidFill>
              <a:latin typeface="+mn-lt"/>
            </a:endParaRPr>
          </a:p>
          <a:p>
            <a:pPr marL="285750" indent="-285750" algn="l" rtl="0">
              <a:buFont typeface="Arial" panose="020B0604020202020204" pitchFamily="34" charset="0"/>
              <a:buChar char="•"/>
            </a:pPr>
            <a:r>
              <a:rPr lang="zh-CN" sz="1600" b="0" i="0" u="none" baseline="0">
                <a:solidFill>
                  <a:srgbClr val="464748"/>
                </a:solidFill>
                <a:latin typeface="+mn-lt"/>
              </a:rPr>
              <a:t>向候选人提出问题，使之表现出在特定场景下如何反应或行动。</a:t>
            </a:r>
          </a:p>
          <a:p>
            <a:endParaRPr lang="zh-CN" sz="1600" dirty="0" smtClean="0">
              <a:solidFill>
                <a:srgbClr val="464748"/>
              </a:solidFill>
              <a:latin typeface="+mn-lt"/>
            </a:endParaRPr>
          </a:p>
          <a:p>
            <a:pPr marL="285750" indent="-285750" algn="l" rtl="0">
              <a:buFont typeface="Arial" panose="020B0604020202020204" pitchFamily="34" charset="0"/>
              <a:buChar char="•"/>
            </a:pPr>
            <a:r>
              <a:rPr lang="zh-CN" sz="1600" b="0" i="0" u="none" baseline="0">
                <a:solidFill>
                  <a:srgbClr val="464748"/>
                </a:solidFill>
                <a:latin typeface="+mn-lt"/>
              </a:rPr>
              <a:t>让面试官看到候选人是否以一种与公司文化相吻合的方式来解决问题。</a:t>
            </a:r>
            <a:endParaRPr lang="zh-CN" sz="1600" dirty="0">
              <a:solidFill>
                <a:srgbClr val="464748"/>
              </a:solidFill>
              <a:latin typeface="+mn-lt"/>
            </a:endParaRPr>
          </a:p>
        </p:txBody>
      </p:sp>
      <p:sp>
        <p:nvSpPr>
          <p:cNvPr id="7" name="Rounded Rectangle 6"/>
          <p:cNvSpPr/>
          <p:nvPr/>
        </p:nvSpPr>
        <p:spPr>
          <a:xfrm>
            <a:off x="163075" y="281369"/>
            <a:ext cx="1115616" cy="650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rgbClr val="464748"/>
                </a:solidFill>
              </a:rPr>
              <a:t>聘用最合适的人</a:t>
            </a:r>
            <a:endParaRPr lang="zh-CN" sz="1200" dirty="0">
              <a:solidFill>
                <a:srgbClr val="464748"/>
              </a:solidFill>
            </a:endParaRPr>
          </a:p>
        </p:txBody>
      </p:sp>
    </p:spTree>
    <p:extLst>
      <p:ext uri="{BB962C8B-B14F-4D97-AF65-F5344CB8AC3E}">
        <p14:creationId xmlns:p14="http://schemas.microsoft.com/office/powerpoint/2010/main" xmlns="" val="326476198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最合适的人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467544" y="1340768"/>
            <a:ext cx="8424936" cy="1477328"/>
          </a:xfrm>
          <a:prstGeom prst="rect">
            <a:avLst/>
          </a:prstGeom>
          <a:noFill/>
        </p:spPr>
        <p:txBody>
          <a:bodyPr wrap="square" rtlCol="0">
            <a:spAutoFit/>
          </a:bodyPr>
          <a:lstStyle/>
          <a:p>
            <a:pPr algn="l" rtl="0"/>
            <a:r>
              <a:rPr lang="zh-CN" b="0" i="0" u="none" baseline="0">
                <a:solidFill>
                  <a:srgbClr val="464748"/>
                </a:solidFill>
                <a:latin typeface="+mn-lt"/>
              </a:rPr>
              <a:t>分组练习：</a:t>
            </a:r>
          </a:p>
          <a:p>
            <a:endParaRPr lang="zh-CN" dirty="0">
              <a:solidFill>
                <a:srgbClr val="464748"/>
              </a:solidFill>
              <a:latin typeface="+mn-lt"/>
            </a:endParaRPr>
          </a:p>
          <a:p>
            <a:endParaRPr lang="zh-CN" dirty="0" smtClean="0">
              <a:solidFill>
                <a:srgbClr val="464748"/>
              </a:solidFill>
              <a:latin typeface="+mn-lt"/>
            </a:endParaRPr>
          </a:p>
          <a:p>
            <a:pPr algn="l" rtl="0"/>
            <a:r>
              <a:rPr lang="zh-CN" b="0" i="0" u="none" baseline="0">
                <a:solidFill>
                  <a:srgbClr val="464748"/>
                </a:solidFill>
                <a:latin typeface="+mn-lt"/>
              </a:rPr>
              <a:t>对 Transwarp 文化的每个要素设计两个问题，从而有助于评估候选人是否适合 Transwarp。</a:t>
            </a:r>
            <a:endParaRPr lang="zh-CN" dirty="0">
              <a:solidFill>
                <a:srgbClr val="464748"/>
              </a:solidFill>
              <a:latin typeface="+mn-lt"/>
            </a:endParaRPr>
          </a:p>
        </p:txBody>
      </p:sp>
      <p:sp>
        <p:nvSpPr>
          <p:cNvPr id="7" name="TextBox 6"/>
          <p:cNvSpPr txBox="1"/>
          <p:nvPr/>
        </p:nvSpPr>
        <p:spPr>
          <a:xfrm>
            <a:off x="611560" y="3429000"/>
            <a:ext cx="7632848" cy="1569660"/>
          </a:xfrm>
          <a:prstGeom prst="rect">
            <a:avLst/>
          </a:prstGeom>
          <a:noFill/>
        </p:spPr>
        <p:txBody>
          <a:bodyPr wrap="square" rtlCol="0">
            <a:spAutoFit/>
          </a:bodyPr>
          <a:lstStyle/>
          <a:p>
            <a:pPr algn="l" rtl="0"/>
            <a:r>
              <a:rPr lang="zh-CN" sz="1600" b="0" i="0" u="none" baseline="0">
                <a:latin typeface="+mn-lt"/>
              </a:rPr>
              <a:t>例如：</a:t>
            </a:r>
          </a:p>
          <a:p>
            <a:endParaRPr lang="zh-CN" sz="1600" dirty="0">
              <a:latin typeface="+mn-lt"/>
            </a:endParaRPr>
          </a:p>
          <a:p>
            <a:pPr algn="l" rtl="0"/>
            <a:r>
              <a:rPr lang="zh-CN" sz="1600" b="0" i="0" u="none" baseline="0">
                <a:latin typeface="+mn-lt"/>
              </a:rPr>
              <a:t>以客户为导向</a:t>
            </a:r>
          </a:p>
          <a:p>
            <a:endParaRPr lang="zh-CN" sz="1600" dirty="0">
              <a:latin typeface="+mn-lt"/>
            </a:endParaRPr>
          </a:p>
          <a:p>
            <a:pPr algn="l" rtl="0"/>
            <a:r>
              <a:rPr lang="zh-CN" sz="1600" b="0" i="0" u="none" baseline="0">
                <a:latin typeface="+mn-lt"/>
              </a:rPr>
              <a:t>“您能否举个例子，表明您很自然地以客户为导向。</a:t>
            </a:r>
            <a:endParaRPr lang="zh-CN" sz="1600" dirty="0">
              <a:latin typeface="+mn-lt"/>
            </a:endParaRPr>
          </a:p>
        </p:txBody>
      </p:sp>
      <p:sp>
        <p:nvSpPr>
          <p:cNvPr id="8" name="Rounded Rectangle 7"/>
          <p:cNvSpPr/>
          <p:nvPr/>
        </p:nvSpPr>
        <p:spPr>
          <a:xfrm>
            <a:off x="163075" y="281369"/>
            <a:ext cx="1115616" cy="650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rgbClr val="464748"/>
                </a:solidFill>
              </a:rPr>
              <a:t>聘用最合适的人</a:t>
            </a:r>
            <a:endParaRPr lang="zh-CN" sz="1200" dirty="0">
              <a:solidFill>
                <a:srgbClr val="464748"/>
              </a:solidFill>
            </a:endParaRPr>
          </a:p>
        </p:txBody>
      </p:sp>
    </p:spTree>
    <p:extLst>
      <p:ext uri="{BB962C8B-B14F-4D97-AF65-F5344CB8AC3E}">
        <p14:creationId xmlns:p14="http://schemas.microsoft.com/office/powerpoint/2010/main" xmlns="" val="69794305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最合适的人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Table 5"/>
          <p:cNvGraphicFramePr>
            <a:graphicFrameLocks noGrp="1"/>
          </p:cNvGraphicFramePr>
          <p:nvPr>
            <p:extLst>
              <p:ext uri="{D42A27DB-BD31-4B8C-83A1-F6EECF244321}">
                <p14:modId xmlns:p14="http://schemas.microsoft.com/office/powerpoint/2010/main" xmlns="" val="2416713207"/>
              </p:ext>
            </p:extLst>
          </p:nvPr>
        </p:nvGraphicFramePr>
        <p:xfrm>
          <a:off x="333317" y="1163612"/>
          <a:ext cx="8227640" cy="5029200"/>
        </p:xfrm>
        <a:graphic>
          <a:graphicData uri="http://schemas.openxmlformats.org/drawingml/2006/table">
            <a:tbl>
              <a:tblPr firstRow="1" bandRow="1">
                <a:tableStyleId>{00A15C55-8517-42AA-B614-E9B94910E393}</a:tableStyleId>
              </a:tblPr>
              <a:tblGrid>
                <a:gridCol w="2034952"/>
                <a:gridCol w="6192688"/>
              </a:tblGrid>
              <a:tr h="370840">
                <a:tc>
                  <a:txBody>
                    <a:bodyPr/>
                    <a:lstStyle/>
                    <a:p>
                      <a:pPr algn="ctr" rtl="0"/>
                      <a:r>
                        <a:rPr lang="zh-CN" sz="1600" b="0" i="0" u="none" baseline="0">
                          <a:solidFill>
                            <a:srgbClr val="464748"/>
                          </a:solidFill>
                        </a:rPr>
                        <a:t>Transwarp 企业文化要素</a:t>
                      </a:r>
                      <a:endParaRPr lang="zh-CN" sz="1600" b="0" dirty="0">
                        <a:solidFill>
                          <a:srgbClr val="464748"/>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600" b="0" i="0" u="none" baseline="0">
                          <a:solidFill>
                            <a:srgbClr val="464748"/>
                          </a:solidFill>
                        </a:rPr>
                        <a:t>行为问题</a:t>
                      </a:r>
                      <a:endParaRPr lang="zh-CN" sz="16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rowSpan="2">
                  <a:txBody>
                    <a:bodyPr/>
                    <a:lstStyle/>
                    <a:p>
                      <a:pPr algn="l" rtl="0"/>
                      <a:r>
                        <a:rPr lang="zh-CN" sz="1400" b="0" i="0" u="none" baseline="0"/>
                        <a:t>客户导向</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l" rtl="0"/>
                      <a:r>
                        <a:rPr lang="zh-CN" sz="1400" b="0" i="0" u="none" baseline="0"/>
                        <a:t>结果导向</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l" rtl="0"/>
                      <a:r>
                        <a:rPr lang="zh-CN" sz="1400" b="0" i="0" u="none" baseline="0"/>
                        <a:t>团队合作</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l" rtl="0"/>
                      <a:r>
                        <a:rPr lang="zh-CN" sz="1400" b="0" i="0" u="none" baseline="0"/>
                        <a:t>良好的工作环境</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l" rtl="0"/>
                      <a:r>
                        <a:rPr lang="zh-CN" sz="1400" b="0" i="0" u="none" baseline="0"/>
                        <a:t>创新</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rowSpan="2">
                  <a:txBody>
                    <a:bodyPr/>
                    <a:lstStyle/>
                    <a:p>
                      <a:pPr algn="l" rtl="0"/>
                      <a:r>
                        <a:rPr lang="zh-CN" sz="1400" b="0" i="0" u="none" baseline="0"/>
                        <a:t>正直</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vMerge="1">
                  <a:txBody>
                    <a:bodyPr/>
                    <a:lstStyle/>
                    <a:p>
                      <a:endParaRPr lang="zh-C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ounded Rectangle 6"/>
          <p:cNvSpPr/>
          <p:nvPr/>
        </p:nvSpPr>
        <p:spPr>
          <a:xfrm>
            <a:off x="163075" y="281369"/>
            <a:ext cx="1115616" cy="65009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solidFill>
                  <a:srgbClr val="464748"/>
                </a:solidFill>
              </a:rPr>
              <a:t>聘用最合适的人</a:t>
            </a:r>
            <a:endParaRPr lang="zh-CN" sz="1200" dirty="0">
              <a:solidFill>
                <a:srgbClr val="464748"/>
              </a:solidFill>
            </a:endParaRPr>
          </a:p>
        </p:txBody>
      </p:sp>
    </p:spTree>
    <p:extLst>
      <p:ext uri="{BB962C8B-B14F-4D97-AF65-F5344CB8AC3E}">
        <p14:creationId xmlns:p14="http://schemas.microsoft.com/office/powerpoint/2010/main" xmlns="" val="35248763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众人团结一心</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683568" y="1340768"/>
            <a:ext cx="4752528" cy="923330"/>
          </a:xfrm>
          <a:prstGeom prst="rect">
            <a:avLst/>
          </a:prstGeom>
          <a:noFill/>
        </p:spPr>
        <p:txBody>
          <a:bodyPr wrap="square" rtlCol="0">
            <a:spAutoFit/>
          </a:bodyPr>
          <a:lstStyle/>
          <a:p>
            <a:pPr algn="l" rtl="0"/>
            <a:r>
              <a:rPr lang="zh-CN" b="0" i="0" u="none" baseline="0">
                <a:solidFill>
                  <a:srgbClr val="464748"/>
                </a:solidFill>
                <a:latin typeface="+mn-lt"/>
              </a:rPr>
              <a:t>让大家团结一心</a:t>
            </a:r>
          </a:p>
          <a:p>
            <a:endParaRPr lang="zh-CN" dirty="0">
              <a:solidFill>
                <a:srgbClr val="464748"/>
              </a:solidFill>
              <a:latin typeface="+mn-lt"/>
            </a:endParaRPr>
          </a:p>
          <a:p>
            <a:endParaRPr lang="zh-CN" sz="1600" dirty="0">
              <a:solidFill>
                <a:srgbClr val="464748"/>
              </a:solidFill>
              <a:latin typeface="+mn-lt"/>
            </a:endParaRPr>
          </a:p>
        </p:txBody>
      </p:sp>
      <p:graphicFrame>
        <p:nvGraphicFramePr>
          <p:cNvPr id="7" name="Diagram 6"/>
          <p:cNvGraphicFramePr/>
          <p:nvPr>
            <p:extLst>
              <p:ext uri="{D42A27DB-BD31-4B8C-83A1-F6EECF244321}">
                <p14:modId xmlns:p14="http://schemas.microsoft.com/office/powerpoint/2010/main" xmlns="" val="535170345"/>
              </p:ext>
            </p:extLst>
          </p:nvPr>
        </p:nvGraphicFramePr>
        <p:xfrm>
          <a:off x="1259632" y="2004369"/>
          <a:ext cx="6072336" cy="4048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144016" y="300728"/>
            <a:ext cx="954832" cy="6107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50" b="0" i="0" u="none" baseline="0">
                <a:solidFill>
                  <a:srgbClr val="464748"/>
                </a:solidFill>
              </a:rPr>
              <a:t>让大家团结一心</a:t>
            </a:r>
            <a:endParaRPr lang="zh-CN" sz="1050" dirty="0">
              <a:solidFill>
                <a:srgbClr val="464748"/>
              </a:solidFill>
            </a:endParaRPr>
          </a:p>
        </p:txBody>
      </p:sp>
    </p:spTree>
    <p:extLst>
      <p:ext uri="{BB962C8B-B14F-4D97-AF65-F5344CB8AC3E}">
        <p14:creationId xmlns:p14="http://schemas.microsoft.com/office/powerpoint/2010/main" xmlns="" val="191233406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众人团结一心</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Table 5"/>
          <p:cNvGraphicFramePr>
            <a:graphicFrameLocks noGrp="1"/>
          </p:cNvGraphicFramePr>
          <p:nvPr>
            <p:extLst>
              <p:ext uri="{D42A27DB-BD31-4B8C-83A1-F6EECF244321}">
                <p14:modId xmlns:p14="http://schemas.microsoft.com/office/powerpoint/2010/main" xmlns="" val="2772578933"/>
              </p:ext>
            </p:extLst>
          </p:nvPr>
        </p:nvGraphicFramePr>
        <p:xfrm>
          <a:off x="304800" y="1193806"/>
          <a:ext cx="8534400" cy="2311400"/>
        </p:xfrm>
        <a:graphic>
          <a:graphicData uri="http://schemas.openxmlformats.org/drawingml/2006/table">
            <a:tbl>
              <a:tblPr firstRow="1" bandRow="1">
                <a:tableStyleId>{5C22544A-7EE6-4342-B048-85BDC9FD1C3A}</a:tableStyleId>
              </a:tblPr>
              <a:tblGrid>
                <a:gridCol w="1332805"/>
                <a:gridCol w="2286323"/>
                <a:gridCol w="1512168"/>
                <a:gridCol w="3403104"/>
              </a:tblGrid>
              <a:tr h="370840">
                <a:tc gridSpan="4">
                  <a:txBody>
                    <a:bodyPr/>
                    <a:lstStyle/>
                    <a:p>
                      <a:pPr algn="ctr" rtl="0"/>
                      <a:r>
                        <a:rPr lang="zh-CN" b="0" i="0" u="none" baseline="0">
                          <a:solidFill>
                            <a:schemeClr val="bg1"/>
                          </a:solidFill>
                        </a:rPr>
                        <a:t>你的下属有多团结？</a:t>
                      </a:r>
                      <a:endParaRPr lang="zh-CN"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016">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t>您的评估 5=高 -1=低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400" b="0" i="0" u="none" baseline="0"/>
                        <a:t>分数如何提高</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600" b="0" i="0" u="none" baseline="0">
                          <a:solidFill>
                            <a:srgbClr val="464749"/>
                          </a:solidFill>
                        </a:rPr>
                        <a:t>联系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l" rtl="0"/>
                      <a:r>
                        <a:rPr lang="zh-CN" sz="1200" b="0" i="0" u="none" baseline="0">
                          <a:solidFill>
                            <a:srgbClr val="464749"/>
                          </a:solidFill>
                        </a:rPr>
                        <a:t>- 身份感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solidFill>
                            <a:srgbClr val="464749"/>
                          </a:solidFill>
                        </a:rPr>
                        <a:t>- 对组织的自豪感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solidFill>
                            <a:srgbClr val="464749"/>
                          </a:solidFill>
                        </a:rPr>
                        <a:t>- 相同的价值观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solidFill>
                            <a:srgbClr val="464749"/>
                          </a:solidFill>
                        </a:rPr>
                        <a:t>- 相同的价值观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xmlns="" val="3417990412"/>
              </p:ext>
            </p:extLst>
          </p:nvPr>
        </p:nvGraphicFramePr>
        <p:xfrm>
          <a:off x="304800" y="3687369"/>
          <a:ext cx="8534400" cy="1940560"/>
        </p:xfrm>
        <a:graphic>
          <a:graphicData uri="http://schemas.openxmlformats.org/drawingml/2006/table">
            <a:tbl>
              <a:tblPr firstRow="1" bandRow="1">
                <a:tableStyleId>{5C22544A-7EE6-4342-B048-85BDC9FD1C3A}</a:tableStyleId>
              </a:tblPr>
              <a:tblGrid>
                <a:gridCol w="1332805"/>
                <a:gridCol w="2286323"/>
                <a:gridCol w="1512168"/>
                <a:gridCol w="3403104"/>
              </a:tblGrid>
              <a:tr h="370840">
                <a:tc gridSpan="4">
                  <a:txBody>
                    <a:bodyPr/>
                    <a:lstStyle/>
                    <a:p>
                      <a:pPr algn="ctr" rtl="0"/>
                      <a:r>
                        <a:rPr lang="zh-CN" b="0" i="0" u="none" baseline="0">
                          <a:solidFill>
                            <a:schemeClr val="bg1"/>
                          </a:solidFill>
                        </a:rPr>
                        <a:t>你的下属有多团结？</a:t>
                      </a:r>
                      <a:endParaRPr lang="zh-CN"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016">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t>您的评估 5=高 -1=低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400" b="0" i="0" u="none" baseline="0"/>
                        <a:t>分数如何提高</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600" b="0" i="0" u="none" baseline="0">
                          <a:solidFill>
                            <a:schemeClr val="bg1"/>
                          </a:solidFill>
                        </a:rPr>
                        <a:t>范围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lvl="0" algn="l" rtl="0"/>
                      <a:r>
                        <a:rPr lang="zh-CN" sz="1600" b="0" i="0" u="none" baseline="0"/>
                        <a:t>- </a:t>
                      </a:r>
                      <a:r>
                        <a:rPr lang="zh-CN" sz="1200" b="0" i="0" u="none" baseline="0"/>
                        <a:t>自主和相互信任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t>-  成长和成就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t>-  意义和目的</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ounded Rectangle 7"/>
          <p:cNvSpPr/>
          <p:nvPr/>
        </p:nvSpPr>
        <p:spPr>
          <a:xfrm>
            <a:off x="144016" y="300728"/>
            <a:ext cx="954832" cy="6107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50" b="0" i="0" u="none" baseline="0">
                <a:solidFill>
                  <a:srgbClr val="464748"/>
                </a:solidFill>
              </a:rPr>
              <a:t>让大家团结一心</a:t>
            </a:r>
            <a:endParaRPr lang="zh-CN" sz="1050" dirty="0">
              <a:solidFill>
                <a:srgbClr val="464748"/>
              </a:solidFill>
            </a:endParaRPr>
          </a:p>
        </p:txBody>
      </p:sp>
    </p:spTree>
    <p:extLst>
      <p:ext uri="{BB962C8B-B14F-4D97-AF65-F5344CB8AC3E}">
        <p14:creationId xmlns:p14="http://schemas.microsoft.com/office/powerpoint/2010/main" xmlns="" val="247873170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众人团结一心</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Table 5"/>
          <p:cNvGraphicFramePr>
            <a:graphicFrameLocks noGrp="1"/>
          </p:cNvGraphicFramePr>
          <p:nvPr>
            <p:extLst>
              <p:ext uri="{D42A27DB-BD31-4B8C-83A1-F6EECF244321}">
                <p14:modId xmlns:p14="http://schemas.microsoft.com/office/powerpoint/2010/main" xmlns="" val="1207750851"/>
              </p:ext>
            </p:extLst>
          </p:nvPr>
        </p:nvGraphicFramePr>
        <p:xfrm>
          <a:off x="304800" y="1193806"/>
          <a:ext cx="8534400" cy="2311400"/>
        </p:xfrm>
        <a:graphic>
          <a:graphicData uri="http://schemas.openxmlformats.org/drawingml/2006/table">
            <a:tbl>
              <a:tblPr firstRow="1" bandRow="1">
                <a:tableStyleId>{5C22544A-7EE6-4342-B048-85BDC9FD1C3A}</a:tableStyleId>
              </a:tblPr>
              <a:tblGrid>
                <a:gridCol w="954832"/>
                <a:gridCol w="2664296"/>
                <a:gridCol w="1440160"/>
                <a:gridCol w="3475112"/>
              </a:tblGrid>
              <a:tr h="370840">
                <a:tc gridSpan="4">
                  <a:txBody>
                    <a:bodyPr/>
                    <a:lstStyle/>
                    <a:p>
                      <a:pPr algn="ctr" rtl="0"/>
                      <a:r>
                        <a:rPr lang="zh-CN" b="0" i="0" u="none" baseline="0">
                          <a:solidFill>
                            <a:schemeClr val="bg1"/>
                          </a:solidFill>
                        </a:rPr>
                        <a:t>你的下属有多团结？</a:t>
                      </a:r>
                      <a:endParaRPr lang="zh-CN"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016">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t>您的评估 5=高 -1=低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400" b="0" i="0" u="none" baseline="0"/>
                        <a:t>分数如何提高</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600" b="0" i="0" u="none" baseline="0">
                          <a:solidFill>
                            <a:srgbClr val="464749"/>
                          </a:solidFill>
                        </a:rPr>
                        <a:t>支持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lvl="0" algn="l" rtl="0"/>
                      <a:r>
                        <a:rPr lang="zh-CN" sz="1200" b="0" i="0" u="none" baseline="0">
                          <a:solidFill>
                            <a:srgbClr val="464748"/>
                          </a:solidFill>
                        </a:rPr>
                        <a:t>-  作为个人对待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solidFill>
                            <a:srgbClr val="464748"/>
                          </a:solidFill>
                        </a:rPr>
                        <a:t>-  感觉被人珍视并得到公平对待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solidFill>
                            <a:srgbClr val="464749"/>
                          </a:solidFill>
                        </a:rPr>
                        <a:t>-  感觉受到重用</a:t>
                      </a:r>
                      <a:endParaRPr lang="zh-CN" sz="1200" dirty="0" smtClean="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solidFill>
                            <a:srgbClr val="464749"/>
                          </a:solidFill>
                        </a:rPr>
                        <a:t>-  身心愉快</a:t>
                      </a:r>
                      <a:endParaRPr lang="zh-CN" sz="1200" dirty="0" smtClean="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xmlns="" val="1753034963"/>
              </p:ext>
            </p:extLst>
          </p:nvPr>
        </p:nvGraphicFramePr>
        <p:xfrm>
          <a:off x="304800" y="3687369"/>
          <a:ext cx="8534400" cy="1940560"/>
        </p:xfrm>
        <a:graphic>
          <a:graphicData uri="http://schemas.openxmlformats.org/drawingml/2006/table">
            <a:tbl>
              <a:tblPr firstRow="1" bandRow="1">
                <a:tableStyleId>{5C22544A-7EE6-4342-B048-85BDC9FD1C3A}</a:tableStyleId>
              </a:tblPr>
              <a:tblGrid>
                <a:gridCol w="954832"/>
                <a:gridCol w="2664296"/>
                <a:gridCol w="1368152"/>
                <a:gridCol w="3547120"/>
              </a:tblGrid>
              <a:tr h="370840">
                <a:tc gridSpan="4">
                  <a:txBody>
                    <a:bodyPr/>
                    <a:lstStyle/>
                    <a:p>
                      <a:pPr algn="ctr" rtl="0"/>
                      <a:r>
                        <a:rPr lang="zh-CN" b="0" i="0" u="none" baseline="0">
                          <a:solidFill>
                            <a:schemeClr val="bg1"/>
                          </a:solidFill>
                        </a:rPr>
                        <a:t>你的下属有多团结？</a:t>
                      </a:r>
                      <a:endParaRPr lang="zh-CN"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5016">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zh-C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b="0" i="0" u="none" baseline="0"/>
                        <a:t>您的评估 5=高 -1=低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400" b="0" i="0" u="none" baseline="0"/>
                        <a:t>分数如何提高</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600" b="0" i="0" u="none" baseline="0">
                          <a:solidFill>
                            <a:schemeClr val="bg1"/>
                          </a:solidFill>
                        </a:rPr>
                        <a:t>声音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lvl="0" algn="l" rtl="0"/>
                      <a:r>
                        <a:rPr lang="zh-CN" sz="1200" b="0" i="0" u="none" baseline="0"/>
                        <a:t>-  传达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t>-  听取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r>
                        <a:rPr lang="zh-CN" sz="1200" b="0" i="0" u="none" baseline="0"/>
                        <a:t>-  参与</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ounded Rectangle 7"/>
          <p:cNvSpPr/>
          <p:nvPr/>
        </p:nvSpPr>
        <p:spPr>
          <a:xfrm>
            <a:off x="144016" y="300728"/>
            <a:ext cx="954832" cy="6107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50" b="0" i="0" u="none" baseline="0">
                <a:solidFill>
                  <a:srgbClr val="464748"/>
                </a:solidFill>
              </a:rPr>
              <a:t>让大家团结一心</a:t>
            </a:r>
            <a:endParaRPr lang="zh-CN" sz="1050" dirty="0">
              <a:solidFill>
                <a:srgbClr val="464748"/>
              </a:solidFill>
            </a:endParaRPr>
          </a:p>
        </p:txBody>
      </p:sp>
    </p:spTree>
    <p:extLst>
      <p:ext uri="{BB962C8B-B14F-4D97-AF65-F5344CB8AC3E}">
        <p14:creationId xmlns:p14="http://schemas.microsoft.com/office/powerpoint/2010/main" xmlns="" val="383460319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众人团结一心</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2"/>
          <p:cNvSpPr txBox="1">
            <a:spLocks noChangeArrowheads="1"/>
          </p:cNvSpPr>
          <p:nvPr/>
        </p:nvSpPr>
        <p:spPr>
          <a:xfrm>
            <a:off x="500034" y="1214422"/>
            <a:ext cx="8225714" cy="4978212"/>
          </a:xfrm>
          <a:prstGeom prst="rect">
            <a:avLst/>
          </a:prstGeom>
          <a:noFill/>
          <a:ln>
            <a:noFill/>
          </a:ln>
        </p:spPr>
        <p:txBody>
          <a:bodyPr/>
          <a:lstStyle/>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zh-CN" sz="2400" b="0" i="0" u="none" strike="noStrike" kern="0" cap="none" spc="0" normalizeH="0" baseline="0" noProof="0" dirty="0" smtClean="0">
              <a:ln>
                <a:noFill/>
              </a:ln>
              <a:solidFill>
                <a:srgbClr val="464749"/>
              </a:solidFill>
              <a:effectLst/>
              <a:uLnTx/>
              <a:uFillTx/>
              <a:latin typeface="+mn-lt"/>
              <a:ea typeface="+mn-ea"/>
              <a:cs typeface="+mn-cs"/>
            </a:endParaRPr>
          </a:p>
          <a:p>
            <a:pPr marL="0" marR="0" lvl="0" indent="0" algn="ctr" defTabSz="914400" rtl="0" eaLnBrk="1" fontAlgn="base" latinLnBrk="0" hangingPunct="1">
              <a:lnSpc>
                <a:spcPct val="80000"/>
              </a:lnSpc>
              <a:spcBef>
                <a:spcPct val="20000"/>
              </a:spcBef>
              <a:spcAft>
                <a:spcPct val="0"/>
              </a:spcAft>
              <a:buClrTx/>
              <a:buSzTx/>
              <a:buFontTx/>
              <a:buNone/>
              <a:tabLst/>
              <a:defRPr/>
            </a:pPr>
            <a:r>
              <a:rPr lang="zh-CN" sz="2000" b="0" i="0" u="none" kern="0" baseline="0">
                <a:solidFill>
                  <a:srgbClr val="464749"/>
                </a:solidFill>
                <a:latin typeface="+mn-lt"/>
              </a:rPr>
              <a:t>Transwarp</a:t>
            </a:r>
            <a:r>
              <a:rPr kumimoji="0" lang="zh-CN" sz="2000" b="0" i="0" u="none" strike="noStrike" kern="0" cap="none" spc="0" normalizeH="0" baseline="0">
                <a:ln>
                  <a:noFill/>
                </a:ln>
                <a:solidFill>
                  <a:srgbClr val="464749"/>
                </a:solidFill>
                <a:effectLst/>
                <a:uLnTx/>
                <a:uFillTx/>
                <a:latin typeface="+mn-lt"/>
              </a:rPr>
              <a:t> 的管理者应营造恰当的环境</a:t>
            </a:r>
          </a:p>
          <a:p>
            <a:pPr marL="0" marR="0" lvl="0" indent="0" algn="ctr" defTabSz="914400" rtl="0" eaLnBrk="1" fontAlgn="base" latinLnBrk="0" hangingPunct="1">
              <a:lnSpc>
                <a:spcPct val="80000"/>
              </a:lnSpc>
              <a:spcBef>
                <a:spcPct val="20000"/>
              </a:spcBef>
              <a:spcAft>
                <a:spcPct val="0"/>
              </a:spcAft>
              <a:buClrTx/>
              <a:buSzTx/>
              <a:buFontTx/>
              <a:buNone/>
              <a:tabLst/>
              <a:defRPr/>
            </a:pPr>
            <a:endParaRPr kumimoji="0" lang="zh-CN" sz="2400" b="0" i="0" u="none" strike="noStrike" kern="0" cap="none" spc="0" normalizeH="0" baseline="0" noProof="0" dirty="0" smtClean="0">
              <a:ln>
                <a:noFill/>
              </a:ln>
              <a:solidFill>
                <a:srgbClr val="464749"/>
              </a:solidFill>
              <a:effectLst/>
              <a:uLnTx/>
              <a:uFillTx/>
              <a:latin typeface="+mn-lt"/>
              <a:ea typeface="+mn-ea"/>
              <a:cs typeface="+mn-cs"/>
            </a:endParaRP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时刻与大家在一起</a:t>
            </a:r>
          </a:p>
          <a:p>
            <a:pPr marL="1828800" lvl="3" indent="-457200" algn="l" rtl="0">
              <a:lnSpc>
                <a:spcPct val="150000"/>
              </a:lnSpc>
              <a:spcBef>
                <a:spcPct val="20000"/>
              </a:spcBef>
              <a:buFont typeface="Arial" pitchFamily="34" charset="0"/>
              <a:buChar char="•"/>
              <a:defRPr/>
            </a:pPr>
            <a:r>
              <a:rPr lang="zh-CN" b="0" i="0" u="none" kern="0" baseline="0">
                <a:solidFill>
                  <a:srgbClr val="464749"/>
                </a:solidFill>
                <a:latin typeface="+mn-lt"/>
              </a:rPr>
              <a:t>表现出兴趣</a:t>
            </a:r>
            <a:endParaRPr kumimoji="0" lang="zh-CN" b="0" i="0" u="none" strike="noStrike" kern="0" cap="none" spc="0" normalizeH="0" baseline="0" noProof="0" dirty="0" smtClean="0">
              <a:ln>
                <a:noFill/>
              </a:ln>
              <a:solidFill>
                <a:srgbClr val="464749"/>
              </a:solidFill>
              <a:effectLst/>
              <a:uLnTx/>
              <a:uFillTx/>
              <a:latin typeface="+mn-lt"/>
            </a:endParaRP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传递消息</a:t>
            </a: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提出和解答问题</a:t>
            </a: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强化价值观</a:t>
            </a: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提出和接收反馈</a:t>
            </a:r>
          </a:p>
          <a:p>
            <a:pPr marL="1828800" lvl="3" indent="-457200" algn="l" rtl="0">
              <a:lnSpc>
                <a:spcPct val="150000"/>
              </a:lnSpc>
              <a:spcBef>
                <a:spcPct val="20000"/>
              </a:spcBef>
              <a:buFont typeface="Arial" pitchFamily="34" charset="0"/>
              <a:buChar char="•"/>
              <a:defRPr/>
            </a:pPr>
            <a:r>
              <a:rPr kumimoji="0" lang="zh-CN" b="0" i="0" u="none" strike="noStrike" kern="0" cap="none" spc="0" normalizeH="0" baseline="0">
                <a:ln>
                  <a:noFill/>
                </a:ln>
                <a:solidFill>
                  <a:srgbClr val="464749"/>
                </a:solidFill>
                <a:effectLst/>
                <a:uLnTx/>
                <a:uFillTx/>
                <a:latin typeface="+mn-lt"/>
              </a:rPr>
              <a:t>群策群力做正确的事</a:t>
            </a:r>
          </a:p>
        </p:txBody>
      </p:sp>
      <p:sp>
        <p:nvSpPr>
          <p:cNvPr id="7" name="Rounded Rectangle 6"/>
          <p:cNvSpPr/>
          <p:nvPr/>
        </p:nvSpPr>
        <p:spPr>
          <a:xfrm>
            <a:off x="144016" y="300728"/>
            <a:ext cx="954832" cy="6107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50" b="0" i="0" u="none" baseline="0">
                <a:solidFill>
                  <a:srgbClr val="464748"/>
                </a:solidFill>
              </a:rPr>
              <a:t>让大家团结一心</a:t>
            </a:r>
            <a:endParaRPr lang="zh-CN" sz="1050" dirty="0">
              <a:solidFill>
                <a:srgbClr val="464748"/>
              </a:solidFill>
            </a:endParaRPr>
          </a:p>
        </p:txBody>
      </p:sp>
    </p:spTree>
    <p:extLst>
      <p:ext uri="{BB962C8B-B14F-4D97-AF65-F5344CB8AC3E}">
        <p14:creationId xmlns:p14="http://schemas.microsoft.com/office/powerpoint/2010/main" xmlns="" val="152816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611560" y="2852936"/>
            <a:ext cx="7992888"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l" rtl="0">
              <a:lnSpc>
                <a:spcPct val="150000"/>
              </a:lnSpc>
            </a:pPr>
            <a:endParaRPr lang="zh-CN" sz="1100" dirty="0" smtClean="0">
              <a:solidFill>
                <a:srgbClr val="464749"/>
              </a:solidFill>
              <a:latin typeface="+mn-lt"/>
            </a:endParaRPr>
          </a:p>
          <a:p>
            <a:pPr algn="l" rtl="0">
              <a:lnSpc>
                <a:spcPct val="150000"/>
              </a:lnSpc>
            </a:pPr>
            <a:r>
              <a:rPr lang="zh-CN" b="0" i="0" u="none" baseline="0">
                <a:solidFill>
                  <a:srgbClr val="464749"/>
                </a:solidFill>
                <a:latin typeface="+mn-lt"/>
              </a:rPr>
              <a:t>2.Transwarp 领导者 – 追求完美和成就卓越</a:t>
            </a: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78755330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58914"/>
            <a:ext cx="8534400" cy="715962"/>
          </a:xfrm>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14"/>
          <p:cNvGrpSpPr>
            <a:grpSpLocks/>
          </p:cNvGrpSpPr>
          <p:nvPr/>
        </p:nvGrpSpPr>
        <p:grpSpPr bwMode="auto">
          <a:xfrm>
            <a:off x="2123728" y="2204864"/>
            <a:ext cx="4623792" cy="2332856"/>
            <a:chOff x="1152" y="1008"/>
            <a:chExt cx="4032" cy="2304"/>
          </a:xfrm>
        </p:grpSpPr>
        <p:sp>
          <p:nvSpPr>
            <p:cNvPr id="7" name="Line 5"/>
            <p:cNvSpPr>
              <a:spLocks noChangeShapeType="1"/>
            </p:cNvSpPr>
            <p:nvPr/>
          </p:nvSpPr>
          <p:spPr bwMode="auto">
            <a:xfrm>
              <a:off x="1152" y="1008"/>
              <a:ext cx="0" cy="2304"/>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dirty="0"/>
            </a:p>
          </p:txBody>
        </p:sp>
        <p:sp>
          <p:nvSpPr>
            <p:cNvPr id="8" name="Line 6"/>
            <p:cNvSpPr>
              <a:spLocks noChangeShapeType="1"/>
            </p:cNvSpPr>
            <p:nvPr/>
          </p:nvSpPr>
          <p:spPr bwMode="auto">
            <a:xfrm rot="5400000">
              <a:off x="2856" y="1608"/>
              <a:ext cx="0" cy="3408"/>
            </a:xfrm>
            <a:prstGeom prst="line">
              <a:avLst/>
            </a:prstGeom>
            <a:noFill/>
            <a:ln w="28575">
              <a:solidFill>
                <a:schemeClr val="tx1"/>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dirty="0"/>
            </a:p>
          </p:txBody>
        </p:sp>
        <p:sp>
          <p:nvSpPr>
            <p:cNvPr id="9" name="Line 7"/>
            <p:cNvSpPr>
              <a:spLocks noChangeShapeType="1"/>
            </p:cNvSpPr>
            <p:nvPr/>
          </p:nvSpPr>
          <p:spPr bwMode="auto">
            <a:xfrm flipV="1">
              <a:off x="1392" y="1920"/>
              <a:ext cx="2832" cy="1008"/>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dirty="0"/>
            </a:p>
          </p:txBody>
        </p:sp>
        <p:sp>
          <p:nvSpPr>
            <p:cNvPr id="10" name="Line 8"/>
            <p:cNvSpPr>
              <a:spLocks noChangeShapeType="1"/>
            </p:cNvSpPr>
            <p:nvPr/>
          </p:nvSpPr>
          <p:spPr bwMode="auto">
            <a:xfrm flipV="1">
              <a:off x="1488" y="2016"/>
              <a:ext cx="2832" cy="1008"/>
            </a:xfrm>
            <a:prstGeom prst="line">
              <a:avLst/>
            </a:prstGeom>
            <a:noFill/>
            <a:ln w="76200">
              <a:solidFill>
                <a:srgbClr val="FF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dirty="0"/>
            </a:p>
          </p:txBody>
        </p:sp>
        <p:sp>
          <p:nvSpPr>
            <p:cNvPr id="11" name="AutoShape 9"/>
            <p:cNvSpPr>
              <a:spLocks noChangeArrowheads="1"/>
            </p:cNvSpPr>
            <p:nvPr/>
          </p:nvSpPr>
          <p:spPr bwMode="auto">
            <a:xfrm>
              <a:off x="2448" y="1248"/>
              <a:ext cx="1488" cy="336"/>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rtl="0"/>
              <a:r>
                <a:rPr lang="zh-CN" sz="1400" b="0" i="0" u="none" baseline="0">
                  <a:solidFill>
                    <a:schemeClr val="bg1"/>
                  </a:solidFill>
                  <a:latin typeface="+mn-lt"/>
                </a:rPr>
                <a:t>公司成长</a:t>
              </a:r>
            </a:p>
          </p:txBody>
        </p:sp>
        <p:sp>
          <p:nvSpPr>
            <p:cNvPr id="12" name="AutoShape 11"/>
            <p:cNvSpPr>
              <a:spLocks noChangeArrowheads="1"/>
            </p:cNvSpPr>
            <p:nvPr/>
          </p:nvSpPr>
          <p:spPr bwMode="auto">
            <a:xfrm>
              <a:off x="3696" y="2688"/>
              <a:ext cx="1488" cy="336"/>
            </a:xfrm>
            <a:prstGeom prst="roundRect">
              <a:avLst>
                <a:gd name="adj" fmla="val 16667"/>
              </a:avLst>
            </a:prstGeom>
            <a:solidFill>
              <a:srgbClr val="FF6600">
                <a:alpha val="80000"/>
              </a:srgb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rtl="0"/>
              <a:r>
                <a:rPr lang="zh-CN" sz="1400" b="0" i="0" u="none" baseline="0">
                  <a:latin typeface="+mn-lt"/>
                </a:rPr>
                <a:t>人的成长</a:t>
              </a:r>
            </a:p>
          </p:txBody>
        </p:sp>
      </p:grpSp>
      <p:sp>
        <p:nvSpPr>
          <p:cNvPr id="13" name="TextBox 12"/>
          <p:cNvSpPr txBox="1"/>
          <p:nvPr/>
        </p:nvSpPr>
        <p:spPr>
          <a:xfrm>
            <a:off x="1646521" y="1282205"/>
            <a:ext cx="5760640" cy="369332"/>
          </a:xfrm>
          <a:prstGeom prst="rect">
            <a:avLst/>
          </a:prstGeom>
          <a:noFill/>
        </p:spPr>
        <p:txBody>
          <a:bodyPr wrap="square" rtlCol="0">
            <a:spAutoFit/>
          </a:bodyPr>
          <a:lstStyle/>
          <a:p>
            <a:pPr algn="l" rtl="0"/>
            <a:r>
              <a:rPr lang="zh-CN" b="0" i="0" u="none" baseline="0">
                <a:solidFill>
                  <a:srgbClr val="464749"/>
                </a:solidFill>
                <a:latin typeface="+mn-lt"/>
              </a:rPr>
              <a:t>如果人没有成长，公司就不会成长</a:t>
            </a:r>
            <a:endParaRPr lang="zh-CN" dirty="0">
              <a:solidFill>
                <a:srgbClr val="464749"/>
              </a:solidFill>
              <a:latin typeface="+mn-lt"/>
            </a:endParaRPr>
          </a:p>
        </p:txBody>
      </p:sp>
      <p:sp>
        <p:nvSpPr>
          <p:cNvPr id="14" name="TextBox 13"/>
          <p:cNvSpPr txBox="1"/>
          <p:nvPr/>
        </p:nvSpPr>
        <p:spPr>
          <a:xfrm>
            <a:off x="1043608" y="5013176"/>
            <a:ext cx="6840760" cy="1477328"/>
          </a:xfrm>
          <a:prstGeom prst="rect">
            <a:avLst/>
          </a:prstGeom>
          <a:noFill/>
        </p:spPr>
        <p:txBody>
          <a:bodyPr wrap="square" rtlCol="0">
            <a:spAutoFit/>
          </a:bodyPr>
          <a:lstStyle/>
          <a:p>
            <a:pPr algn="ctr" rtl="0"/>
            <a:r>
              <a:rPr lang="zh-CN" b="0" i="0" u="none" baseline="0">
                <a:solidFill>
                  <a:srgbClr val="464749"/>
                </a:solidFill>
                <a:latin typeface="+mn-lt"/>
              </a:rPr>
              <a:t>每一位管理者都负有培养人的责任。</a:t>
            </a:r>
          </a:p>
          <a:p>
            <a:pPr algn="ctr" rtl="0"/>
            <a:endParaRPr lang="zh-CN" dirty="0" smtClean="0">
              <a:solidFill>
                <a:srgbClr val="464749"/>
              </a:solidFill>
              <a:latin typeface="+mn-lt"/>
            </a:endParaRPr>
          </a:p>
          <a:p>
            <a:pPr algn="ctr" rtl="0"/>
            <a:r>
              <a:rPr lang="zh-CN" b="0" i="0" u="none" baseline="0">
                <a:solidFill>
                  <a:srgbClr val="464749"/>
                </a:solidFill>
                <a:latin typeface="+mn-lt"/>
              </a:rPr>
              <a:t>因为未来和未来的要求都是未知量。</a:t>
            </a:r>
          </a:p>
          <a:p>
            <a:pPr algn="ctr" rtl="0"/>
            <a:endParaRPr lang="zh-CN" dirty="0">
              <a:solidFill>
                <a:srgbClr val="464749"/>
              </a:solidFill>
              <a:latin typeface="+mn-lt"/>
            </a:endParaRPr>
          </a:p>
        </p:txBody>
      </p:sp>
      <p:sp>
        <p:nvSpPr>
          <p:cNvPr id="15" name="Rounded Rectangle 14"/>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42566053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304800" y="1697020"/>
            <a:ext cx="1962944" cy="369332"/>
          </a:xfrm>
          <a:prstGeom prst="rect">
            <a:avLst/>
          </a:prstGeom>
          <a:noFill/>
        </p:spPr>
        <p:txBody>
          <a:bodyPr wrap="square" rtlCol="0">
            <a:spAutoFit/>
          </a:bodyPr>
          <a:lstStyle/>
          <a:p>
            <a:pPr algn="ctr" rtl="0"/>
            <a:r>
              <a:rPr lang="zh-CN" b="0" i="0" u="none" baseline="0">
                <a:solidFill>
                  <a:srgbClr val="464749"/>
                </a:solidFill>
                <a:latin typeface="+mn-lt"/>
              </a:rPr>
              <a:t>分组练习</a:t>
            </a:r>
            <a:endParaRPr lang="zh-CN" dirty="0">
              <a:solidFill>
                <a:srgbClr val="464749"/>
              </a:solidFill>
              <a:latin typeface="+mn-lt"/>
            </a:endParaRPr>
          </a:p>
        </p:txBody>
      </p:sp>
      <p:sp>
        <p:nvSpPr>
          <p:cNvPr id="7" name="TextBox 6"/>
          <p:cNvSpPr txBox="1"/>
          <p:nvPr/>
        </p:nvSpPr>
        <p:spPr>
          <a:xfrm>
            <a:off x="1035331" y="2859835"/>
            <a:ext cx="7704856" cy="1661993"/>
          </a:xfrm>
          <a:prstGeom prst="rect">
            <a:avLst/>
          </a:prstGeom>
          <a:noFill/>
        </p:spPr>
        <p:txBody>
          <a:bodyPr wrap="square" rtlCol="0">
            <a:spAutoFit/>
          </a:bodyPr>
          <a:lstStyle/>
          <a:p>
            <a:pPr algn="l" rtl="0"/>
            <a:r>
              <a:rPr lang="zh-CN" b="0" i="0" u="none" baseline="0">
                <a:solidFill>
                  <a:srgbClr val="464749"/>
                </a:solidFill>
                <a:latin typeface="+mn-lt"/>
              </a:rPr>
              <a:t>在小组中讨论 Transwarp 在今后 2 年会如何发展。</a:t>
            </a:r>
          </a:p>
          <a:p>
            <a:endParaRPr lang="zh-CN" dirty="0">
              <a:solidFill>
                <a:srgbClr val="464749"/>
              </a:solidFill>
              <a:latin typeface="+mn-lt"/>
            </a:endParaRPr>
          </a:p>
          <a:p>
            <a:pPr marL="342900" indent="-342900" algn="l" rtl="0">
              <a:buFont typeface="+mj-lt"/>
              <a:buAutoNum type="alphaLcParenR"/>
            </a:pPr>
            <a:r>
              <a:rPr lang="zh-CN" sz="1600" b="0" i="0" u="none" baseline="0">
                <a:solidFill>
                  <a:srgbClr val="464749"/>
                </a:solidFill>
                <a:latin typeface="+mn-lt"/>
              </a:rPr>
              <a:t>彼时需要哪些与现在不同的技能和经验？</a:t>
            </a:r>
          </a:p>
          <a:p>
            <a:endParaRPr lang="zh-CN" sz="1600" dirty="0" smtClean="0">
              <a:solidFill>
                <a:srgbClr val="464749"/>
              </a:solidFill>
              <a:latin typeface="+mn-lt"/>
            </a:endParaRPr>
          </a:p>
          <a:p>
            <a:pPr marL="342900" indent="-342900" algn="l" rtl="0">
              <a:buFont typeface="+mj-lt"/>
              <a:buAutoNum type="alphaLcParenR" startAt="2"/>
            </a:pPr>
            <a:r>
              <a:rPr lang="zh-CN" sz="1600" b="0" i="0" u="none" baseline="0">
                <a:solidFill>
                  <a:srgbClr val="464749"/>
                </a:solidFill>
                <a:latin typeface="+mn-lt"/>
              </a:rPr>
              <a:t>这种技能和经验来自哪里？</a:t>
            </a:r>
            <a:endParaRPr lang="zh-CN" sz="1600" dirty="0">
              <a:solidFill>
                <a:srgbClr val="464749"/>
              </a:solidFill>
              <a:latin typeface="+mn-lt"/>
            </a:endParaRPr>
          </a:p>
        </p:txBody>
      </p:sp>
      <p:sp>
        <p:nvSpPr>
          <p:cNvPr id="9" name="Rounded Rectangle 8"/>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330201800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9" name="Rectangle 3"/>
          <p:cNvSpPr txBox="1">
            <a:spLocks noChangeArrowheads="1"/>
          </p:cNvSpPr>
          <p:nvPr/>
        </p:nvSpPr>
        <p:spPr>
          <a:xfrm>
            <a:off x="1835696" y="1628800"/>
            <a:ext cx="6696744" cy="4525963"/>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algn="ctr" rtl="0"/>
            <a:r>
              <a:rPr lang="zh-CN" sz="2000" b="0" i="0" u="none" kern="0" baseline="0"/>
              <a:t>经理的作用</a:t>
            </a:r>
          </a:p>
          <a:p>
            <a:endParaRPr lang="zh-CN" altLang="en-US" sz="2000" kern="0" dirty="0" smtClean="0"/>
          </a:p>
          <a:p>
            <a:pPr algn="l" rtl="0"/>
            <a:r>
              <a:rPr lang="zh-CN" sz="1800" b="0" i="0" u="none" kern="0" baseline="0"/>
              <a:t>负责发挥下属的潜力。</a:t>
            </a:r>
          </a:p>
          <a:p>
            <a:pPr algn="l" rtl="0"/>
            <a:r>
              <a:rPr lang="zh-CN" sz="1800" b="0" i="0" u="none" kern="0" baseline="0"/>
              <a:t>但不能对个人发展负责。</a:t>
            </a:r>
          </a:p>
          <a:p>
            <a:endParaRPr lang="zh-CN" altLang="en-US" sz="1800" kern="0" dirty="0" smtClean="0"/>
          </a:p>
          <a:p>
            <a:pPr algn="l" rtl="0"/>
            <a:r>
              <a:rPr lang="zh-CN" sz="1800" b="0" i="0" u="none" kern="0" baseline="0"/>
              <a:t>作用如</a:t>
            </a:r>
          </a:p>
          <a:p>
            <a:pPr lvl="3" algn="l" rtl="0"/>
            <a:r>
              <a:rPr lang="zh-CN" b="0" i="0" u="none" kern="0" baseline="0">
                <a:solidFill>
                  <a:srgbClr val="464749"/>
                </a:solidFill>
              </a:rPr>
              <a:t>催化剂</a:t>
            </a:r>
          </a:p>
          <a:p>
            <a:pPr lvl="3" algn="l" rtl="0"/>
            <a:r>
              <a:rPr lang="zh-CN" b="0" i="0" u="none" kern="0" baseline="0">
                <a:solidFill>
                  <a:srgbClr val="464749"/>
                </a:solidFill>
              </a:rPr>
              <a:t>助推器</a:t>
            </a:r>
          </a:p>
          <a:p>
            <a:pPr lvl="3" algn="l" rtl="0"/>
            <a:r>
              <a:rPr lang="zh-CN" b="0" i="0" u="none" kern="0" baseline="0">
                <a:solidFill>
                  <a:srgbClr val="464749"/>
                </a:solidFill>
              </a:rPr>
              <a:t>顾问</a:t>
            </a:r>
          </a:p>
          <a:p>
            <a:pPr lvl="3" algn="l" rtl="0"/>
            <a:r>
              <a:rPr lang="zh-CN" b="0" i="0" u="none" kern="0" baseline="0">
                <a:solidFill>
                  <a:srgbClr val="464749"/>
                </a:solidFill>
              </a:rPr>
              <a:t>指导</a:t>
            </a:r>
            <a:endParaRPr lang="zh-CN" altLang="en-US" kern="0" dirty="0">
              <a:solidFill>
                <a:srgbClr val="464749"/>
              </a:solidFill>
            </a:endParaRPr>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2178714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8" name="Text Box 4"/>
          <p:cNvSpPr txBox="1">
            <a:spLocks noChangeArrowheads="1"/>
          </p:cNvSpPr>
          <p:nvPr/>
        </p:nvSpPr>
        <p:spPr bwMode="auto">
          <a:xfrm>
            <a:off x="144016" y="1844824"/>
            <a:ext cx="8382000" cy="3631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lvl="1" algn="ctr" rtl="0">
              <a:spcBef>
                <a:spcPct val="50000"/>
              </a:spcBef>
            </a:pPr>
            <a:r>
              <a:rPr lang="zh-CN" sz="2000" b="0" i="0" u="none" baseline="0">
                <a:solidFill>
                  <a:srgbClr val="464749"/>
                </a:solidFill>
                <a:latin typeface="+mn-lt"/>
              </a:rPr>
              <a:t>员工发展计划</a:t>
            </a:r>
          </a:p>
          <a:p>
            <a:pPr lvl="2" algn="l" rtl="0">
              <a:spcBef>
                <a:spcPct val="50000"/>
              </a:spcBef>
              <a:buFontTx/>
              <a:buAutoNum type="arabicPeriod"/>
            </a:pPr>
            <a:r>
              <a:rPr lang="zh-CN" b="0" i="0" u="none" baseline="0">
                <a:solidFill>
                  <a:srgbClr val="464749"/>
                </a:solidFill>
                <a:latin typeface="+mn-lt"/>
              </a:rPr>
              <a:t>明确员工的目标是什么</a:t>
            </a:r>
            <a:endParaRPr lang="zh-CN" altLang="en-US" dirty="0">
              <a:solidFill>
                <a:srgbClr val="464749"/>
              </a:solidFill>
              <a:latin typeface="+mn-lt"/>
            </a:endParaRPr>
          </a:p>
          <a:p>
            <a:pPr lvl="2" algn="l" rtl="0">
              <a:spcBef>
                <a:spcPct val="50000"/>
              </a:spcBef>
              <a:buFontTx/>
              <a:buAutoNum type="arabicPeriod"/>
            </a:pPr>
            <a:r>
              <a:rPr lang="zh-CN" b="0" i="0" u="none" baseline="0">
                <a:solidFill>
                  <a:srgbClr val="464749"/>
                </a:solidFill>
                <a:latin typeface="+mn-lt"/>
              </a:rPr>
              <a:t>认同这些对公司和员工都是合理的</a:t>
            </a:r>
          </a:p>
          <a:p>
            <a:pPr lvl="2" algn="l" rtl="0">
              <a:spcBef>
                <a:spcPct val="50000"/>
              </a:spcBef>
              <a:buFontTx/>
              <a:buAutoNum type="arabicPeriod"/>
            </a:pPr>
            <a:r>
              <a:rPr lang="zh-CN" b="0" i="0" u="none" baseline="0">
                <a:solidFill>
                  <a:srgbClr val="464749"/>
                </a:solidFill>
                <a:latin typeface="+mn-lt"/>
              </a:rPr>
              <a:t>明确个人需要有哪些技能、知识和经验</a:t>
            </a:r>
          </a:p>
          <a:p>
            <a:pPr lvl="2" algn="l" rtl="0">
              <a:spcBef>
                <a:spcPct val="50000"/>
              </a:spcBef>
              <a:buFontTx/>
              <a:buAutoNum type="arabicPeriod"/>
            </a:pPr>
            <a:r>
              <a:rPr lang="zh-CN" b="0" i="0" u="none" baseline="0">
                <a:solidFill>
                  <a:srgbClr val="464749"/>
                </a:solidFill>
                <a:latin typeface="+mn-lt"/>
              </a:rPr>
              <a:t>制定计划明确发展和学习的来源</a:t>
            </a:r>
            <a:endParaRPr lang="zh-CN" altLang="en-US" dirty="0">
              <a:solidFill>
                <a:srgbClr val="464749"/>
              </a:solidFill>
              <a:latin typeface="+mn-lt"/>
            </a:endParaRPr>
          </a:p>
          <a:p>
            <a:pPr lvl="2" algn="l" rtl="0">
              <a:spcBef>
                <a:spcPct val="50000"/>
              </a:spcBef>
              <a:buFontTx/>
              <a:buAutoNum type="arabicPeriod"/>
            </a:pPr>
            <a:r>
              <a:rPr lang="zh-CN" b="0" i="0" u="none" baseline="0">
                <a:solidFill>
                  <a:srgbClr val="464749"/>
                </a:solidFill>
                <a:latin typeface="+mn-lt"/>
              </a:rPr>
              <a:t>实施并检查计划</a:t>
            </a:r>
            <a:endParaRPr lang="zh-CN" altLang="en-US" dirty="0">
              <a:solidFill>
                <a:srgbClr val="464749"/>
              </a:solidFill>
              <a:latin typeface="+mn-lt"/>
            </a:endParaRPr>
          </a:p>
          <a:p>
            <a:pPr marL="914400" lvl="2" indent="0" algn="l" rtl="0">
              <a:spcBef>
                <a:spcPct val="50000"/>
              </a:spcBef>
            </a:pPr>
            <a:endParaRPr lang="zh-CN" altLang="en-US" dirty="0">
              <a:solidFill>
                <a:srgbClr val="464749"/>
              </a:solidFill>
              <a:latin typeface="+mn-lt"/>
            </a:endParaRPr>
          </a:p>
          <a:p>
            <a:pPr lvl="2" algn="l" rtl="0">
              <a:spcBef>
                <a:spcPct val="50000"/>
              </a:spcBef>
              <a:buFontTx/>
              <a:buAutoNum type="arabicPeriod"/>
            </a:pPr>
            <a:endParaRPr lang="zh-CN" altLang="en-US" sz="2000" dirty="0"/>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400565076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2"/>
          <p:cNvSpPr txBox="1">
            <a:spLocks noChangeArrowheads="1"/>
          </p:cNvSpPr>
          <p:nvPr/>
        </p:nvSpPr>
        <p:spPr>
          <a:xfrm>
            <a:off x="1942728" y="1555919"/>
            <a:ext cx="5258544" cy="4179168"/>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marL="457200" lvl="1" indent="0" algn="l" rtl="0">
              <a:lnSpc>
                <a:spcPct val="170000"/>
              </a:lnSpc>
              <a:buNone/>
            </a:pPr>
            <a:r>
              <a:rPr lang="zh-CN" sz="2000" b="0" i="0" u="none" kern="0" baseline="0">
                <a:solidFill>
                  <a:srgbClr val="464749"/>
                </a:solidFill>
              </a:rPr>
              <a:t>员工的目标是什么</a:t>
            </a:r>
          </a:p>
          <a:p>
            <a:pPr marL="1428750" lvl="2" indent="-514350" algn="l" rtl="0">
              <a:lnSpc>
                <a:spcPct val="170000"/>
              </a:lnSpc>
              <a:buFont typeface="+mj-lt"/>
              <a:buAutoNum type="romanLcPeriod"/>
            </a:pPr>
            <a:r>
              <a:rPr lang="zh-CN" sz="1800" b="0" i="0" u="none" kern="0" baseline="0"/>
              <a:t>他们喜欢做什么</a:t>
            </a:r>
          </a:p>
          <a:p>
            <a:pPr marL="1752600" lvl="3" indent="-381000" algn="l" rtl="0">
              <a:lnSpc>
                <a:spcPct val="110000"/>
              </a:lnSpc>
              <a:buFont typeface="+mj-lt"/>
              <a:buAutoNum type="alphaLcParenR"/>
            </a:pPr>
            <a:r>
              <a:rPr lang="zh-CN" sz="1600" b="0" i="0" u="none" kern="0" baseline="0">
                <a:solidFill>
                  <a:srgbClr val="464749"/>
                </a:solidFill>
              </a:rPr>
              <a:t>活动</a:t>
            </a:r>
          </a:p>
          <a:p>
            <a:pPr marL="1752600" lvl="3" indent="-381000" algn="l" rtl="0">
              <a:lnSpc>
                <a:spcPct val="110000"/>
              </a:lnSpc>
              <a:buFont typeface="+mj-lt"/>
              <a:buAutoNum type="alphaLcParenR"/>
            </a:pPr>
            <a:r>
              <a:rPr lang="zh-CN" sz="1600" b="0" i="0" u="none" kern="0" baseline="0">
                <a:solidFill>
                  <a:srgbClr val="464749"/>
                </a:solidFill>
              </a:rPr>
              <a:t>角色</a:t>
            </a:r>
          </a:p>
          <a:p>
            <a:pPr marL="1752600" lvl="3" indent="-381000" algn="l" rtl="0">
              <a:lnSpc>
                <a:spcPct val="110000"/>
              </a:lnSpc>
              <a:buFont typeface="+mj-lt"/>
              <a:buAutoNum type="alphaLcParenR"/>
            </a:pPr>
            <a:r>
              <a:rPr lang="zh-CN" sz="1600" b="0" i="0" u="none" kern="0" baseline="0">
                <a:solidFill>
                  <a:srgbClr val="464749"/>
                </a:solidFill>
              </a:rPr>
              <a:t>他们如何使用时间</a:t>
            </a:r>
          </a:p>
          <a:p>
            <a:pPr marL="1295400" lvl="2" indent="-381000" algn="l" rtl="0">
              <a:lnSpc>
                <a:spcPct val="170000"/>
              </a:lnSpc>
              <a:buFontTx/>
              <a:buAutoNum type="romanLcPeriod"/>
            </a:pPr>
            <a:r>
              <a:rPr lang="zh-CN" sz="1800" b="0" i="0" u="none" kern="0" baseline="0"/>
              <a:t>他们喜欢在哪里 </a:t>
            </a:r>
          </a:p>
          <a:p>
            <a:pPr marL="1295400" lvl="2" indent="-381000" algn="l" rtl="0">
              <a:lnSpc>
                <a:spcPct val="170000"/>
              </a:lnSpc>
              <a:buFontTx/>
              <a:buAutoNum type="romanLcPeriod"/>
            </a:pPr>
            <a:r>
              <a:rPr lang="zh-CN" sz="1800" b="0" i="0" u="none" kern="0" baseline="0"/>
              <a:t>短期、中期和长期</a:t>
            </a:r>
          </a:p>
          <a:p>
            <a:pPr marL="1295400" lvl="2" indent="-381000" algn="l" rtl="0">
              <a:lnSpc>
                <a:spcPct val="170000"/>
              </a:lnSpc>
              <a:buFontTx/>
              <a:buAutoNum type="romanLcPeriod"/>
            </a:pPr>
            <a:r>
              <a:rPr lang="zh-CN" sz="1800" b="0" i="0" u="none" kern="0" baseline="0"/>
              <a:t>他们是否与公司步调一致？</a:t>
            </a:r>
          </a:p>
          <a:p>
            <a:pPr marL="1295400" lvl="2" indent="-381000" algn="l" rtl="0">
              <a:lnSpc>
                <a:spcPct val="170000"/>
              </a:lnSpc>
              <a:buFontTx/>
              <a:buAutoNum type="romanLcPeriod"/>
            </a:pPr>
            <a:r>
              <a:rPr lang="zh-CN" sz="1800" b="0" i="0" u="none" kern="0" baseline="0"/>
              <a:t>这些目标有多现实？</a:t>
            </a:r>
            <a:endParaRPr lang="zh-CN" altLang="en-US" sz="1800" kern="0" dirty="0"/>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195757708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stretch>
            <a:fillRect/>
          </a:stretch>
        </p:blipFill>
        <p:spPr>
          <a:xfrm>
            <a:off x="467544" y="3423519"/>
            <a:ext cx="1943070" cy="1455427"/>
          </a:xfrm>
          <a:prstGeom prst="rect">
            <a:avLst/>
          </a:prstGeom>
        </p:spPr>
      </p:pic>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3"/>
          <p:cNvSpPr txBox="1">
            <a:spLocks noChangeArrowheads="1"/>
          </p:cNvSpPr>
          <p:nvPr/>
        </p:nvSpPr>
        <p:spPr>
          <a:xfrm>
            <a:off x="228600" y="1600200"/>
            <a:ext cx="8686800" cy="4525963"/>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algn="ctr" rtl="0"/>
            <a:r>
              <a:rPr lang="zh-CN" sz="2000" b="0" i="0" u="none" kern="0" baseline="0"/>
              <a:t>很多人发现很难确定自己的目标</a:t>
            </a:r>
          </a:p>
          <a:p>
            <a:pPr algn="ctr" rtl="0"/>
            <a:endParaRPr lang="zh-CN" altLang="en-US" sz="3200" kern="0" dirty="0" smtClean="0"/>
          </a:p>
          <a:p>
            <a:pPr marL="2800350" lvl="5" indent="-285750" algn="l" rtl="0">
              <a:buFont typeface="Arial" panose="020B0604020202020204" pitchFamily="34" charset="0"/>
              <a:buChar char="•"/>
            </a:pPr>
            <a:r>
              <a:rPr lang="zh-CN" sz="1800" b="0" i="0" u="none" kern="0" baseline="0">
                <a:latin typeface="+mn-lt"/>
              </a:rPr>
              <a:t>缺乏自信</a:t>
            </a:r>
          </a:p>
          <a:p>
            <a:pPr marL="2800350" lvl="5" indent="-285750" algn="l" rtl="0">
              <a:buFont typeface="Arial" panose="020B0604020202020204" pitchFamily="34" charset="0"/>
              <a:buChar char="•"/>
            </a:pPr>
            <a:r>
              <a:rPr lang="zh-CN" sz="1800" b="0" i="0" u="none" kern="0" baseline="0">
                <a:latin typeface="+mn-lt"/>
              </a:rPr>
              <a:t>做“正确的事”还是“别人希望我做的事”</a:t>
            </a:r>
          </a:p>
          <a:p>
            <a:pPr marL="2800350" lvl="5" indent="-285750" algn="l" rtl="0">
              <a:buFont typeface="Arial" panose="020B0604020202020204" pitchFamily="34" charset="0"/>
              <a:buChar char="•"/>
            </a:pPr>
            <a:r>
              <a:rPr lang="zh-CN" sz="1800" b="0" i="0" u="none" kern="0" baseline="0">
                <a:latin typeface="+mn-lt"/>
              </a:rPr>
              <a:t>挑战上司</a:t>
            </a:r>
          </a:p>
          <a:p>
            <a:pPr marL="2800350" lvl="5" indent="-285750" algn="l" rtl="0">
              <a:buFont typeface="Arial" panose="020B0604020202020204" pitchFamily="34" charset="0"/>
              <a:buChar char="•"/>
            </a:pPr>
            <a:r>
              <a:rPr lang="zh-CN" sz="1800" b="0" i="0" u="none" kern="0" baseline="0">
                <a:latin typeface="+mn-lt"/>
              </a:rPr>
              <a:t>接受不愉快的结果</a:t>
            </a:r>
            <a:endParaRPr lang="zh-CN" altLang="en-US" sz="1800" kern="0" dirty="0">
              <a:latin typeface="+mn-lt"/>
            </a:endParaRPr>
          </a:p>
        </p:txBody>
      </p:sp>
      <p:sp>
        <p:nvSpPr>
          <p:cNvPr id="7" name="Rectangle 3"/>
          <p:cNvSpPr txBox="1">
            <a:spLocks noChangeArrowheads="1"/>
          </p:cNvSpPr>
          <p:nvPr/>
        </p:nvSpPr>
        <p:spPr>
          <a:xfrm>
            <a:off x="304800" y="4389422"/>
            <a:ext cx="8229600" cy="1728192"/>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algn="ctr" rtl="0"/>
            <a:r>
              <a:rPr lang="zh-CN" sz="2000" b="0" i="0" u="none" kern="0" baseline="0"/>
              <a:t>强项和弱项窘境</a:t>
            </a:r>
          </a:p>
          <a:p>
            <a:pPr algn="ctr" rtl="0"/>
            <a:endParaRPr lang="zh-CN" altLang="en-US" sz="1800" kern="0" dirty="0" smtClean="0"/>
          </a:p>
          <a:p>
            <a:pPr lvl="4" algn="l" rtl="0"/>
            <a:r>
              <a:rPr lang="zh-CN" sz="1800" b="0" i="0" u="none" kern="0" baseline="0">
                <a:latin typeface="+mn-lt"/>
              </a:rPr>
              <a:t>你是要让强项越来越强</a:t>
            </a:r>
          </a:p>
          <a:p>
            <a:pPr lvl="4" algn="l" rtl="0">
              <a:buFontTx/>
              <a:buNone/>
            </a:pPr>
            <a:r>
              <a:rPr lang="zh-CN" sz="1800" b="0" i="0" u="none" kern="0" baseline="0">
                <a:latin typeface="+mn-lt"/>
              </a:rPr>
              <a:t>                         还是</a:t>
            </a:r>
          </a:p>
          <a:p>
            <a:pPr lvl="4" algn="l" rtl="0"/>
            <a:r>
              <a:rPr lang="zh-CN" sz="1800" b="0" i="0" u="none" kern="0" baseline="0">
                <a:latin typeface="+mn-lt"/>
              </a:rPr>
              <a:t>补强自己的弱项</a:t>
            </a:r>
            <a:endParaRPr lang="zh-CN" altLang="en-US" sz="1800" kern="0" dirty="0">
              <a:latin typeface="+mn-lt"/>
            </a:endParaRPr>
          </a:p>
        </p:txBody>
      </p:sp>
      <p:sp>
        <p:nvSpPr>
          <p:cNvPr id="9" name="Rounded Rectangle 8"/>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31527591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5"/>
          <p:cNvSpPr/>
          <p:nvPr/>
        </p:nvSpPr>
        <p:spPr>
          <a:xfrm>
            <a:off x="1403648" y="2027878"/>
            <a:ext cx="6102424" cy="1477328"/>
          </a:xfrm>
          <a:prstGeom prst="rect">
            <a:avLst/>
          </a:prstGeom>
        </p:spPr>
        <p:txBody>
          <a:bodyPr wrap="square">
            <a:spAutoFit/>
          </a:bodyPr>
          <a:lstStyle/>
          <a:p>
            <a:pPr algn="ctr" rtl="0">
              <a:buFontTx/>
              <a:buNone/>
            </a:pPr>
            <a:r>
              <a:rPr lang="zh-CN" b="0" i="0" u="none" baseline="0">
                <a:solidFill>
                  <a:srgbClr val="464749"/>
                </a:solidFill>
                <a:latin typeface="+mn-lt"/>
              </a:rPr>
              <a:t>帮助大家确定自己的目标</a:t>
            </a:r>
          </a:p>
          <a:p>
            <a:pPr algn="ctr" rtl="0">
              <a:buFontTx/>
              <a:buNone/>
            </a:pPr>
            <a:endParaRPr lang="zh-CN" altLang="en-US" dirty="0">
              <a:solidFill>
                <a:srgbClr val="464749"/>
              </a:solidFill>
              <a:latin typeface="+mn-lt"/>
            </a:endParaRPr>
          </a:p>
          <a:p>
            <a:pPr marL="514350" indent="-285750" algn="l" rtl="0">
              <a:lnSpc>
                <a:spcPct val="150000"/>
              </a:lnSpc>
              <a:buFont typeface="Arial" panose="020B0604020202020204" pitchFamily="34" charset="0"/>
              <a:buChar char="•"/>
            </a:pPr>
            <a:r>
              <a:rPr lang="zh-CN" b="0" i="0" u="none" baseline="0">
                <a:solidFill>
                  <a:srgbClr val="464749"/>
                </a:solidFill>
                <a:latin typeface="+mn-lt"/>
              </a:rPr>
              <a:t>经理起到助推作用</a:t>
            </a:r>
          </a:p>
          <a:p>
            <a:pPr marL="514350" indent="-285750" algn="l" rtl="0">
              <a:lnSpc>
                <a:spcPct val="150000"/>
              </a:lnSpc>
              <a:buFont typeface="Arial" panose="020B0604020202020204" pitchFamily="34" charset="0"/>
              <a:buChar char="•"/>
            </a:pPr>
            <a:r>
              <a:rPr lang="zh-CN" b="0" i="0" u="none" baseline="0">
                <a:solidFill>
                  <a:srgbClr val="464749"/>
                </a:solidFill>
                <a:latin typeface="+mn-lt"/>
              </a:rPr>
              <a:t>帮助大家思考、想象和界定。</a:t>
            </a:r>
          </a:p>
        </p:txBody>
      </p:sp>
      <p:sp>
        <p:nvSpPr>
          <p:cNvPr id="7" name="Text Box 5"/>
          <p:cNvSpPr txBox="1">
            <a:spLocks noChangeArrowheads="1"/>
          </p:cNvSpPr>
          <p:nvPr/>
        </p:nvSpPr>
        <p:spPr bwMode="auto">
          <a:xfrm>
            <a:off x="864096" y="4418885"/>
            <a:ext cx="7253808" cy="86177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288925" indent="-2889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l" rtl="0">
              <a:spcBef>
                <a:spcPct val="50000"/>
              </a:spcBef>
            </a:pPr>
            <a:r>
              <a:rPr lang="zh-CN" sz="1600" b="0" i="0" u="none" baseline="0">
                <a:solidFill>
                  <a:srgbClr val="464749"/>
                </a:solidFill>
                <a:latin typeface="+mn-lt"/>
              </a:rPr>
              <a:t>“你要么做自己喜欢的，要么做自己懂的；如果你够幸运，你就能喜欢你所懂的”</a:t>
            </a:r>
          </a:p>
          <a:p>
            <a:pPr algn="r" rtl="0">
              <a:spcBef>
                <a:spcPct val="50000"/>
              </a:spcBef>
            </a:pPr>
            <a:r>
              <a:rPr lang="zh-CN" sz="1200" b="0" i="0" u="none" baseline="0">
                <a:solidFill>
                  <a:srgbClr val="464749"/>
                </a:solidFill>
                <a:latin typeface="+mn-lt"/>
              </a:rPr>
              <a:t>法国哲学家</a:t>
            </a:r>
            <a:endParaRPr lang="zh-CN" altLang="en-US" sz="1200" dirty="0">
              <a:solidFill>
                <a:srgbClr val="464749"/>
              </a:solidFill>
              <a:latin typeface="+mn-lt"/>
            </a:endParaRPr>
          </a:p>
        </p:txBody>
      </p:sp>
      <p:sp>
        <p:nvSpPr>
          <p:cNvPr id="8" name="Rounded Rectangle 7"/>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140753043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2"/>
          <p:cNvSpPr txBox="1">
            <a:spLocks noChangeArrowheads="1"/>
          </p:cNvSpPr>
          <p:nvPr/>
        </p:nvSpPr>
        <p:spPr>
          <a:xfrm>
            <a:off x="1259632" y="1295034"/>
            <a:ext cx="7435552" cy="4420344"/>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marL="457200" lvl="1" indent="0" algn="l" rtl="0">
              <a:lnSpc>
                <a:spcPct val="170000"/>
              </a:lnSpc>
              <a:buNone/>
            </a:pPr>
            <a:endParaRPr lang="zh-CN" altLang="en-US" sz="1800" kern="0" dirty="0"/>
          </a:p>
        </p:txBody>
      </p:sp>
      <p:sp>
        <p:nvSpPr>
          <p:cNvPr id="7" name="Text Box 4"/>
          <p:cNvSpPr txBox="1">
            <a:spLocks noChangeArrowheads="1"/>
          </p:cNvSpPr>
          <p:nvPr/>
        </p:nvSpPr>
        <p:spPr bwMode="auto">
          <a:xfrm>
            <a:off x="116384" y="1679489"/>
            <a:ext cx="8839200" cy="3216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lvl="1" algn="ctr" rtl="0">
              <a:spcBef>
                <a:spcPct val="50000"/>
              </a:spcBef>
            </a:pPr>
            <a:r>
              <a:rPr lang="zh-CN" sz="2000" b="0" i="0" u="none" baseline="0">
                <a:solidFill>
                  <a:srgbClr val="464749"/>
                </a:solidFill>
                <a:latin typeface="+mn-lt"/>
              </a:rPr>
              <a:t>员工发展计划</a:t>
            </a:r>
          </a:p>
          <a:p>
            <a:pPr lvl="2" algn="l" rtl="0">
              <a:spcBef>
                <a:spcPct val="50000"/>
              </a:spcBef>
              <a:buFontTx/>
              <a:buAutoNum type="arabicPeriod"/>
            </a:pPr>
            <a:r>
              <a:rPr lang="zh-CN" b="0" i="0" u="none" baseline="0">
                <a:solidFill>
                  <a:srgbClr val="464749"/>
                </a:solidFill>
                <a:latin typeface="+mn-lt"/>
              </a:rPr>
              <a:t>明确员工的目标是什么</a:t>
            </a:r>
          </a:p>
          <a:p>
            <a:pPr lvl="2" algn="l" rtl="0">
              <a:spcBef>
                <a:spcPct val="50000"/>
              </a:spcBef>
              <a:buFontTx/>
              <a:buAutoNum type="arabicPeriod"/>
            </a:pPr>
            <a:r>
              <a:rPr lang="zh-CN" b="0" i="0" u="none" baseline="0">
                <a:solidFill>
                  <a:srgbClr val="464749"/>
                </a:solidFill>
                <a:latin typeface="+mn-lt"/>
              </a:rPr>
              <a:t>认同这些对公司和员工都是合理的</a:t>
            </a:r>
          </a:p>
          <a:p>
            <a:pPr lvl="2" algn="l" rtl="0">
              <a:spcBef>
                <a:spcPct val="50000"/>
              </a:spcBef>
              <a:buFontTx/>
              <a:buAutoNum type="arabicPeriod"/>
            </a:pPr>
            <a:r>
              <a:rPr lang="zh-CN" b="0" i="0" u="none" baseline="0">
                <a:solidFill>
                  <a:schemeClr val="bg1">
                    <a:lumMod val="75000"/>
                  </a:schemeClr>
                </a:solidFill>
                <a:latin typeface="+mn-lt"/>
              </a:rPr>
              <a:t>明确个人需要有哪些技能、知识和经验</a:t>
            </a:r>
          </a:p>
          <a:p>
            <a:pPr lvl="2" algn="l" rtl="0">
              <a:spcBef>
                <a:spcPct val="50000"/>
              </a:spcBef>
              <a:buFontTx/>
              <a:buAutoNum type="arabicPeriod"/>
            </a:pPr>
            <a:r>
              <a:rPr lang="zh-CN" b="0" i="0" u="none" baseline="0">
                <a:solidFill>
                  <a:schemeClr val="bg1">
                    <a:lumMod val="75000"/>
                  </a:schemeClr>
                </a:solidFill>
                <a:latin typeface="+mn-lt"/>
              </a:rPr>
              <a:t>制定计划明确发展和学习的来源</a:t>
            </a:r>
          </a:p>
          <a:p>
            <a:pPr lvl="2" algn="l" rtl="0">
              <a:spcBef>
                <a:spcPct val="50000"/>
              </a:spcBef>
              <a:buFontTx/>
              <a:buAutoNum type="arabicPeriod"/>
            </a:pPr>
            <a:r>
              <a:rPr lang="zh-CN" b="0" i="0" u="none" baseline="0">
                <a:solidFill>
                  <a:schemeClr val="bg1">
                    <a:lumMod val="75000"/>
                  </a:schemeClr>
                </a:solidFill>
                <a:latin typeface="+mn-lt"/>
              </a:rPr>
              <a:t>实施并检查计划</a:t>
            </a:r>
          </a:p>
          <a:p>
            <a:pPr lvl="2" algn="l" rtl="0">
              <a:spcBef>
                <a:spcPct val="50000"/>
              </a:spcBef>
              <a:buFontTx/>
              <a:buAutoNum type="arabicPeriod"/>
            </a:pPr>
            <a:endParaRPr lang="zh-CN" altLang="en-US" sz="2000" dirty="0">
              <a:solidFill>
                <a:srgbClr val="B2B2B2"/>
              </a:solidFill>
              <a:latin typeface="+mn-lt"/>
            </a:endParaRPr>
          </a:p>
        </p:txBody>
      </p:sp>
      <p:sp>
        <p:nvSpPr>
          <p:cNvPr id="8" name="Rounded Rectangle 7"/>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241599081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 Box 4"/>
          <p:cNvSpPr txBox="1">
            <a:spLocks noChangeArrowheads="1"/>
          </p:cNvSpPr>
          <p:nvPr/>
        </p:nvSpPr>
        <p:spPr bwMode="auto">
          <a:xfrm>
            <a:off x="-324544" y="1219200"/>
            <a:ext cx="9361040" cy="29392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lvl="1" algn="ctr" rtl="0">
              <a:spcBef>
                <a:spcPct val="50000"/>
              </a:spcBef>
            </a:pPr>
            <a:r>
              <a:rPr lang="zh-CN" sz="2000" b="0" i="0" u="none" baseline="0">
                <a:solidFill>
                  <a:srgbClr val="464749"/>
                </a:solidFill>
                <a:latin typeface="+mn-lt"/>
              </a:rPr>
              <a:t>员工发展计划</a:t>
            </a:r>
          </a:p>
          <a:p>
            <a:pPr lvl="2" algn="l" rtl="0">
              <a:spcBef>
                <a:spcPct val="50000"/>
              </a:spcBef>
              <a:buFontTx/>
              <a:buAutoNum type="arabicPeriod"/>
            </a:pPr>
            <a:r>
              <a:rPr lang="zh-CN" b="0" i="0" u="none" baseline="0">
                <a:solidFill>
                  <a:srgbClr val="464749"/>
                </a:solidFill>
                <a:latin typeface="+mn-lt"/>
              </a:rPr>
              <a:t>明确员工的目标是什么</a:t>
            </a:r>
          </a:p>
          <a:p>
            <a:pPr lvl="2" algn="l" rtl="0">
              <a:spcBef>
                <a:spcPct val="50000"/>
              </a:spcBef>
              <a:buFontTx/>
              <a:buAutoNum type="arabicPeriod"/>
            </a:pPr>
            <a:r>
              <a:rPr lang="zh-CN" b="0" i="0" u="none" baseline="0">
                <a:solidFill>
                  <a:srgbClr val="464749"/>
                </a:solidFill>
                <a:latin typeface="+mn-lt"/>
              </a:rPr>
              <a:t>认同这些对公司和员工都是合理的</a:t>
            </a:r>
          </a:p>
          <a:p>
            <a:pPr lvl="2" algn="l" rtl="0">
              <a:spcBef>
                <a:spcPct val="50000"/>
              </a:spcBef>
              <a:buFontTx/>
              <a:buAutoNum type="arabicPeriod"/>
            </a:pPr>
            <a:r>
              <a:rPr lang="zh-CN" b="0" i="0" u="none" baseline="0">
                <a:solidFill>
                  <a:srgbClr val="464749"/>
                </a:solidFill>
                <a:latin typeface="+mn-lt"/>
              </a:rPr>
              <a:t>明确个人需要有哪些技能、知识和经验</a:t>
            </a:r>
          </a:p>
          <a:p>
            <a:pPr lvl="2" algn="l" rtl="0">
              <a:spcBef>
                <a:spcPct val="50000"/>
              </a:spcBef>
              <a:buFontTx/>
              <a:buAutoNum type="arabicPeriod"/>
            </a:pPr>
            <a:r>
              <a:rPr lang="zh-CN" b="0" i="0" u="none" baseline="0">
                <a:solidFill>
                  <a:schemeClr val="bg1">
                    <a:lumMod val="75000"/>
                  </a:schemeClr>
                </a:solidFill>
                <a:latin typeface="+mn-lt"/>
              </a:rPr>
              <a:t>制定计划明确发展和学习的来源</a:t>
            </a:r>
          </a:p>
          <a:p>
            <a:pPr lvl="2" algn="l" rtl="0">
              <a:spcBef>
                <a:spcPct val="50000"/>
              </a:spcBef>
              <a:buFontTx/>
              <a:buAutoNum type="arabicPeriod"/>
            </a:pPr>
            <a:r>
              <a:rPr lang="zh-CN" b="0" i="0" u="none" baseline="0">
                <a:solidFill>
                  <a:schemeClr val="bg1">
                    <a:lumMod val="75000"/>
                  </a:schemeClr>
                </a:solidFill>
                <a:latin typeface="+mn-lt"/>
              </a:rPr>
              <a:t>实施并检查计划</a:t>
            </a:r>
          </a:p>
          <a:p>
            <a:pPr lvl="2" algn="l" rtl="0">
              <a:spcBef>
                <a:spcPct val="50000"/>
              </a:spcBef>
              <a:buFontTx/>
              <a:buAutoNum type="arabicPeriod"/>
            </a:pPr>
            <a:endParaRPr lang="zh-CN" altLang="en-US" sz="2000" dirty="0">
              <a:solidFill>
                <a:schemeClr val="bg1">
                  <a:lumMod val="75000"/>
                </a:schemeClr>
              </a:solidFill>
            </a:endParaRPr>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252329791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3"/>
          <p:cNvSpPr txBox="1">
            <a:spLocks noChangeArrowheads="1"/>
          </p:cNvSpPr>
          <p:nvPr/>
        </p:nvSpPr>
        <p:spPr>
          <a:xfrm>
            <a:off x="2699792" y="1371707"/>
            <a:ext cx="3600400" cy="4547592"/>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marL="457200" indent="-457200" algn="l" rtl="0"/>
            <a:r>
              <a:rPr lang="zh-CN" sz="2000" b="0" i="0" u="none" kern="0" baseline="0"/>
              <a:t>这人今天在哪？</a:t>
            </a:r>
          </a:p>
          <a:p>
            <a:pPr marL="457200" indent="-457200" algn="l" rtl="0"/>
            <a:endParaRPr lang="zh-CN" altLang="en-US" sz="2000" kern="0" dirty="0" smtClean="0"/>
          </a:p>
          <a:p>
            <a:pPr marL="612775" lvl="1" indent="-381000" algn="l" rtl="0">
              <a:lnSpc>
                <a:spcPct val="150000"/>
              </a:lnSpc>
              <a:buSzPct val="75000"/>
            </a:pPr>
            <a:r>
              <a:rPr lang="zh-CN" sz="1600" b="0" i="0" u="none" kern="0" baseline="0">
                <a:solidFill>
                  <a:srgbClr val="464749"/>
                </a:solidFill>
              </a:rPr>
              <a:t>他们的强项</a:t>
            </a:r>
          </a:p>
          <a:p>
            <a:pPr marL="612775" lvl="1" indent="-381000" algn="l" rtl="0">
              <a:lnSpc>
                <a:spcPct val="150000"/>
              </a:lnSpc>
              <a:buSzPct val="75000"/>
            </a:pPr>
            <a:r>
              <a:rPr lang="zh-CN" sz="1600" b="0" i="0" u="none" kern="0" baseline="0">
                <a:solidFill>
                  <a:srgbClr val="464749"/>
                </a:solidFill>
              </a:rPr>
              <a:t>他们的弱项</a:t>
            </a:r>
          </a:p>
          <a:p>
            <a:pPr marL="612775" lvl="1" indent="-381000" algn="l" rtl="0">
              <a:lnSpc>
                <a:spcPct val="150000"/>
              </a:lnSpc>
              <a:buSzPct val="75000"/>
            </a:pPr>
            <a:r>
              <a:rPr lang="zh-CN" sz="1600" b="0" i="0" u="none" kern="0" baseline="0">
                <a:solidFill>
                  <a:srgbClr val="464749"/>
                </a:solidFill>
              </a:rPr>
              <a:t>过往表现</a:t>
            </a:r>
          </a:p>
          <a:p>
            <a:pPr marL="612775" lvl="1" indent="-381000" algn="l" rtl="0">
              <a:lnSpc>
                <a:spcPct val="150000"/>
              </a:lnSpc>
              <a:buSzPct val="75000"/>
            </a:pPr>
            <a:r>
              <a:rPr lang="zh-CN" sz="1600" b="0" i="0" u="none" kern="0" baseline="0">
                <a:solidFill>
                  <a:srgbClr val="464749"/>
                </a:solidFill>
              </a:rPr>
              <a:t>他们喜欢的东西</a:t>
            </a:r>
          </a:p>
          <a:p>
            <a:pPr marL="612775" lvl="1" indent="-381000" algn="l" rtl="0">
              <a:lnSpc>
                <a:spcPct val="150000"/>
              </a:lnSpc>
              <a:buSzPct val="75000"/>
            </a:pPr>
            <a:r>
              <a:rPr lang="zh-CN" sz="1600" b="0" i="0" u="none" kern="0" baseline="0">
                <a:solidFill>
                  <a:srgbClr val="464749"/>
                </a:solidFill>
              </a:rPr>
              <a:t>他们不喜欢的东西</a:t>
            </a:r>
            <a:endParaRPr lang="zh-CN" altLang="en-US" sz="1600" kern="0" dirty="0">
              <a:solidFill>
                <a:srgbClr val="464749"/>
              </a:solidFill>
            </a:endParaRPr>
          </a:p>
        </p:txBody>
      </p:sp>
      <p:grpSp>
        <p:nvGrpSpPr>
          <p:cNvPr id="7" name="Group 6"/>
          <p:cNvGrpSpPr/>
          <p:nvPr/>
        </p:nvGrpSpPr>
        <p:grpSpPr>
          <a:xfrm>
            <a:off x="1771092" y="4266205"/>
            <a:ext cx="5601816" cy="1933689"/>
            <a:chOff x="914400" y="1219200"/>
            <a:chExt cx="7924800" cy="5188954"/>
          </a:xfrm>
        </p:grpSpPr>
        <p:pic>
          <p:nvPicPr>
            <p:cNvPr id="8" name="Picture 8" descr="j04326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43600" y="1905000"/>
              <a:ext cx="2514600" cy="33528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9" descr="j04326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4400" y="1905000"/>
              <a:ext cx="2514600" cy="33528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 Box 10"/>
            <p:cNvSpPr txBox="1">
              <a:spLocks noChangeArrowheads="1"/>
            </p:cNvSpPr>
            <p:nvPr/>
          </p:nvSpPr>
          <p:spPr bwMode="auto">
            <a:xfrm>
              <a:off x="1295400" y="1219200"/>
              <a:ext cx="1904999" cy="825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rtl="0">
                <a:spcBef>
                  <a:spcPct val="50000"/>
                </a:spcBef>
              </a:pPr>
              <a:r>
                <a:rPr lang="zh-CN" sz="1400" b="0" i="0" u="none" baseline="0">
                  <a:solidFill>
                    <a:srgbClr val="0000CC"/>
                  </a:solidFill>
                  <a:latin typeface="+mn-lt"/>
                </a:rPr>
                <a:t>我所在的地方</a:t>
              </a:r>
            </a:p>
          </p:txBody>
        </p:sp>
        <p:sp>
          <p:nvSpPr>
            <p:cNvPr id="11" name="Text Box 11"/>
            <p:cNvSpPr txBox="1">
              <a:spLocks noChangeArrowheads="1"/>
            </p:cNvSpPr>
            <p:nvPr/>
          </p:nvSpPr>
          <p:spPr bwMode="auto">
            <a:xfrm>
              <a:off x="5943601" y="1219200"/>
              <a:ext cx="2895599" cy="825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rtl="0">
                <a:spcBef>
                  <a:spcPct val="50000"/>
                </a:spcBef>
              </a:pPr>
              <a:r>
                <a:rPr lang="zh-CN" sz="1400" b="0" i="0" u="none" baseline="0">
                  <a:solidFill>
                    <a:srgbClr val="0000CC"/>
                  </a:solidFill>
                  <a:latin typeface="+mn-lt"/>
                </a:rPr>
                <a:t>我想去的地方</a:t>
              </a:r>
            </a:p>
          </p:txBody>
        </p:sp>
        <p:sp>
          <p:nvSpPr>
            <p:cNvPr id="12" name="AutoShape 12"/>
            <p:cNvSpPr>
              <a:spLocks noChangeArrowheads="1"/>
            </p:cNvSpPr>
            <p:nvPr/>
          </p:nvSpPr>
          <p:spPr bwMode="auto">
            <a:xfrm>
              <a:off x="3352800" y="2895600"/>
              <a:ext cx="2819400" cy="1676400"/>
            </a:xfrm>
            <a:prstGeom prst="rightArrow">
              <a:avLst>
                <a:gd name="adj1" fmla="val 50000"/>
                <a:gd name="adj2" fmla="val 42045"/>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rtl="0"/>
              <a:r>
                <a:rPr lang="zh-CN" sz="1400" b="0" i="0" u="none" baseline="0">
                  <a:latin typeface="+mn-lt"/>
                </a:rPr>
                <a:t>发展差距</a:t>
              </a:r>
            </a:p>
          </p:txBody>
        </p:sp>
        <p:sp>
          <p:nvSpPr>
            <p:cNvPr id="13" name="Text Box 14"/>
            <p:cNvSpPr txBox="1">
              <a:spLocks noChangeArrowheads="1"/>
            </p:cNvSpPr>
            <p:nvPr/>
          </p:nvSpPr>
          <p:spPr bwMode="auto">
            <a:xfrm>
              <a:off x="3733800" y="4343399"/>
              <a:ext cx="1600200" cy="206475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rtl="0">
                <a:spcBef>
                  <a:spcPct val="50000"/>
                </a:spcBef>
              </a:pPr>
              <a:r>
                <a:rPr lang="zh-CN" sz="1100" b="0" i="0" u="none" baseline="0">
                  <a:latin typeface="+mn-lt"/>
                </a:rPr>
                <a:t>技能</a:t>
              </a:r>
            </a:p>
            <a:p>
              <a:pPr algn="l" rtl="0">
                <a:spcBef>
                  <a:spcPct val="50000"/>
                </a:spcBef>
              </a:pPr>
              <a:r>
                <a:rPr lang="zh-CN" sz="1100" b="0" i="0" u="none" baseline="0">
                  <a:latin typeface="+mn-lt"/>
                </a:rPr>
                <a:t>知识</a:t>
              </a:r>
            </a:p>
            <a:p>
              <a:pPr algn="l" rtl="0">
                <a:spcBef>
                  <a:spcPct val="50000"/>
                </a:spcBef>
              </a:pPr>
              <a:r>
                <a:rPr lang="zh-CN" sz="1100" b="0" i="0" u="none" baseline="0">
                  <a:latin typeface="+mn-lt"/>
                </a:rPr>
                <a:t>经验</a:t>
              </a:r>
            </a:p>
          </p:txBody>
        </p:sp>
      </p:grpSp>
      <p:sp>
        <p:nvSpPr>
          <p:cNvPr id="14" name="Rounded Rectangle 13"/>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16843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20" name="Rectangle 19"/>
          <p:cNvSpPr/>
          <p:nvPr/>
        </p:nvSpPr>
        <p:spPr>
          <a:xfrm>
            <a:off x="971600" y="2132856"/>
            <a:ext cx="7272808" cy="2304256"/>
          </a:xfrm>
          <a:prstGeom prst="rect">
            <a:avLst/>
          </a:prstGeom>
          <a:solidFill>
            <a:srgbClr val="FFFF00"/>
          </a:soli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如果 Transwarp 能够在其核心价值观的每一个方面都能成就卓越，就可以成为一家伟大的企业</a:t>
            </a:r>
            <a:endParaRPr lang="zh-CN" dirty="0">
              <a:solidFill>
                <a:srgbClr val="464749"/>
              </a:solidFill>
            </a:endParaRPr>
          </a:p>
        </p:txBody>
      </p:sp>
    </p:spTree>
    <p:extLst>
      <p:ext uri="{BB962C8B-B14F-4D97-AF65-F5344CB8AC3E}">
        <p14:creationId xmlns:p14="http://schemas.microsoft.com/office/powerpoint/2010/main" xmlns="" val="44189938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Group 35"/>
          <p:cNvGraphicFramePr>
            <a:graphicFrameLocks noGrp="1"/>
          </p:cNvGraphicFramePr>
          <p:nvPr>
            <p:extLst>
              <p:ext uri="{D42A27DB-BD31-4B8C-83A1-F6EECF244321}">
                <p14:modId xmlns:p14="http://schemas.microsoft.com/office/powerpoint/2010/main" xmlns="" val="3337843835"/>
              </p:ext>
            </p:extLst>
          </p:nvPr>
        </p:nvGraphicFramePr>
        <p:xfrm>
          <a:off x="533400" y="1397000"/>
          <a:ext cx="8229600" cy="3632200"/>
        </p:xfrm>
        <a:graphic>
          <a:graphicData uri="http://schemas.openxmlformats.org/drawingml/2006/table">
            <a:tbl>
              <a:tblPr/>
              <a:tblGrid>
                <a:gridCol w="2079625"/>
                <a:gridCol w="3074988"/>
                <a:gridCol w="3074987"/>
              </a:tblGrid>
              <a:tr h="584200">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1800" b="0" i="0" u="none" strike="noStrike" cap="none" normalizeH="0" baseline="0">
                          <a:ln>
                            <a:noFill/>
                          </a:ln>
                          <a:solidFill>
                            <a:schemeClr val="tx1"/>
                          </a:solidFill>
                          <a:effectLst/>
                          <a:latin typeface="+mn-lt"/>
                        </a:rPr>
                        <a:t>现在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1800" b="0" i="0" u="none" strike="noStrike" cap="none" normalizeH="0" baseline="0">
                          <a:ln>
                            <a:noFill/>
                          </a:ln>
                          <a:solidFill>
                            <a:schemeClr val="tx1"/>
                          </a:solidFill>
                          <a:effectLst/>
                          <a:latin typeface="+mn-lt"/>
                        </a:rPr>
                        <a:t>将成为必要</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016000">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1800" b="0" i="0" u="none" strike="noStrike" cap="none" normalizeH="0" baseline="0">
                          <a:ln>
                            <a:noFill/>
                          </a:ln>
                          <a:solidFill>
                            <a:schemeClr val="tx1"/>
                          </a:solidFill>
                          <a:effectLst/>
                          <a:latin typeface="+mn-lt"/>
                        </a:rPr>
                        <a:t>技能</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6000">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1800" b="0" i="0" u="none" strike="noStrike" cap="none" normalizeH="0" baseline="0">
                          <a:ln>
                            <a:noFill/>
                          </a:ln>
                          <a:solidFill>
                            <a:schemeClr val="tx1"/>
                          </a:solidFill>
                          <a:effectLst/>
                          <a:latin typeface="+mn-lt"/>
                        </a:rPr>
                        <a:t>知识</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6000">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1800" b="0" i="0" u="none" strike="noStrike" cap="none" normalizeH="0" baseline="0">
                          <a:ln>
                            <a:noFill/>
                          </a:ln>
                          <a:solidFill>
                            <a:schemeClr val="tx1"/>
                          </a:solidFill>
                          <a:effectLst/>
                          <a:latin typeface="+mn-lt"/>
                        </a:rPr>
                        <a:t>经验</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b="1">
                          <a:solidFill>
                            <a:schemeClr val="tx1"/>
                          </a:solidFill>
                          <a:latin typeface="Arial" panose="020B0604020202020204" pitchFamily="34" charset="0"/>
                        </a:defRPr>
                      </a:lvl1pPr>
                      <a:lvl2pPr>
                        <a:spcBef>
                          <a:spcPct val="20000"/>
                        </a:spcBef>
                        <a:defRPr b="1">
                          <a:solidFill>
                            <a:schemeClr val="tx1"/>
                          </a:solidFill>
                          <a:latin typeface="Arial" panose="020B0604020202020204" pitchFamily="34" charset="0"/>
                        </a:defRPr>
                      </a:lvl2pPr>
                      <a:lvl3pPr>
                        <a:spcBef>
                          <a:spcPct val="20000"/>
                        </a:spcBef>
                        <a:defRPr b="1">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246969630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5"/>
          <p:cNvSpPr/>
          <p:nvPr/>
        </p:nvSpPr>
        <p:spPr>
          <a:xfrm>
            <a:off x="698541" y="1556792"/>
            <a:ext cx="8460432" cy="2477601"/>
          </a:xfrm>
          <a:prstGeom prst="rect">
            <a:avLst/>
          </a:prstGeom>
        </p:spPr>
        <p:txBody>
          <a:bodyPr wrap="square">
            <a:spAutoFit/>
          </a:bodyPr>
          <a:lstStyle/>
          <a:p>
            <a:pPr lvl="1" algn="ctr" rtl="0">
              <a:spcBef>
                <a:spcPct val="50000"/>
              </a:spcBef>
            </a:pPr>
            <a:r>
              <a:rPr lang="zh-CN" sz="2000" b="0" i="0" u="none" baseline="0">
                <a:solidFill>
                  <a:srgbClr val="464749"/>
                </a:solidFill>
                <a:latin typeface="+mn-lt"/>
              </a:rPr>
              <a:t>员工发展计划</a:t>
            </a:r>
          </a:p>
          <a:p>
            <a:pPr algn="l" rtl="0">
              <a:spcBef>
                <a:spcPct val="50000"/>
              </a:spcBef>
              <a:buFontTx/>
              <a:buAutoNum type="arabicPeriod"/>
            </a:pPr>
            <a:r>
              <a:rPr lang="zh-CN" b="0" i="0" u="none" baseline="0">
                <a:solidFill>
                  <a:srgbClr val="464749"/>
                </a:solidFill>
                <a:latin typeface="+mn-lt"/>
              </a:rPr>
              <a:t>明确员工的目标是什么</a:t>
            </a:r>
          </a:p>
          <a:p>
            <a:pPr algn="l" rtl="0">
              <a:spcBef>
                <a:spcPct val="50000"/>
              </a:spcBef>
              <a:buFontTx/>
              <a:buAutoNum type="arabicPeriod"/>
            </a:pPr>
            <a:r>
              <a:rPr lang="zh-CN" b="0" i="0" u="none" baseline="0">
                <a:solidFill>
                  <a:srgbClr val="464749"/>
                </a:solidFill>
                <a:latin typeface="+mn-lt"/>
              </a:rPr>
              <a:t>认同这些对公司和员工都是合理的</a:t>
            </a:r>
          </a:p>
          <a:p>
            <a:pPr algn="l" rtl="0">
              <a:spcBef>
                <a:spcPct val="50000"/>
              </a:spcBef>
              <a:buFontTx/>
              <a:buAutoNum type="arabicPeriod"/>
            </a:pPr>
            <a:r>
              <a:rPr lang="zh-CN" b="0" i="0" u="none" baseline="0">
                <a:solidFill>
                  <a:srgbClr val="464749"/>
                </a:solidFill>
                <a:latin typeface="+mn-lt"/>
              </a:rPr>
              <a:t>明确个人需要有哪些技能、知识和经验</a:t>
            </a:r>
          </a:p>
          <a:p>
            <a:pPr algn="l" rtl="0">
              <a:spcBef>
                <a:spcPct val="50000"/>
              </a:spcBef>
              <a:buFontTx/>
              <a:buAutoNum type="arabicPeriod"/>
            </a:pPr>
            <a:r>
              <a:rPr lang="zh-CN" b="0" i="0" u="none" baseline="0">
                <a:solidFill>
                  <a:srgbClr val="464748"/>
                </a:solidFill>
                <a:latin typeface="+mn-lt"/>
              </a:rPr>
              <a:t>制定计划明确发展和学习的来源</a:t>
            </a:r>
          </a:p>
          <a:p>
            <a:pPr algn="l" rtl="0">
              <a:spcBef>
                <a:spcPct val="50000"/>
              </a:spcBef>
              <a:buFontTx/>
              <a:buAutoNum type="arabicPeriod"/>
            </a:pPr>
            <a:r>
              <a:rPr lang="zh-CN" b="0" i="0" u="none" baseline="0">
                <a:solidFill>
                  <a:schemeClr val="bg1">
                    <a:lumMod val="75000"/>
                  </a:schemeClr>
                </a:solidFill>
                <a:latin typeface="+mn-lt"/>
              </a:rPr>
              <a:t>实施并检查计划</a:t>
            </a:r>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423247113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3"/>
          <p:cNvSpPr txBox="1">
            <a:spLocks noChangeArrowheads="1"/>
          </p:cNvSpPr>
          <p:nvPr/>
        </p:nvSpPr>
        <p:spPr>
          <a:xfrm>
            <a:off x="1259632" y="1675233"/>
            <a:ext cx="7416824" cy="4906963"/>
          </a:xfrm>
          <a:prstGeom prst="rect">
            <a:avLst/>
          </a:prstGeom>
        </p:spPr>
        <p:txBody>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pPr indent="1588" algn="ctr" rtl="0"/>
            <a:r>
              <a:rPr lang="zh-CN" sz="2000" b="0" i="0" u="none" kern="0" baseline="0"/>
              <a:t>发展工具</a:t>
            </a:r>
          </a:p>
          <a:p>
            <a:pPr indent="1588" algn="ctr" rtl="0"/>
            <a:endParaRPr lang="zh-CN" altLang="en-US" kern="0" dirty="0" smtClean="0"/>
          </a:p>
          <a:p>
            <a:pPr indent="1588" algn="l" rtl="0">
              <a:lnSpc>
                <a:spcPct val="150000"/>
              </a:lnSpc>
            </a:pPr>
            <a:r>
              <a:rPr lang="zh-CN" sz="1600" b="0" i="0" u="none" kern="0" baseline="0"/>
              <a:t>确定了发展差距后，管理者就应当找到最佳途径，运用各种发展工具来消除差距。</a:t>
            </a:r>
          </a:p>
          <a:p>
            <a:pPr indent="1588" algn="ctr" rtl="0"/>
            <a:endParaRPr lang="zh-CN" altLang="en-US" sz="1100" kern="0" dirty="0" smtClean="0"/>
          </a:p>
          <a:p>
            <a:pPr marL="2857500" lvl="5" indent="-342900" algn="l" rtl="0">
              <a:buFont typeface="Arial" panose="020B0604020202020204" pitchFamily="34" charset="0"/>
              <a:buChar char="•"/>
            </a:pPr>
            <a:r>
              <a:rPr lang="zh-CN" sz="1600" b="0" i="0" u="none" kern="0" baseline="0">
                <a:solidFill>
                  <a:srgbClr val="464748"/>
                </a:solidFill>
                <a:latin typeface="+mn-lt"/>
              </a:rPr>
              <a:t>培训</a:t>
            </a:r>
          </a:p>
          <a:p>
            <a:pPr marL="2857500" lvl="5" indent="-342900" algn="l" rtl="0">
              <a:buFont typeface="Arial" panose="020B0604020202020204" pitchFamily="34" charset="0"/>
              <a:buChar char="•"/>
            </a:pPr>
            <a:r>
              <a:rPr lang="zh-CN" sz="1600" b="0" i="0" u="none" kern="0" baseline="0">
                <a:solidFill>
                  <a:srgbClr val="464748"/>
                </a:solidFill>
                <a:latin typeface="+mn-lt"/>
              </a:rPr>
              <a:t>指导</a:t>
            </a:r>
          </a:p>
          <a:p>
            <a:pPr marL="2857500" lvl="5" indent="-342900" algn="l" rtl="0">
              <a:buFont typeface="Arial" panose="020B0604020202020204" pitchFamily="34" charset="0"/>
              <a:buChar char="•"/>
            </a:pPr>
            <a:r>
              <a:rPr lang="zh-CN" sz="1600" b="0" i="0" u="none" kern="0" baseline="0">
                <a:solidFill>
                  <a:srgbClr val="464748"/>
                </a:solidFill>
                <a:latin typeface="+mn-lt"/>
              </a:rPr>
              <a:t>教授</a:t>
            </a:r>
          </a:p>
          <a:p>
            <a:pPr marL="2857500" lvl="5" indent="-342900" algn="l" rtl="0">
              <a:buFont typeface="Arial" panose="020B0604020202020204" pitchFamily="34" charset="0"/>
              <a:buChar char="•"/>
            </a:pPr>
            <a:r>
              <a:rPr lang="zh-CN" sz="1600" b="0" i="0" u="none" kern="0" baseline="0">
                <a:solidFill>
                  <a:srgbClr val="464748"/>
                </a:solidFill>
                <a:latin typeface="+mn-lt"/>
              </a:rPr>
              <a:t>教育</a:t>
            </a:r>
          </a:p>
          <a:p>
            <a:pPr marL="2857500" lvl="5" indent="-342900" algn="l" rtl="0">
              <a:buFont typeface="Arial" panose="020B0604020202020204" pitchFamily="34" charset="0"/>
              <a:buChar char="•"/>
            </a:pPr>
            <a:r>
              <a:rPr lang="zh-CN" sz="1600" b="0" i="0" u="none" kern="0" baseline="0">
                <a:solidFill>
                  <a:srgbClr val="464748"/>
                </a:solidFill>
                <a:latin typeface="+mn-lt"/>
              </a:rPr>
              <a:t>分派任务</a:t>
            </a:r>
          </a:p>
          <a:p>
            <a:pPr marL="2857500" lvl="5" indent="-342900" algn="l" rtl="0">
              <a:buFont typeface="Arial" panose="020B0604020202020204" pitchFamily="34" charset="0"/>
              <a:buChar char="•"/>
            </a:pPr>
            <a:r>
              <a:rPr lang="zh-CN" sz="1600" b="0" i="0" u="none" kern="0" baseline="0">
                <a:solidFill>
                  <a:srgbClr val="464748"/>
                </a:solidFill>
                <a:latin typeface="+mn-lt"/>
              </a:rPr>
              <a:t>工作和岗位</a:t>
            </a:r>
            <a:endParaRPr lang="zh-CN" altLang="en-US" sz="1600" kern="0" dirty="0">
              <a:solidFill>
                <a:srgbClr val="464748"/>
              </a:solidFill>
              <a:latin typeface="+mn-lt"/>
            </a:endParaRPr>
          </a:p>
        </p:txBody>
      </p:sp>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308541655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Object 2"/>
          <p:cNvGraphicFramePr>
            <a:graphicFrameLocks noChangeAspect="1"/>
          </p:cNvGraphicFramePr>
          <p:nvPr/>
        </p:nvGraphicFramePr>
        <p:xfrm>
          <a:off x="838200" y="1066800"/>
          <a:ext cx="7462838" cy="5348288"/>
        </p:xfrm>
        <a:graphic>
          <a:graphicData uri="http://schemas.openxmlformats.org/presentationml/2006/ole">
            <p:oleObj spid="_x0000_s10289" name="Worksheet" r:id="rId4" imgW="9020222" imgH="6029332" progId="Excel.Sheet.8">
              <p:embed/>
            </p:oleObj>
          </a:graphicData>
        </a:graphic>
      </p:graphicFrame>
      <p:sp>
        <p:nvSpPr>
          <p:cNvPr id="7" name="Rounded Rectangle 6"/>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3134364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良好的工作环境 – 培养人</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 Box 4"/>
          <p:cNvSpPr txBox="1">
            <a:spLocks noChangeArrowheads="1"/>
          </p:cNvSpPr>
          <p:nvPr/>
        </p:nvSpPr>
        <p:spPr bwMode="auto">
          <a:xfrm>
            <a:off x="0" y="1772816"/>
            <a:ext cx="8839200" cy="3216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lvl="1" algn="ctr" rtl="0">
              <a:spcBef>
                <a:spcPct val="50000"/>
              </a:spcBef>
            </a:pPr>
            <a:r>
              <a:rPr lang="zh-CN" sz="2000" b="0" i="0" u="none" baseline="0">
                <a:solidFill>
                  <a:srgbClr val="464748"/>
                </a:solidFill>
                <a:latin typeface="+mn-lt"/>
              </a:rPr>
              <a:t>员工发展计划</a:t>
            </a:r>
          </a:p>
          <a:p>
            <a:pPr lvl="2" algn="l" rtl="0">
              <a:spcBef>
                <a:spcPct val="50000"/>
              </a:spcBef>
              <a:buFontTx/>
              <a:buAutoNum type="arabicPeriod"/>
            </a:pPr>
            <a:r>
              <a:rPr lang="zh-CN" b="0" i="0" u="none" baseline="0">
                <a:solidFill>
                  <a:srgbClr val="464748"/>
                </a:solidFill>
                <a:latin typeface="+mn-lt"/>
              </a:rPr>
              <a:t>明确员工的目标是什么</a:t>
            </a:r>
          </a:p>
          <a:p>
            <a:pPr lvl="2" algn="l" rtl="0">
              <a:spcBef>
                <a:spcPct val="50000"/>
              </a:spcBef>
              <a:buFontTx/>
              <a:buAutoNum type="arabicPeriod"/>
            </a:pPr>
            <a:r>
              <a:rPr lang="zh-CN" b="0" i="0" u="none" baseline="0">
                <a:solidFill>
                  <a:srgbClr val="464748"/>
                </a:solidFill>
                <a:latin typeface="+mn-lt"/>
              </a:rPr>
              <a:t>认同这些对公司和员工都是合理的</a:t>
            </a:r>
          </a:p>
          <a:p>
            <a:pPr lvl="2" algn="l" rtl="0">
              <a:spcBef>
                <a:spcPct val="50000"/>
              </a:spcBef>
              <a:buFontTx/>
              <a:buAutoNum type="arabicPeriod"/>
            </a:pPr>
            <a:r>
              <a:rPr lang="zh-CN" b="0" i="0" u="none" baseline="0">
                <a:solidFill>
                  <a:srgbClr val="464748"/>
                </a:solidFill>
                <a:latin typeface="+mn-lt"/>
              </a:rPr>
              <a:t>明确个人需要有哪些技能、知识和经验</a:t>
            </a:r>
          </a:p>
          <a:p>
            <a:pPr lvl="2" algn="l" rtl="0">
              <a:spcBef>
                <a:spcPct val="50000"/>
              </a:spcBef>
              <a:buFontTx/>
              <a:buAutoNum type="arabicPeriod"/>
            </a:pPr>
            <a:r>
              <a:rPr lang="zh-CN" b="0" i="0" u="none" baseline="0">
                <a:solidFill>
                  <a:srgbClr val="464748"/>
                </a:solidFill>
                <a:latin typeface="+mn-lt"/>
              </a:rPr>
              <a:t>制定计划明确发展和学习的来源</a:t>
            </a:r>
          </a:p>
          <a:p>
            <a:pPr lvl="2" algn="l" rtl="0">
              <a:spcBef>
                <a:spcPct val="50000"/>
              </a:spcBef>
              <a:buFontTx/>
              <a:buAutoNum type="arabicPeriod"/>
            </a:pPr>
            <a:r>
              <a:rPr lang="zh-CN" b="0" i="0" u="none" baseline="0">
                <a:solidFill>
                  <a:srgbClr val="464748"/>
                </a:solidFill>
                <a:latin typeface="+mn-lt"/>
              </a:rPr>
              <a:t>实施并检查计划</a:t>
            </a:r>
          </a:p>
          <a:p>
            <a:pPr lvl="2" algn="l" rtl="0">
              <a:spcBef>
                <a:spcPct val="50000"/>
              </a:spcBef>
              <a:buFontTx/>
              <a:buAutoNum type="arabicPeriod"/>
            </a:pPr>
            <a:endParaRPr lang="zh-CN" altLang="en-US" sz="2000" dirty="0">
              <a:solidFill>
                <a:srgbClr val="B2B2B2"/>
              </a:solidFill>
            </a:endParaRPr>
          </a:p>
        </p:txBody>
      </p:sp>
      <p:sp>
        <p:nvSpPr>
          <p:cNvPr id="8" name="Rounded Rectangle 7"/>
          <p:cNvSpPr/>
          <p:nvPr/>
        </p:nvSpPr>
        <p:spPr>
          <a:xfrm>
            <a:off x="144016" y="260307"/>
            <a:ext cx="954832" cy="7131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8"/>
                </a:solidFill>
              </a:rPr>
              <a:t>促进个人和组织发展</a:t>
            </a:r>
            <a:endParaRPr lang="zh-CN" sz="1000" dirty="0">
              <a:solidFill>
                <a:srgbClr val="464748"/>
              </a:solidFill>
            </a:endParaRPr>
          </a:p>
        </p:txBody>
      </p:sp>
    </p:spTree>
    <p:extLst>
      <p:ext uri="{BB962C8B-B14F-4D97-AF65-F5344CB8AC3E}">
        <p14:creationId xmlns:p14="http://schemas.microsoft.com/office/powerpoint/2010/main" xmlns="" val="366222009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5d.成就卓越领导力 – 团队合作</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26775411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6933"/>
            <a:ext cx="8534400" cy="715962"/>
          </a:xfrm>
        </p:spPr>
        <p:txBody>
          <a:bodyPr/>
          <a:lstStyle/>
          <a:p>
            <a:pPr rtl="0"/>
            <a:r>
              <a:rPr lang="zh-CN" sz="2000" b="1" i="0" u="none" baseline="0"/>
              <a:t>团队合作</a:t>
            </a:r>
            <a:endParaRPr lang="zh-CN" sz="2000" dirty="0"/>
          </a:p>
        </p:txBody>
      </p:sp>
      <p:pic>
        <p:nvPicPr>
          <p:cNvPr id="3" name="Picture 2"/>
          <p:cNvPicPr>
            <a:picLocks noChangeAspect="1"/>
          </p:cNvPicPr>
          <p:nvPr/>
        </p:nvPicPr>
        <p:blipFill rotWithShape="1">
          <a:blip r:embed="rId2" cstate="print"/>
          <a:srcRect t="40325" b="39513"/>
          <a:stretch/>
        </p:blipFill>
        <p:spPr>
          <a:xfrm>
            <a:off x="179512" y="6381328"/>
            <a:ext cx="1584176" cy="319405"/>
          </a:xfrm>
          <a:prstGeom prst="rect">
            <a:avLst/>
          </a:prstGeom>
        </p:spPr>
      </p:pic>
      <p:grpSp>
        <p:nvGrpSpPr>
          <p:cNvPr id="5" name="Group 4"/>
          <p:cNvGrpSpPr/>
          <p:nvPr/>
        </p:nvGrpSpPr>
        <p:grpSpPr>
          <a:xfrm>
            <a:off x="4139952" y="1343089"/>
            <a:ext cx="4032448" cy="5197941"/>
            <a:chOff x="5111552" y="1484784"/>
            <a:chExt cx="4032448" cy="5197941"/>
          </a:xfrm>
        </p:grpSpPr>
        <p:sp>
          <p:nvSpPr>
            <p:cNvPr id="13" name="Rectangle 12"/>
            <p:cNvSpPr/>
            <p:nvPr/>
          </p:nvSpPr>
          <p:spPr>
            <a:xfrm>
              <a:off x="5220072" y="1484784"/>
              <a:ext cx="3619128"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4" name="TextBox 3"/>
            <p:cNvSpPr txBox="1"/>
            <p:nvPr/>
          </p:nvSpPr>
          <p:spPr>
            <a:xfrm flipH="1">
              <a:off x="5111552" y="1527468"/>
              <a:ext cx="4032448" cy="5155257"/>
            </a:xfrm>
            <a:prstGeom prst="rect">
              <a:avLst/>
            </a:prstGeom>
            <a:noFill/>
          </p:spPr>
          <p:txBody>
            <a:bodyPr wrap="square" rtlCol="0">
              <a:spAutoFit/>
            </a:bodyPr>
            <a:lstStyle/>
            <a:p>
              <a:pPr algn="ctr" rtl="0"/>
              <a:r>
                <a:rPr lang="zh-CN" sz="2000" b="0" i="0" u="none" baseline="0">
                  <a:solidFill>
                    <a:srgbClr val="464748"/>
                  </a:solidFill>
                  <a:latin typeface="+mn-lt"/>
                </a:rPr>
                <a:t>团队合作：</a:t>
              </a:r>
              <a:endParaRPr lang="zh-CN" dirty="0">
                <a:solidFill>
                  <a:srgbClr val="464748"/>
                </a:solidFill>
                <a:latin typeface="+mn-lt"/>
              </a:endParaRPr>
            </a:p>
            <a:p>
              <a:endParaRPr lang="zh-CN" sz="900" dirty="0" smtClean="0">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1+1 &gt;2</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团队的目标最为重要</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尊重所有团队成员</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对每一个人负责</a:t>
              </a:r>
            </a:p>
            <a:p>
              <a:pPr algn="l" rtl="0">
                <a:lnSpc>
                  <a:spcPct val="150000"/>
                </a:lnSpc>
              </a:pP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从他人的角度考虑问题</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可以表达不同意见，但还是要完成任务</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对他人的成就表示祝贺</a:t>
              </a:r>
            </a:p>
            <a:p>
              <a:pPr algn="l" rtl="0">
                <a:lnSpc>
                  <a:spcPct val="150000"/>
                </a:lnSpc>
              </a:pP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沟通</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决策过程</a:t>
              </a:r>
              <a:endParaRPr lang="zh-CN" sz="1600" dirty="0">
                <a:solidFill>
                  <a:srgbClr val="464748"/>
                </a:solidFill>
                <a:latin typeface="+mn-lt"/>
              </a:endParaRPr>
            </a:p>
            <a:p>
              <a:endParaRPr lang="zh-CN" dirty="0" smtClean="0">
                <a:solidFill>
                  <a:srgbClr val="464748"/>
                </a:solidFill>
                <a:latin typeface="+mn-lt"/>
              </a:endParaRPr>
            </a:p>
            <a:p>
              <a:pPr marL="285750" indent="-285750" algn="l" rtl="0">
                <a:buFont typeface="Arial" panose="020B0604020202020204" pitchFamily="34" charset="0"/>
                <a:buChar char="•"/>
              </a:pPr>
              <a:endParaRPr lang="zh-CN" dirty="0">
                <a:solidFill>
                  <a:srgbClr val="464748"/>
                </a:solidFill>
              </a:endParaRPr>
            </a:p>
          </p:txBody>
        </p:sp>
      </p:grpSp>
      <p:sp>
        <p:nvSpPr>
          <p:cNvPr id="14" name="TextBox 13"/>
          <p:cNvSpPr txBox="1"/>
          <p:nvPr/>
        </p:nvSpPr>
        <p:spPr>
          <a:xfrm>
            <a:off x="765884" y="279697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spTree>
    <p:extLst>
      <p:ext uri="{BB962C8B-B14F-4D97-AF65-F5344CB8AC3E}">
        <p14:creationId xmlns:p14="http://schemas.microsoft.com/office/powerpoint/2010/main" xmlns="" val="135606833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6933"/>
            <a:ext cx="8534400" cy="715962"/>
          </a:xfrm>
        </p:spPr>
        <p:txBody>
          <a:bodyPr/>
          <a:lstStyle/>
          <a:p>
            <a:pPr rtl="0"/>
            <a:r>
              <a:rPr lang="zh-CN" sz="2000" b="1" i="0" u="none" baseline="0"/>
              <a:t>团队合作</a:t>
            </a:r>
            <a:endParaRPr lang="zh-CN" sz="2000" dirty="0"/>
          </a:p>
        </p:txBody>
      </p:sp>
      <p:pic>
        <p:nvPicPr>
          <p:cNvPr id="3" name="Picture 2"/>
          <p:cNvPicPr>
            <a:picLocks noChangeAspect="1"/>
          </p:cNvPicPr>
          <p:nvPr/>
        </p:nvPicPr>
        <p:blipFill rotWithShape="1">
          <a:blip r:embed="rId2" cstate="print"/>
          <a:srcRect t="40325" b="39513"/>
          <a:stretch/>
        </p:blipFill>
        <p:spPr>
          <a:xfrm>
            <a:off x="179512" y="6381328"/>
            <a:ext cx="1584176" cy="319405"/>
          </a:xfrm>
          <a:prstGeom prst="rect">
            <a:avLst/>
          </a:prstGeom>
        </p:spPr>
      </p:pic>
      <p:sp>
        <p:nvSpPr>
          <p:cNvPr id="14" name="TextBox 13"/>
          <p:cNvSpPr txBox="1"/>
          <p:nvPr/>
        </p:nvSpPr>
        <p:spPr>
          <a:xfrm>
            <a:off x="765884" y="279697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sp>
        <p:nvSpPr>
          <p:cNvPr id="6" name="TextBox 5"/>
          <p:cNvSpPr txBox="1"/>
          <p:nvPr/>
        </p:nvSpPr>
        <p:spPr>
          <a:xfrm>
            <a:off x="3131840" y="2204864"/>
            <a:ext cx="5544616" cy="369332"/>
          </a:xfrm>
          <a:prstGeom prst="rect">
            <a:avLst/>
          </a:prstGeom>
          <a:solidFill>
            <a:srgbClr val="0DFF7A"/>
          </a:solidFill>
        </p:spPr>
        <p:txBody>
          <a:bodyPr wrap="square" rtlCol="0">
            <a:spAutoFit/>
          </a:bodyPr>
          <a:lstStyle/>
          <a:p>
            <a:pPr algn="ctr" rtl="0"/>
            <a:r>
              <a:rPr lang="zh-CN" b="0" i="0" u="none" baseline="0">
                <a:solidFill>
                  <a:srgbClr val="464748"/>
                </a:solidFill>
                <a:latin typeface="+mn-lt"/>
              </a:rPr>
              <a:t>成就卓越 – 团队合作</a:t>
            </a:r>
            <a:endParaRPr lang="zh-CN" dirty="0">
              <a:solidFill>
                <a:srgbClr val="464748"/>
              </a:solidFill>
              <a:latin typeface="+mn-lt"/>
            </a:endParaRPr>
          </a:p>
        </p:txBody>
      </p:sp>
      <p:sp>
        <p:nvSpPr>
          <p:cNvPr id="7" name="TextBox 6"/>
          <p:cNvSpPr txBox="1"/>
          <p:nvPr/>
        </p:nvSpPr>
        <p:spPr>
          <a:xfrm>
            <a:off x="3203848" y="2796970"/>
            <a:ext cx="5040560" cy="1754326"/>
          </a:xfrm>
          <a:prstGeom prst="rect">
            <a:avLst/>
          </a:prstGeom>
          <a:noFill/>
        </p:spPr>
        <p:txBody>
          <a:bodyPr wrap="square" rtlCol="0">
            <a:spAutoFit/>
          </a:bodyPr>
          <a:lstStyle/>
          <a:p>
            <a:pPr algn="l" rtl="0"/>
            <a:r>
              <a:rPr lang="zh-CN" b="0" i="0" u="none" baseline="0">
                <a:solidFill>
                  <a:srgbClr val="464749"/>
                </a:solidFill>
                <a:latin typeface="+mn-lt"/>
              </a:rPr>
              <a:t>Transwarp 领导者必须能够：</a:t>
            </a:r>
          </a:p>
          <a:p>
            <a:endParaRPr lang="zh-CN" dirty="0">
              <a:solidFill>
                <a:srgbClr val="464749"/>
              </a:solidFill>
              <a:latin typeface="+mn-lt"/>
            </a:endParaRPr>
          </a:p>
          <a:p>
            <a:pPr marL="742950" lvl="1" indent="-285750" algn="l" rtl="0">
              <a:lnSpc>
                <a:spcPct val="150000"/>
              </a:lnSpc>
              <a:buFont typeface="Arial" panose="020B0604020202020204" pitchFamily="34" charset="0"/>
              <a:buChar char="•"/>
            </a:pPr>
            <a:r>
              <a:rPr lang="zh-CN" sz="1600" b="0" i="0" u="none" baseline="0">
                <a:solidFill>
                  <a:srgbClr val="464749"/>
                </a:solidFill>
                <a:latin typeface="+mn-lt"/>
              </a:rPr>
              <a:t>建立一支高效的团队</a:t>
            </a:r>
          </a:p>
          <a:p>
            <a:pPr marL="742950" lvl="1" indent="-285750" algn="l" rtl="0">
              <a:lnSpc>
                <a:spcPct val="150000"/>
              </a:lnSpc>
              <a:buFont typeface="Arial" panose="020B0604020202020204" pitchFamily="34" charset="0"/>
              <a:buChar char="•"/>
            </a:pPr>
            <a:r>
              <a:rPr lang="zh-CN" sz="1600" b="0" i="0" u="none" baseline="0">
                <a:solidFill>
                  <a:srgbClr val="464749"/>
                </a:solidFill>
                <a:latin typeface="+mn-lt"/>
              </a:rPr>
              <a:t>引领一支高效的团队</a:t>
            </a:r>
          </a:p>
          <a:p>
            <a:pPr marL="742950" lvl="1" indent="-285750" algn="l" rtl="0">
              <a:lnSpc>
                <a:spcPct val="150000"/>
              </a:lnSpc>
              <a:buFont typeface="Arial" panose="020B0604020202020204" pitchFamily="34" charset="0"/>
              <a:buChar char="•"/>
            </a:pPr>
            <a:r>
              <a:rPr lang="zh-CN" sz="1600" b="0" i="0" u="none" baseline="0">
                <a:solidFill>
                  <a:srgbClr val="464749"/>
                </a:solidFill>
                <a:latin typeface="+mn-lt"/>
              </a:rPr>
              <a:t>成为受人尊敬的团队合作者 </a:t>
            </a:r>
            <a:endParaRPr lang="zh-CN" sz="1600" dirty="0">
              <a:solidFill>
                <a:srgbClr val="464749"/>
              </a:solidFill>
              <a:latin typeface="+mn-lt"/>
            </a:endParaRPr>
          </a:p>
        </p:txBody>
      </p:sp>
    </p:spTree>
    <p:extLst>
      <p:ext uri="{BB962C8B-B14F-4D97-AF65-F5344CB8AC3E}">
        <p14:creationId xmlns:p14="http://schemas.microsoft.com/office/powerpoint/2010/main" xmlns="" val="223231834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团队合作</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1187624" y="1700808"/>
            <a:ext cx="7488832" cy="2862322"/>
          </a:xfrm>
          <a:prstGeom prst="rect">
            <a:avLst/>
          </a:prstGeom>
          <a:noFill/>
        </p:spPr>
        <p:txBody>
          <a:bodyPr wrap="square" rtlCol="0">
            <a:spAutoFit/>
          </a:bodyPr>
          <a:lstStyle/>
          <a:p>
            <a:pPr algn="ctr" rtl="0"/>
            <a:r>
              <a:rPr lang="zh-CN" b="0" i="0" u="none" baseline="0">
                <a:solidFill>
                  <a:srgbClr val="464749"/>
                </a:solidFill>
                <a:latin typeface="+mn-lt"/>
              </a:rPr>
              <a:t>建立一支高效的团队</a:t>
            </a:r>
          </a:p>
          <a:p>
            <a:endParaRPr lang="zh-CN" dirty="0">
              <a:solidFill>
                <a:srgbClr val="464749"/>
              </a:solidFill>
              <a:latin typeface="+mn-lt"/>
            </a:endParaRPr>
          </a:p>
          <a:p>
            <a:pPr marL="342900" indent="-342900" algn="l" rtl="0">
              <a:lnSpc>
                <a:spcPct val="150000"/>
              </a:lnSpc>
              <a:buFont typeface="+mj-lt"/>
              <a:buAutoNum type="arabicPeriod"/>
            </a:pPr>
            <a:r>
              <a:rPr lang="zh-CN" sz="1600" b="0" i="0" u="none" baseline="0">
                <a:solidFill>
                  <a:srgbClr val="464749"/>
                </a:solidFill>
                <a:latin typeface="+mn-lt"/>
              </a:rPr>
              <a:t>精心挑选团队成员 - 多元化但有共同的价值观</a:t>
            </a:r>
          </a:p>
          <a:p>
            <a:pPr marL="342900" indent="-342900" algn="l" rtl="0">
              <a:lnSpc>
                <a:spcPct val="150000"/>
              </a:lnSpc>
              <a:buFont typeface="+mj-lt"/>
              <a:buAutoNum type="arabicPeriod"/>
            </a:pPr>
            <a:r>
              <a:rPr lang="zh-CN" sz="1600" b="0" i="0" u="none" baseline="0">
                <a:solidFill>
                  <a:srgbClr val="464749"/>
                </a:solidFill>
                <a:latin typeface="+mn-lt"/>
              </a:rPr>
              <a:t>保证团队有共同的目标</a:t>
            </a:r>
          </a:p>
          <a:p>
            <a:pPr marL="342900" indent="-342900" algn="l" rtl="0">
              <a:lnSpc>
                <a:spcPct val="150000"/>
              </a:lnSpc>
              <a:buFont typeface="+mj-lt"/>
              <a:buAutoNum type="arabicPeriod"/>
            </a:pPr>
            <a:r>
              <a:rPr lang="zh-CN" sz="1600" b="0" i="0" u="none" baseline="0">
                <a:solidFill>
                  <a:srgbClr val="464749"/>
                </a:solidFill>
                <a:latin typeface="+mn-lt"/>
              </a:rPr>
              <a:t>建设一种开放和相互负责任的文化</a:t>
            </a:r>
          </a:p>
          <a:p>
            <a:pPr marL="342900" indent="-342900" algn="l" rtl="0">
              <a:lnSpc>
                <a:spcPct val="150000"/>
              </a:lnSpc>
              <a:buFont typeface="+mj-lt"/>
              <a:buAutoNum type="arabicPeriod"/>
            </a:pPr>
            <a:r>
              <a:rPr lang="zh-CN" sz="1600" b="0" i="0" u="none" baseline="0">
                <a:solidFill>
                  <a:srgbClr val="464749"/>
                </a:solidFill>
                <a:latin typeface="+mn-lt"/>
              </a:rPr>
              <a:t>做团队价值观和追求的督导员</a:t>
            </a:r>
          </a:p>
          <a:p>
            <a:pPr marL="342900" indent="-342900" algn="l" rtl="0">
              <a:lnSpc>
                <a:spcPct val="150000"/>
              </a:lnSpc>
              <a:buFont typeface="+mj-lt"/>
              <a:buAutoNum type="arabicPeriod"/>
            </a:pPr>
            <a:r>
              <a:rPr lang="zh-CN" sz="1600" b="0" i="0" u="none" baseline="0">
                <a:solidFill>
                  <a:srgbClr val="464749"/>
                </a:solidFill>
                <a:latin typeface="+mn-lt"/>
              </a:rPr>
              <a:t>了解团队发展的动态 – Tuckman 模型</a:t>
            </a:r>
          </a:p>
          <a:p>
            <a:pPr marL="342900" indent="-342900" algn="l" rtl="0">
              <a:lnSpc>
                <a:spcPct val="150000"/>
              </a:lnSpc>
              <a:buFont typeface="+mj-lt"/>
              <a:buAutoNum type="arabicPeriod"/>
            </a:pPr>
            <a:r>
              <a:rPr lang="zh-CN" sz="1600" b="0" i="0" u="none" baseline="0">
                <a:solidFill>
                  <a:srgbClr val="464749"/>
                </a:solidFill>
                <a:latin typeface="+mn-lt"/>
              </a:rPr>
              <a:t>投入时间精心建设，团队合作不会自动发生</a:t>
            </a:r>
            <a:endParaRPr lang="zh-CN" sz="1600" dirty="0">
              <a:solidFill>
                <a:srgbClr val="464749"/>
              </a:solidFill>
              <a:latin typeface="+mn-lt"/>
            </a:endParaRPr>
          </a:p>
        </p:txBody>
      </p:sp>
    </p:spTree>
    <p:extLst>
      <p:ext uri="{BB962C8B-B14F-4D97-AF65-F5344CB8AC3E}">
        <p14:creationId xmlns:p14="http://schemas.microsoft.com/office/powerpoint/2010/main" xmlns="" val="258893254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团队合作</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5"/>
          <p:cNvGrpSpPr/>
          <p:nvPr/>
        </p:nvGrpSpPr>
        <p:grpSpPr>
          <a:xfrm>
            <a:off x="914400" y="1600200"/>
            <a:ext cx="7696200" cy="4513937"/>
            <a:chOff x="914400" y="1600200"/>
            <a:chExt cx="7696200" cy="4513937"/>
          </a:xfrm>
        </p:grpSpPr>
        <p:grpSp>
          <p:nvGrpSpPr>
            <p:cNvPr id="7" name="Group 6"/>
            <p:cNvGrpSpPr/>
            <p:nvPr/>
          </p:nvGrpSpPr>
          <p:grpSpPr>
            <a:xfrm>
              <a:off x="2667000" y="1600200"/>
              <a:ext cx="3810000" cy="3200400"/>
              <a:chOff x="2133600" y="1371600"/>
              <a:chExt cx="4876800" cy="4114800"/>
            </a:xfrm>
          </p:grpSpPr>
          <p:sp>
            <p:nvSpPr>
              <p:cNvPr id="13" name="Rectangle 2"/>
              <p:cNvSpPr>
                <a:spLocks noChangeArrowheads="1"/>
              </p:cNvSpPr>
              <p:nvPr/>
            </p:nvSpPr>
            <p:spPr bwMode="auto">
              <a:xfrm>
                <a:off x="4572000" y="3429000"/>
                <a:ext cx="2438400" cy="2057400"/>
              </a:xfrm>
              <a:prstGeom prst="rect">
                <a:avLst/>
              </a:prstGeom>
              <a:solidFill>
                <a:srgbClr val="66FF66"/>
              </a:solidFill>
              <a:ln w="9525">
                <a:solidFill>
                  <a:schemeClr val="tx1"/>
                </a:solidFill>
                <a:miter lim="800000"/>
                <a:headEnd/>
                <a:tailEnd/>
              </a:ln>
            </p:spPr>
            <p:txBody>
              <a:bodyPr wrap="none" anchor="ctr"/>
              <a:lstStyle/>
              <a:p>
                <a:endParaRPr lang="zh-CN" dirty="0"/>
              </a:p>
            </p:txBody>
          </p:sp>
          <p:sp>
            <p:nvSpPr>
              <p:cNvPr id="14" name="Rectangle 3"/>
              <p:cNvSpPr>
                <a:spLocks noChangeArrowheads="1"/>
              </p:cNvSpPr>
              <p:nvPr/>
            </p:nvSpPr>
            <p:spPr bwMode="auto">
              <a:xfrm>
                <a:off x="2133600" y="3429000"/>
                <a:ext cx="2438400" cy="2057400"/>
              </a:xfrm>
              <a:prstGeom prst="rect">
                <a:avLst/>
              </a:prstGeom>
              <a:solidFill>
                <a:srgbClr val="EAEAEA"/>
              </a:solidFill>
              <a:ln w="9525">
                <a:solidFill>
                  <a:schemeClr val="tx1"/>
                </a:solidFill>
                <a:miter lim="800000"/>
                <a:headEnd/>
                <a:tailEnd/>
              </a:ln>
            </p:spPr>
            <p:txBody>
              <a:bodyPr wrap="none" anchor="ctr"/>
              <a:lstStyle/>
              <a:p>
                <a:endParaRPr lang="zh-CN" dirty="0"/>
              </a:p>
            </p:txBody>
          </p:sp>
          <p:sp>
            <p:nvSpPr>
              <p:cNvPr id="15" name="Rectangle 4"/>
              <p:cNvSpPr>
                <a:spLocks noChangeArrowheads="1"/>
              </p:cNvSpPr>
              <p:nvPr/>
            </p:nvSpPr>
            <p:spPr bwMode="auto">
              <a:xfrm>
                <a:off x="2133600" y="1371600"/>
                <a:ext cx="2438400" cy="2057400"/>
              </a:xfrm>
              <a:prstGeom prst="rect">
                <a:avLst/>
              </a:prstGeom>
              <a:solidFill>
                <a:srgbClr val="FF0000"/>
              </a:solidFill>
              <a:ln w="9525">
                <a:solidFill>
                  <a:schemeClr val="tx1"/>
                </a:solidFill>
                <a:miter lim="800000"/>
                <a:headEnd/>
                <a:tailEnd/>
              </a:ln>
            </p:spPr>
            <p:txBody>
              <a:bodyPr wrap="none" anchor="ctr"/>
              <a:lstStyle/>
              <a:p>
                <a:endParaRPr lang="zh-CN" dirty="0"/>
              </a:p>
            </p:txBody>
          </p:sp>
          <p:sp>
            <p:nvSpPr>
              <p:cNvPr id="16" name="Text Box 5"/>
              <p:cNvSpPr txBox="1">
                <a:spLocks noChangeArrowheads="1"/>
              </p:cNvSpPr>
              <p:nvPr/>
            </p:nvSpPr>
            <p:spPr bwMode="auto">
              <a:xfrm>
                <a:off x="2667000" y="4343400"/>
                <a:ext cx="1371601" cy="395713"/>
              </a:xfrm>
              <a:prstGeom prst="rect">
                <a:avLst/>
              </a:prstGeom>
              <a:solidFill>
                <a:schemeClr val="bg1"/>
              </a:solidFill>
              <a:ln w="9525">
                <a:solidFill>
                  <a:schemeClr val="tx1"/>
                </a:solidFill>
                <a:miter lim="800000"/>
                <a:headEnd/>
                <a:tailEnd/>
              </a:ln>
            </p:spPr>
            <p:txBody>
              <a:bodyPr>
                <a:spAutoFit/>
              </a:bodyPr>
              <a:lstStyle/>
              <a:p>
                <a:pPr algn="ctr" rtl="0">
                  <a:spcBef>
                    <a:spcPct val="50000"/>
                  </a:spcBef>
                </a:pPr>
                <a:r>
                  <a:rPr lang="zh-CN" sz="1400" b="1" i="0" u="none" baseline="0">
                    <a:latin typeface="+mj-lt"/>
                    <a:ea typeface="SimSun" pitchFamily="2" charset="-122"/>
                  </a:rPr>
                  <a:t>形成</a:t>
                </a:r>
              </a:p>
            </p:txBody>
          </p:sp>
          <p:sp>
            <p:nvSpPr>
              <p:cNvPr id="17" name="Text Box 6"/>
              <p:cNvSpPr txBox="1">
                <a:spLocks noChangeArrowheads="1"/>
              </p:cNvSpPr>
              <p:nvPr/>
            </p:nvSpPr>
            <p:spPr bwMode="auto">
              <a:xfrm>
                <a:off x="4953000" y="4343400"/>
                <a:ext cx="1676401" cy="395713"/>
              </a:xfrm>
              <a:prstGeom prst="rect">
                <a:avLst/>
              </a:prstGeom>
              <a:solidFill>
                <a:schemeClr val="bg1"/>
              </a:solidFill>
              <a:ln w="9525">
                <a:solidFill>
                  <a:schemeClr val="tx1"/>
                </a:solidFill>
                <a:miter lim="800000"/>
                <a:headEnd/>
                <a:tailEnd/>
              </a:ln>
            </p:spPr>
            <p:txBody>
              <a:bodyPr>
                <a:spAutoFit/>
              </a:bodyPr>
              <a:lstStyle/>
              <a:p>
                <a:pPr algn="ctr" rtl="0">
                  <a:spcBef>
                    <a:spcPct val="50000"/>
                  </a:spcBef>
                </a:pPr>
                <a:r>
                  <a:rPr lang="zh-CN" sz="1400" b="1" i="0" u="none" baseline="0">
                    <a:latin typeface="+mj-lt"/>
                    <a:ea typeface="SimSun" pitchFamily="2" charset="-122"/>
                  </a:rPr>
                  <a:t>实行</a:t>
                </a:r>
                <a:endParaRPr lang="zh-CN" altLang="zh-CN" sz="2000" b="1" dirty="0">
                  <a:latin typeface="+mj-lt"/>
                  <a:ea typeface="SimSun" pitchFamily="2" charset="-122"/>
                </a:endParaRPr>
              </a:p>
            </p:txBody>
          </p:sp>
          <p:sp>
            <p:nvSpPr>
              <p:cNvPr id="18" name="Text Box 7"/>
              <p:cNvSpPr txBox="1">
                <a:spLocks noChangeArrowheads="1"/>
              </p:cNvSpPr>
              <p:nvPr/>
            </p:nvSpPr>
            <p:spPr bwMode="auto">
              <a:xfrm>
                <a:off x="2209800" y="3505200"/>
                <a:ext cx="533400" cy="435284"/>
              </a:xfrm>
              <a:prstGeom prst="rect">
                <a:avLst/>
              </a:prstGeom>
              <a:solidFill>
                <a:schemeClr val="accent1"/>
              </a:solidFill>
              <a:ln w="9525">
                <a:solidFill>
                  <a:schemeClr val="tx1"/>
                </a:solidFill>
                <a:miter lim="800000"/>
                <a:headEnd/>
                <a:tailEnd/>
              </a:ln>
            </p:spPr>
            <p:txBody>
              <a:bodyPr>
                <a:spAutoFit/>
              </a:bodyPr>
              <a:lstStyle/>
              <a:p>
                <a:pPr algn="ctr" rtl="0">
                  <a:spcBef>
                    <a:spcPct val="50000"/>
                  </a:spcBef>
                </a:pPr>
                <a:r>
                  <a:rPr lang="zh-CN" sz="1600" b="1" i="0" u="none" baseline="0">
                    <a:latin typeface="+mj-lt"/>
                    <a:ea typeface="SimSun" pitchFamily="2" charset="-122"/>
                  </a:rPr>
                  <a:t>1</a:t>
                </a:r>
              </a:p>
            </p:txBody>
          </p:sp>
          <p:sp>
            <p:nvSpPr>
              <p:cNvPr id="19" name="Rectangle 8"/>
              <p:cNvSpPr>
                <a:spLocks noChangeArrowheads="1"/>
              </p:cNvSpPr>
              <p:nvPr/>
            </p:nvSpPr>
            <p:spPr bwMode="auto">
              <a:xfrm>
                <a:off x="4572000" y="1371600"/>
                <a:ext cx="2438400" cy="2057400"/>
              </a:xfrm>
              <a:prstGeom prst="rect">
                <a:avLst/>
              </a:prstGeom>
              <a:solidFill>
                <a:srgbClr val="FFFF66"/>
              </a:solidFill>
              <a:ln w="9525">
                <a:solidFill>
                  <a:schemeClr val="tx1"/>
                </a:solidFill>
                <a:miter lim="800000"/>
                <a:headEnd/>
                <a:tailEnd/>
              </a:ln>
            </p:spPr>
            <p:txBody>
              <a:bodyPr wrap="none" anchor="ctr"/>
              <a:lstStyle/>
              <a:p>
                <a:endParaRPr lang="zh-CN" dirty="0"/>
              </a:p>
            </p:txBody>
          </p:sp>
          <p:sp>
            <p:nvSpPr>
              <p:cNvPr id="20" name="Text Box 9"/>
              <p:cNvSpPr txBox="1">
                <a:spLocks noChangeArrowheads="1"/>
              </p:cNvSpPr>
              <p:nvPr/>
            </p:nvSpPr>
            <p:spPr bwMode="auto">
              <a:xfrm>
                <a:off x="6400800" y="3505200"/>
                <a:ext cx="533400" cy="435284"/>
              </a:xfrm>
              <a:prstGeom prst="rect">
                <a:avLst/>
              </a:prstGeom>
              <a:solidFill>
                <a:schemeClr val="accent1"/>
              </a:solidFill>
              <a:ln w="9525">
                <a:solidFill>
                  <a:schemeClr val="tx1"/>
                </a:solidFill>
                <a:miter lim="800000"/>
                <a:headEnd/>
                <a:tailEnd/>
              </a:ln>
            </p:spPr>
            <p:txBody>
              <a:bodyPr>
                <a:spAutoFit/>
              </a:bodyPr>
              <a:lstStyle/>
              <a:p>
                <a:pPr algn="ctr" rtl="0">
                  <a:spcBef>
                    <a:spcPct val="50000"/>
                  </a:spcBef>
                </a:pPr>
                <a:r>
                  <a:rPr lang="zh-CN" sz="1600" b="1" i="0" u="none" baseline="0">
                    <a:latin typeface="+mj-lt"/>
                    <a:ea typeface="SimSun" pitchFamily="2" charset="-122"/>
                  </a:rPr>
                  <a:t>4</a:t>
                </a:r>
              </a:p>
            </p:txBody>
          </p:sp>
          <p:sp>
            <p:nvSpPr>
              <p:cNvPr id="21" name="Text Box 10"/>
              <p:cNvSpPr txBox="1">
                <a:spLocks noChangeArrowheads="1"/>
              </p:cNvSpPr>
              <p:nvPr/>
            </p:nvSpPr>
            <p:spPr bwMode="auto">
              <a:xfrm>
                <a:off x="6400800" y="1447800"/>
                <a:ext cx="533400" cy="435284"/>
              </a:xfrm>
              <a:prstGeom prst="rect">
                <a:avLst/>
              </a:prstGeom>
              <a:solidFill>
                <a:schemeClr val="accent1"/>
              </a:solidFill>
              <a:ln w="9525">
                <a:solidFill>
                  <a:schemeClr val="tx1"/>
                </a:solidFill>
                <a:miter lim="800000"/>
                <a:headEnd/>
                <a:tailEnd/>
              </a:ln>
            </p:spPr>
            <p:txBody>
              <a:bodyPr>
                <a:spAutoFit/>
              </a:bodyPr>
              <a:lstStyle/>
              <a:p>
                <a:pPr algn="ctr" rtl="0">
                  <a:spcBef>
                    <a:spcPct val="50000"/>
                  </a:spcBef>
                </a:pPr>
                <a:r>
                  <a:rPr lang="zh-CN" sz="1600" b="1" i="0" u="none" baseline="0">
                    <a:latin typeface="+mj-lt"/>
                    <a:ea typeface="SimSun" pitchFamily="2" charset="-122"/>
                  </a:rPr>
                  <a:t>3</a:t>
                </a:r>
              </a:p>
            </p:txBody>
          </p:sp>
          <p:sp>
            <p:nvSpPr>
              <p:cNvPr id="22" name="Text Box 11"/>
              <p:cNvSpPr txBox="1">
                <a:spLocks noChangeArrowheads="1"/>
              </p:cNvSpPr>
              <p:nvPr/>
            </p:nvSpPr>
            <p:spPr bwMode="auto">
              <a:xfrm>
                <a:off x="2667000" y="2286000"/>
                <a:ext cx="1371601" cy="395713"/>
              </a:xfrm>
              <a:prstGeom prst="rect">
                <a:avLst/>
              </a:prstGeom>
              <a:solidFill>
                <a:schemeClr val="bg1"/>
              </a:solidFill>
              <a:ln w="9525">
                <a:solidFill>
                  <a:schemeClr val="tx1"/>
                </a:solidFill>
                <a:miter lim="800000"/>
                <a:headEnd/>
                <a:tailEnd/>
              </a:ln>
            </p:spPr>
            <p:txBody>
              <a:bodyPr>
                <a:spAutoFit/>
              </a:bodyPr>
              <a:lstStyle/>
              <a:p>
                <a:pPr algn="ctr" rtl="0">
                  <a:spcBef>
                    <a:spcPct val="50000"/>
                  </a:spcBef>
                </a:pPr>
                <a:r>
                  <a:rPr lang="zh-CN" sz="1400" b="1" i="0" u="none" baseline="0">
                    <a:latin typeface="+mj-lt"/>
                    <a:ea typeface="SimSun" pitchFamily="2" charset="-122"/>
                  </a:rPr>
                  <a:t>风暴</a:t>
                </a:r>
              </a:p>
            </p:txBody>
          </p:sp>
          <p:sp>
            <p:nvSpPr>
              <p:cNvPr id="23" name="Text Box 12"/>
              <p:cNvSpPr txBox="1">
                <a:spLocks noChangeArrowheads="1"/>
              </p:cNvSpPr>
              <p:nvPr/>
            </p:nvSpPr>
            <p:spPr bwMode="auto">
              <a:xfrm>
                <a:off x="5105400" y="2286000"/>
                <a:ext cx="1371601" cy="395713"/>
              </a:xfrm>
              <a:prstGeom prst="rect">
                <a:avLst/>
              </a:prstGeom>
              <a:solidFill>
                <a:schemeClr val="bg1"/>
              </a:solidFill>
              <a:ln w="9525">
                <a:solidFill>
                  <a:schemeClr val="tx1"/>
                </a:solidFill>
                <a:miter lim="800000"/>
                <a:headEnd/>
                <a:tailEnd/>
              </a:ln>
            </p:spPr>
            <p:txBody>
              <a:bodyPr>
                <a:spAutoFit/>
              </a:bodyPr>
              <a:lstStyle/>
              <a:p>
                <a:pPr algn="ctr" rtl="0">
                  <a:spcBef>
                    <a:spcPct val="50000"/>
                  </a:spcBef>
                </a:pPr>
                <a:r>
                  <a:rPr lang="zh-CN" sz="1400" b="1" i="0" u="none" baseline="0">
                    <a:latin typeface="+mj-lt"/>
                    <a:ea typeface="SimSun" pitchFamily="2" charset="-122"/>
                  </a:rPr>
                  <a:t>常态</a:t>
                </a:r>
              </a:p>
            </p:txBody>
          </p:sp>
          <p:sp>
            <p:nvSpPr>
              <p:cNvPr id="24" name="Text Box 13"/>
              <p:cNvSpPr txBox="1">
                <a:spLocks noChangeArrowheads="1"/>
              </p:cNvSpPr>
              <p:nvPr/>
            </p:nvSpPr>
            <p:spPr bwMode="auto">
              <a:xfrm>
                <a:off x="2209800" y="1447800"/>
                <a:ext cx="533400" cy="435284"/>
              </a:xfrm>
              <a:prstGeom prst="rect">
                <a:avLst/>
              </a:prstGeom>
              <a:solidFill>
                <a:schemeClr val="accent1"/>
              </a:solidFill>
              <a:ln w="9525">
                <a:solidFill>
                  <a:schemeClr val="tx1"/>
                </a:solidFill>
                <a:miter lim="800000"/>
                <a:headEnd/>
                <a:tailEnd/>
              </a:ln>
            </p:spPr>
            <p:txBody>
              <a:bodyPr>
                <a:spAutoFit/>
              </a:bodyPr>
              <a:lstStyle/>
              <a:p>
                <a:pPr algn="ctr" rtl="0">
                  <a:spcBef>
                    <a:spcPct val="50000"/>
                  </a:spcBef>
                </a:pPr>
                <a:r>
                  <a:rPr lang="zh-CN" sz="1600" b="1" i="0" u="none" baseline="0">
                    <a:latin typeface="+mj-lt"/>
                    <a:ea typeface="SimSun" pitchFamily="2" charset="-122"/>
                  </a:rPr>
                  <a:t>2</a:t>
                </a:r>
              </a:p>
            </p:txBody>
          </p:sp>
          <p:cxnSp>
            <p:nvCxnSpPr>
              <p:cNvPr id="25" name="AutoShape 14"/>
              <p:cNvCxnSpPr>
                <a:cxnSpLocks noChangeShapeType="1"/>
                <a:stCxn id="16" idx="0"/>
                <a:endCxn id="22" idx="2"/>
              </p:cNvCxnSpPr>
              <p:nvPr/>
            </p:nvCxnSpPr>
            <p:spPr bwMode="auto">
              <a:xfrm flipV="1">
                <a:off x="3352801" y="2681713"/>
                <a:ext cx="0" cy="1661687"/>
              </a:xfrm>
              <a:prstGeom prst="straightConnector1">
                <a:avLst/>
              </a:prstGeom>
              <a:noFill/>
              <a:ln w="57150">
                <a:solidFill>
                  <a:schemeClr val="tx1"/>
                </a:solidFill>
                <a:prstDash val="dash"/>
                <a:round/>
                <a:headEnd/>
                <a:tailEnd type="triangle" w="med" len="med"/>
              </a:ln>
            </p:spPr>
          </p:cxnSp>
          <p:cxnSp>
            <p:nvCxnSpPr>
              <p:cNvPr id="26" name="AutoShape 15"/>
              <p:cNvCxnSpPr>
                <a:cxnSpLocks noChangeShapeType="1"/>
                <a:stCxn id="22" idx="0"/>
                <a:endCxn id="23" idx="0"/>
              </p:cNvCxnSpPr>
              <p:nvPr/>
            </p:nvCxnSpPr>
            <p:spPr bwMode="auto">
              <a:xfrm rot="5400000" flipH="1" flipV="1">
                <a:off x="4571965" y="1066800"/>
                <a:ext cx="16329" cy="2438400"/>
              </a:xfrm>
              <a:prstGeom prst="curvedConnector3">
                <a:avLst>
                  <a:gd name="adj1" fmla="val 1800000"/>
                </a:avLst>
              </a:prstGeom>
              <a:noFill/>
              <a:ln w="57150">
                <a:solidFill>
                  <a:schemeClr val="tx1"/>
                </a:solidFill>
                <a:prstDash val="dash"/>
                <a:round/>
                <a:headEnd/>
                <a:tailEnd type="triangle" w="med" len="med"/>
              </a:ln>
            </p:spPr>
          </p:cxnSp>
          <p:cxnSp>
            <p:nvCxnSpPr>
              <p:cNvPr id="27" name="AutoShape 16"/>
              <p:cNvCxnSpPr>
                <a:cxnSpLocks noChangeShapeType="1"/>
                <a:stCxn id="23" idx="2"/>
                <a:endCxn id="17" idx="0"/>
              </p:cNvCxnSpPr>
              <p:nvPr/>
            </p:nvCxnSpPr>
            <p:spPr bwMode="auto">
              <a:xfrm flipH="1">
                <a:off x="5791200" y="2681713"/>
                <a:ext cx="1" cy="1661687"/>
              </a:xfrm>
              <a:prstGeom prst="straightConnector1">
                <a:avLst/>
              </a:prstGeom>
              <a:noFill/>
              <a:ln w="57150">
                <a:solidFill>
                  <a:schemeClr val="tx1"/>
                </a:solidFill>
                <a:prstDash val="dash"/>
                <a:round/>
                <a:headEnd/>
                <a:tailEnd type="triangle" w="med" len="med"/>
              </a:ln>
            </p:spPr>
          </p:cxnSp>
          <p:sp>
            <p:nvSpPr>
              <p:cNvPr id="28" name="Line 17"/>
              <p:cNvSpPr>
                <a:spLocks noChangeShapeType="1"/>
              </p:cNvSpPr>
              <p:nvPr/>
            </p:nvSpPr>
            <p:spPr bwMode="auto">
              <a:xfrm flipV="1">
                <a:off x="2133600" y="4800600"/>
                <a:ext cx="1143000" cy="685800"/>
              </a:xfrm>
              <a:prstGeom prst="line">
                <a:avLst/>
              </a:prstGeom>
              <a:noFill/>
              <a:ln w="57150">
                <a:solidFill>
                  <a:schemeClr val="tx1"/>
                </a:solidFill>
                <a:prstDash val="dash"/>
                <a:round/>
                <a:headEnd/>
                <a:tailEnd type="triangle" w="med" len="med"/>
              </a:ln>
            </p:spPr>
            <p:txBody>
              <a:bodyPr/>
              <a:lstStyle/>
              <a:p>
                <a:endParaRPr lang="zh-CN" dirty="0"/>
              </a:p>
            </p:txBody>
          </p:sp>
          <p:sp>
            <p:nvSpPr>
              <p:cNvPr id="29" name="Line 18"/>
              <p:cNvSpPr>
                <a:spLocks noChangeShapeType="1"/>
              </p:cNvSpPr>
              <p:nvPr/>
            </p:nvSpPr>
            <p:spPr bwMode="auto">
              <a:xfrm>
                <a:off x="5791200" y="4800600"/>
                <a:ext cx="1143000" cy="609600"/>
              </a:xfrm>
              <a:prstGeom prst="line">
                <a:avLst/>
              </a:prstGeom>
              <a:noFill/>
              <a:ln w="57150">
                <a:solidFill>
                  <a:schemeClr val="tx1"/>
                </a:solidFill>
                <a:prstDash val="dash"/>
                <a:round/>
                <a:headEnd/>
                <a:tailEnd type="triangle" w="med" len="med"/>
              </a:ln>
            </p:spPr>
            <p:txBody>
              <a:bodyPr/>
              <a:lstStyle/>
              <a:p>
                <a:endParaRPr lang="zh-CN" dirty="0"/>
              </a:p>
            </p:txBody>
          </p:sp>
        </p:grpSp>
        <p:sp>
          <p:nvSpPr>
            <p:cNvPr id="8" name="TextBox 7"/>
            <p:cNvSpPr txBox="1"/>
            <p:nvPr/>
          </p:nvSpPr>
          <p:spPr>
            <a:xfrm>
              <a:off x="2456892" y="5252363"/>
              <a:ext cx="4230216" cy="861774"/>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solidFill>
                <a:schemeClr val="tx1"/>
              </a:solidFill>
            </a:ln>
          </p:spPr>
          <p:txBody>
            <a:bodyPr wrap="square" rtlCol="0">
              <a:spAutoFit/>
            </a:bodyPr>
            <a:lstStyle/>
            <a:p>
              <a:pPr algn="l" rtl="0">
                <a:buFont typeface="Arial" pitchFamily="34" charset="0"/>
                <a:buChar char="•"/>
              </a:pPr>
              <a:r>
                <a:rPr lang="zh-CN" b="0" i="0" u="none" baseline="0">
                  <a:latin typeface="+mn-lt"/>
                </a:rPr>
                <a:t> </a:t>
              </a:r>
              <a:r>
                <a:rPr lang="zh-CN" sz="1600" b="0" i="0" u="none" baseline="0">
                  <a:latin typeface="+mn-lt"/>
                </a:rPr>
                <a:t>每个团队都必须经过这些阶段</a:t>
              </a:r>
            </a:p>
            <a:p>
              <a:pPr algn="l" rtl="0">
                <a:buFont typeface="Arial" pitchFamily="34" charset="0"/>
                <a:buChar char="•"/>
              </a:pPr>
              <a:r>
                <a:rPr lang="zh-CN" sz="1600" b="0" i="0" u="none" baseline="0">
                  <a:latin typeface="+mn-lt"/>
                </a:rPr>
                <a:t> 有 75% 的团队未能通过第 2 阶段</a:t>
              </a:r>
            </a:p>
            <a:p>
              <a:pPr algn="l" rtl="0">
                <a:buFont typeface="Arial" pitchFamily="34" charset="0"/>
                <a:buChar char="•"/>
              </a:pPr>
              <a:r>
                <a:rPr lang="zh-CN" sz="1600" b="0" i="0" u="none" baseline="0">
                  <a:latin typeface="+mn-lt"/>
                </a:rPr>
                <a:t> 和交“朋友”没什么两样</a:t>
              </a:r>
              <a:endParaRPr lang="zh-CN" sz="1600" dirty="0">
                <a:latin typeface="+mn-lt"/>
              </a:endParaRPr>
            </a:p>
          </p:txBody>
        </p:sp>
        <p:sp>
          <p:nvSpPr>
            <p:cNvPr id="9" name="TextBox 8"/>
            <p:cNvSpPr txBox="1"/>
            <p:nvPr/>
          </p:nvSpPr>
          <p:spPr>
            <a:xfrm>
              <a:off x="1219200" y="3733800"/>
              <a:ext cx="1143000" cy="584775"/>
            </a:xfrm>
            <a:prstGeom prst="rect">
              <a:avLst/>
            </a:prstGeom>
            <a:noFill/>
          </p:spPr>
          <p:txBody>
            <a:bodyPr wrap="square" rtlCol="0">
              <a:spAutoFit/>
            </a:bodyPr>
            <a:lstStyle/>
            <a:p>
              <a:pPr algn="l" rtl="0"/>
              <a:r>
                <a:rPr lang="zh-CN" sz="1600" b="0" i="0" u="none" baseline="0">
                  <a:latin typeface="+mn-lt"/>
                </a:rPr>
                <a:t>走到一起</a:t>
              </a:r>
              <a:endParaRPr lang="zh-CN" sz="1600" dirty="0">
                <a:latin typeface="+mn-lt"/>
              </a:endParaRPr>
            </a:p>
          </p:txBody>
        </p:sp>
        <p:sp>
          <p:nvSpPr>
            <p:cNvPr id="10" name="TextBox 9"/>
            <p:cNvSpPr txBox="1"/>
            <p:nvPr/>
          </p:nvSpPr>
          <p:spPr>
            <a:xfrm>
              <a:off x="914400" y="2057400"/>
              <a:ext cx="1447800" cy="830997"/>
            </a:xfrm>
            <a:prstGeom prst="rect">
              <a:avLst/>
            </a:prstGeom>
            <a:noFill/>
          </p:spPr>
          <p:txBody>
            <a:bodyPr wrap="square" rtlCol="0">
              <a:spAutoFit/>
            </a:bodyPr>
            <a:lstStyle/>
            <a:p>
              <a:pPr algn="ctr" rtl="0"/>
              <a:r>
                <a:rPr lang="zh-CN" sz="1600" b="0" i="0" u="none" baseline="0">
                  <a:latin typeface="+mn-lt"/>
                </a:rPr>
                <a:t>发现不同</a:t>
              </a:r>
              <a:endParaRPr lang="zh-CN" sz="1600" dirty="0">
                <a:latin typeface="+mn-lt"/>
              </a:endParaRPr>
            </a:p>
          </p:txBody>
        </p:sp>
        <p:sp>
          <p:nvSpPr>
            <p:cNvPr id="11" name="TextBox 10"/>
            <p:cNvSpPr txBox="1"/>
            <p:nvPr/>
          </p:nvSpPr>
          <p:spPr>
            <a:xfrm>
              <a:off x="7086600" y="2057400"/>
              <a:ext cx="1447800" cy="830997"/>
            </a:xfrm>
            <a:prstGeom prst="rect">
              <a:avLst/>
            </a:prstGeom>
            <a:noFill/>
          </p:spPr>
          <p:txBody>
            <a:bodyPr wrap="square" rtlCol="0">
              <a:spAutoFit/>
            </a:bodyPr>
            <a:lstStyle/>
            <a:p>
              <a:pPr algn="ctr" rtl="0"/>
              <a:r>
                <a:rPr lang="zh-CN" sz="1600" b="0" i="0" u="none" baseline="0">
                  <a:latin typeface="+mn-lt"/>
                </a:rPr>
                <a:t>对多阳性</a:t>
              </a:r>
            </a:p>
            <a:p>
              <a:pPr algn="ctr" rtl="0"/>
              <a:r>
                <a:rPr lang="zh-CN" sz="1600" b="0" i="0" u="none" baseline="0">
                  <a:latin typeface="+mn-lt"/>
                </a:rPr>
                <a:t> 进行</a:t>
              </a:r>
            </a:p>
            <a:p>
              <a:pPr algn="ctr" rtl="0"/>
              <a:r>
                <a:rPr lang="zh-CN" sz="1600" b="0" i="0" u="none" baseline="0">
                  <a:latin typeface="+mn-lt"/>
                </a:rPr>
                <a:t>优化</a:t>
              </a:r>
              <a:endParaRPr lang="zh-CN" sz="1600" dirty="0">
                <a:latin typeface="+mn-lt"/>
              </a:endParaRPr>
            </a:p>
          </p:txBody>
        </p:sp>
        <p:sp>
          <p:nvSpPr>
            <p:cNvPr id="12" name="TextBox 11"/>
            <p:cNvSpPr txBox="1"/>
            <p:nvPr/>
          </p:nvSpPr>
          <p:spPr>
            <a:xfrm>
              <a:off x="7162800" y="3505200"/>
              <a:ext cx="1447800" cy="830997"/>
            </a:xfrm>
            <a:prstGeom prst="rect">
              <a:avLst/>
            </a:prstGeom>
            <a:noFill/>
          </p:spPr>
          <p:txBody>
            <a:bodyPr wrap="square" rtlCol="0">
              <a:spAutoFit/>
            </a:bodyPr>
            <a:lstStyle/>
            <a:p>
              <a:pPr algn="ctr" rtl="0"/>
              <a:r>
                <a:rPr lang="zh-CN" sz="1600" b="0" i="0" u="none" baseline="0">
                  <a:latin typeface="+mn-lt"/>
                </a:rPr>
                <a:t>实现出色绩效</a:t>
              </a:r>
            </a:p>
          </p:txBody>
        </p:sp>
      </p:grpSp>
      <p:sp>
        <p:nvSpPr>
          <p:cNvPr id="30" name="TextBox 29"/>
          <p:cNvSpPr txBox="1"/>
          <p:nvPr/>
        </p:nvSpPr>
        <p:spPr>
          <a:xfrm>
            <a:off x="3419872" y="1124744"/>
            <a:ext cx="2448272" cy="369332"/>
          </a:xfrm>
          <a:prstGeom prst="rect">
            <a:avLst/>
          </a:prstGeom>
          <a:noFill/>
        </p:spPr>
        <p:txBody>
          <a:bodyPr wrap="square" rtlCol="0">
            <a:spAutoFit/>
          </a:bodyPr>
          <a:lstStyle/>
          <a:p>
            <a:pPr algn="ctr" rtl="0"/>
            <a:r>
              <a:rPr lang="zh-CN" b="0" i="0" u="none" baseline="0">
                <a:latin typeface="+mn-lt"/>
              </a:rPr>
              <a:t>Tuckman 模型</a:t>
            </a:r>
            <a:endParaRPr lang="zh-CN" dirty="0">
              <a:latin typeface="+mn-lt"/>
            </a:endParaRPr>
          </a:p>
        </p:txBody>
      </p:sp>
    </p:spTree>
    <p:extLst>
      <p:ext uri="{BB962C8B-B14F-4D97-AF65-F5344CB8AC3E}">
        <p14:creationId xmlns:p14="http://schemas.microsoft.com/office/powerpoint/2010/main" xmlns="" val="3518548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5"/>
          <p:cNvGrpSpPr/>
          <p:nvPr/>
        </p:nvGrpSpPr>
        <p:grpSpPr>
          <a:xfrm>
            <a:off x="395536" y="1632608"/>
            <a:ext cx="7776864" cy="4333819"/>
            <a:chOff x="-398586" y="1707002"/>
            <a:chExt cx="8168897" cy="4333819"/>
          </a:xfrm>
        </p:grpSpPr>
        <p:grpSp>
          <p:nvGrpSpPr>
            <p:cNvPr id="7" name="Group 6"/>
            <p:cNvGrpSpPr/>
            <p:nvPr/>
          </p:nvGrpSpPr>
          <p:grpSpPr>
            <a:xfrm>
              <a:off x="4390206" y="1707002"/>
              <a:ext cx="3380105" cy="4333819"/>
              <a:chOff x="3526110" y="2077038"/>
              <a:chExt cx="3380105" cy="4333819"/>
            </a:xfrm>
          </p:grpSpPr>
          <p:sp>
            <p:nvSpPr>
              <p:cNvPr id="9" name="Rounded Rectangle 8"/>
              <p:cNvSpPr/>
              <p:nvPr/>
            </p:nvSpPr>
            <p:spPr>
              <a:xfrm>
                <a:off x="3526111" y="2077038"/>
                <a:ext cx="3380104" cy="419666"/>
              </a:xfrm>
              <a:prstGeom prst="roundRect">
                <a:avLst/>
              </a:prstGeom>
              <a:solidFill>
                <a:srgbClr val="66FF66"/>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Transwarp 的核心价值观</a:t>
                </a:r>
                <a:endParaRPr lang="zh-CN" dirty="0">
                  <a:solidFill>
                    <a:srgbClr val="464749"/>
                  </a:solidFill>
                </a:endParaRPr>
              </a:p>
            </p:txBody>
          </p:sp>
          <p:sp>
            <p:nvSpPr>
              <p:cNvPr id="10" name="Rounded Rectangle 9"/>
              <p:cNvSpPr/>
              <p:nvPr/>
            </p:nvSpPr>
            <p:spPr>
              <a:xfrm>
                <a:off x="3526111" y="2645007"/>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结果导向</a:t>
                </a:r>
                <a:endParaRPr lang="zh-CN" sz="1600" dirty="0">
                  <a:solidFill>
                    <a:srgbClr val="464749"/>
                  </a:solidFill>
                </a:endParaRPr>
              </a:p>
            </p:txBody>
          </p:sp>
          <p:sp>
            <p:nvSpPr>
              <p:cNvPr id="11" name="Rounded Rectangle 10"/>
              <p:cNvSpPr/>
              <p:nvPr/>
            </p:nvSpPr>
            <p:spPr>
              <a:xfrm>
                <a:off x="3526111" y="3297366"/>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客户导向</a:t>
                </a:r>
                <a:endParaRPr lang="zh-CN" sz="1600" dirty="0">
                  <a:solidFill>
                    <a:srgbClr val="464749"/>
                  </a:solidFill>
                </a:endParaRPr>
              </a:p>
            </p:txBody>
          </p:sp>
          <p:sp>
            <p:nvSpPr>
              <p:cNvPr id="12" name="Rounded Rectangle 11"/>
              <p:cNvSpPr/>
              <p:nvPr/>
            </p:nvSpPr>
            <p:spPr>
              <a:xfrm>
                <a:off x="3526111" y="394972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良好的工作环境</a:t>
                </a:r>
              </a:p>
            </p:txBody>
          </p:sp>
          <p:sp>
            <p:nvSpPr>
              <p:cNvPr id="13" name="Rounded Rectangle 12"/>
              <p:cNvSpPr/>
              <p:nvPr/>
            </p:nvSpPr>
            <p:spPr>
              <a:xfrm>
                <a:off x="3526111" y="4602084"/>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团队合作</a:t>
                </a:r>
              </a:p>
            </p:txBody>
          </p:sp>
          <p:sp>
            <p:nvSpPr>
              <p:cNvPr id="14" name="Rounded Rectangle 13"/>
              <p:cNvSpPr/>
              <p:nvPr/>
            </p:nvSpPr>
            <p:spPr>
              <a:xfrm>
                <a:off x="3526110" y="525063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创新</a:t>
                </a:r>
                <a:endParaRPr lang="zh-CN" sz="1600" dirty="0">
                  <a:solidFill>
                    <a:srgbClr val="464749"/>
                  </a:solidFill>
                </a:endParaRPr>
              </a:p>
            </p:txBody>
          </p:sp>
          <p:sp>
            <p:nvSpPr>
              <p:cNvPr id="15" name="Rounded Rectangle 14"/>
              <p:cNvSpPr/>
              <p:nvPr/>
            </p:nvSpPr>
            <p:spPr>
              <a:xfrm>
                <a:off x="3526111" y="5906801"/>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9"/>
                    </a:solidFill>
                  </a:rPr>
                  <a:t>正直</a:t>
                </a:r>
              </a:p>
            </p:txBody>
          </p:sp>
        </p:grpSp>
        <p:sp>
          <p:nvSpPr>
            <p:cNvPr id="8" name="TextBox 7"/>
            <p:cNvSpPr txBox="1"/>
            <p:nvPr/>
          </p:nvSpPr>
          <p:spPr>
            <a:xfrm>
              <a:off x="-398586" y="3252715"/>
              <a:ext cx="187618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cxnSp>
        <p:nvCxnSpPr>
          <p:cNvPr id="17" name="Straight Arrow Connector 16"/>
          <p:cNvCxnSpPr>
            <a:endCxn id="10" idx="1"/>
          </p:cNvCxnSpPr>
          <p:nvPr/>
        </p:nvCxnSpPr>
        <p:spPr>
          <a:xfrm flipV="1">
            <a:off x="2181677" y="2452605"/>
            <a:ext cx="2772833" cy="162446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181677" y="3030018"/>
            <a:ext cx="2772833" cy="10526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3"/>
          </p:cNvCxnSpPr>
          <p:nvPr/>
        </p:nvCxnSpPr>
        <p:spPr>
          <a:xfrm flipV="1">
            <a:off x="2181677" y="3717033"/>
            <a:ext cx="2772832" cy="3576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181677" y="4082708"/>
            <a:ext cx="2772832" cy="3269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181677" y="4080489"/>
            <a:ext cx="2772832" cy="9777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01561" y="4085705"/>
            <a:ext cx="2772832" cy="159532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6530885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团队合作</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5"/>
          <p:cNvSpPr/>
          <p:nvPr/>
        </p:nvSpPr>
        <p:spPr>
          <a:xfrm>
            <a:off x="3419872" y="-10324528"/>
            <a:ext cx="4572000" cy="3139321"/>
          </a:xfrm>
          <a:prstGeom prst="rect">
            <a:avLst/>
          </a:prstGeom>
        </p:spPr>
        <p:txBody>
          <a:bodyPr>
            <a:spAutoFit/>
          </a:bodyPr>
          <a:lstStyle/>
          <a:p>
            <a:pPr algn="l" rtl="0"/>
            <a:r>
              <a:rPr lang="zh-CN" b="0" i="0" u="none" cap="all" baseline="0">
                <a:solidFill>
                  <a:srgbClr val="000000"/>
                </a:solidFill>
                <a:latin typeface="open-sans"/>
              </a:rPr>
              <a:t>彰显可靠性</a:t>
            </a:r>
          </a:p>
          <a:p>
            <a:pPr algn="l" rtl="0"/>
            <a:r>
              <a:rPr lang="zh-CN" b="0" i="0" u="none" cap="all" baseline="0">
                <a:solidFill>
                  <a:srgbClr val="000000"/>
                </a:solidFill>
                <a:latin typeface="open-sans"/>
              </a:rPr>
              <a:t>以建设性的方式沟通</a:t>
            </a:r>
          </a:p>
          <a:p>
            <a:pPr algn="l" rtl="0"/>
            <a:r>
              <a:rPr lang="zh-CN" b="0" i="0" u="none" cap="all" baseline="0">
                <a:solidFill>
                  <a:srgbClr val="000000"/>
                </a:solidFill>
                <a:latin typeface="open-sans"/>
              </a:rPr>
              <a:t>主动倾听</a:t>
            </a:r>
          </a:p>
          <a:p>
            <a:pPr algn="l" rtl="0"/>
            <a:r>
              <a:rPr lang="zh-CN" b="0" i="0" u="none" cap="all" baseline="0">
                <a:solidFill>
                  <a:srgbClr val="000000"/>
                </a:solidFill>
                <a:latin typeface="open-sans"/>
              </a:rPr>
              <a:t>开放并愿意共享</a:t>
            </a:r>
          </a:p>
          <a:p>
            <a:pPr algn="l" rtl="0"/>
            <a:r>
              <a:rPr lang="zh-CN" b="0" i="0" u="none" cap="all" baseline="0">
                <a:solidFill>
                  <a:srgbClr val="000000"/>
                </a:solidFill>
                <a:latin typeface="open-sans"/>
              </a:rPr>
              <a:t>合作并热情帮助</a:t>
            </a:r>
          </a:p>
          <a:p>
            <a:pPr algn="l" rtl="0"/>
            <a:r>
              <a:rPr lang="zh-CN" b="0" i="0" u="none" cap="all" baseline="0">
                <a:solidFill>
                  <a:srgbClr val="000000"/>
                </a:solidFill>
                <a:latin typeface="open-sans"/>
              </a:rPr>
              <a:t>表现出灵活性</a:t>
            </a:r>
          </a:p>
          <a:p>
            <a:pPr algn="l" rtl="0"/>
            <a:r>
              <a:rPr lang="zh-CN" b="0" i="0" u="none" cap="all" baseline="0">
                <a:solidFill>
                  <a:srgbClr val="000000"/>
                </a:solidFill>
                <a:latin typeface="open-sans"/>
              </a:rPr>
              <a:t>有对团队负责的态度</a:t>
            </a:r>
          </a:p>
          <a:p>
            <a:pPr algn="l" rtl="0"/>
            <a:r>
              <a:rPr lang="zh-CN" b="0" i="0" u="none" cap="all" baseline="0">
                <a:solidFill>
                  <a:srgbClr val="000000"/>
                </a:solidFill>
                <a:latin typeface="open-sans"/>
              </a:rPr>
              <a:t>起到纾解难题的作用</a:t>
            </a:r>
          </a:p>
          <a:p>
            <a:pPr algn="l" rtl="0"/>
            <a:r>
              <a:rPr lang="zh-CN" b="0" i="0" u="none" cap="all" baseline="0">
                <a:solidFill>
                  <a:srgbClr val="000000"/>
                </a:solidFill>
                <a:latin typeface="open-sans"/>
              </a:rPr>
              <a:t>以尊重和支持的态度对待他人</a:t>
            </a:r>
          </a:p>
        </p:txBody>
      </p:sp>
      <p:sp>
        <p:nvSpPr>
          <p:cNvPr id="9" name="TextBox 8"/>
          <p:cNvSpPr txBox="1"/>
          <p:nvPr/>
        </p:nvSpPr>
        <p:spPr>
          <a:xfrm>
            <a:off x="1907704" y="1412776"/>
            <a:ext cx="5616624" cy="4708981"/>
          </a:xfrm>
          <a:prstGeom prst="rect">
            <a:avLst/>
          </a:prstGeom>
          <a:noFill/>
        </p:spPr>
        <p:txBody>
          <a:bodyPr wrap="square" rtlCol="0">
            <a:spAutoFit/>
          </a:bodyPr>
          <a:lstStyle/>
          <a:p>
            <a:pPr algn="ctr" rtl="0"/>
            <a:r>
              <a:rPr lang="zh-CN" b="0" i="0" u="none" baseline="0">
                <a:solidFill>
                  <a:srgbClr val="464749"/>
                </a:solidFill>
                <a:latin typeface="+mn-lt"/>
              </a:rPr>
              <a:t>优秀团队合作者的 10 大特征</a:t>
            </a:r>
          </a:p>
          <a:p>
            <a:endParaRPr lang="zh-CN" dirty="0">
              <a:solidFill>
                <a:srgbClr val="464749"/>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可靠</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以建设性的方式沟通</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主动倾听</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主动参与</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开放并愿意共享</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合作并主动帮助</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有灵活性</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有对团队负责的态度</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起到纾解难题的作用</a:t>
            </a:r>
          </a:p>
          <a:p>
            <a:pPr marL="342900" indent="-342900" algn="l" rtl="0">
              <a:lnSpc>
                <a:spcPct val="150000"/>
              </a:lnSpc>
              <a:buFont typeface="Arial" panose="020B0604020202020204" pitchFamily="34" charset="0"/>
              <a:buChar char="•"/>
            </a:pPr>
            <a:r>
              <a:rPr lang="zh-CN" sz="1600" b="0" i="0" u="none" baseline="0">
                <a:solidFill>
                  <a:srgbClr val="464749"/>
                </a:solidFill>
                <a:latin typeface="+mn-lt"/>
              </a:rPr>
              <a:t>以尊重和支持的方式对待他人</a:t>
            </a:r>
          </a:p>
          <a:p>
            <a:pPr marL="342900" indent="-342900" algn="l" rtl="0">
              <a:lnSpc>
                <a:spcPct val="150000"/>
              </a:lnSpc>
              <a:buFont typeface="Arial" panose="020B0604020202020204" pitchFamily="34" charset="0"/>
              <a:buChar char="•"/>
            </a:pPr>
            <a:endParaRPr lang="zh-CN" sz="1600" dirty="0">
              <a:solidFill>
                <a:srgbClr val="464749"/>
              </a:solidFill>
              <a:latin typeface="+mn-lt"/>
            </a:endParaRPr>
          </a:p>
        </p:txBody>
      </p:sp>
    </p:spTree>
    <p:extLst>
      <p:ext uri="{BB962C8B-B14F-4D97-AF65-F5344CB8AC3E}">
        <p14:creationId xmlns:p14="http://schemas.microsoft.com/office/powerpoint/2010/main" xmlns="" val="141710881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5e.成就卓越领导力 – 创新</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72556596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290540" y="1370384"/>
            <a:ext cx="4464496" cy="4744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创新</a:t>
            </a:r>
            <a:endParaRPr lang="zh-CN" sz="2000" dirty="0"/>
          </a:p>
        </p:txBody>
      </p:sp>
      <p:sp>
        <p:nvSpPr>
          <p:cNvPr id="4" name="TextBox 3"/>
          <p:cNvSpPr txBox="1"/>
          <p:nvPr/>
        </p:nvSpPr>
        <p:spPr>
          <a:xfrm flipH="1">
            <a:off x="4067944" y="1370384"/>
            <a:ext cx="4909689" cy="5170646"/>
          </a:xfrm>
          <a:prstGeom prst="rect">
            <a:avLst/>
          </a:prstGeom>
          <a:noFill/>
        </p:spPr>
        <p:txBody>
          <a:bodyPr wrap="square" rtlCol="0">
            <a:spAutoFit/>
          </a:bodyPr>
          <a:lstStyle/>
          <a:p>
            <a:pPr algn="ctr" rtl="0"/>
            <a:r>
              <a:rPr lang="zh-CN" sz="2000" b="0" i="0" u="none" baseline="0">
                <a:latin typeface="+mn-lt"/>
              </a:rPr>
              <a:t>创新：</a:t>
            </a:r>
          </a:p>
          <a:p>
            <a:endParaRPr lang="zh-CN" sz="900" dirty="0">
              <a:latin typeface="+mn-lt"/>
            </a:endParaRPr>
          </a:p>
          <a:p>
            <a:pPr marL="285750" indent="-285750" algn="l" rtl="0">
              <a:lnSpc>
                <a:spcPct val="150000"/>
              </a:lnSpc>
              <a:buFont typeface="Arial" panose="020B0604020202020204" pitchFamily="34" charset="0"/>
              <a:buChar char="•"/>
            </a:pPr>
            <a:r>
              <a:rPr lang="zh-CN" sz="1600" b="0" i="0" u="none" baseline="0">
                <a:latin typeface="+mn-lt"/>
              </a:rPr>
              <a:t>我们崇尚创新，Transwarp 人都是积极进取的</a:t>
            </a:r>
          </a:p>
          <a:p>
            <a:pPr marL="285750" indent="-285750" algn="l" rtl="0">
              <a:lnSpc>
                <a:spcPct val="150000"/>
              </a:lnSpc>
              <a:buFont typeface="Arial" panose="020B0604020202020204" pitchFamily="34" charset="0"/>
              <a:buChar char="•"/>
            </a:pPr>
            <a:r>
              <a:rPr lang="zh-CN" sz="1600" b="0" i="0" u="none" baseline="0">
                <a:latin typeface="+mn-lt"/>
              </a:rPr>
              <a:t>不怕风险，不怕失败，这能让我们心存谦恭</a:t>
            </a:r>
          </a:p>
          <a:p>
            <a:pPr marL="285750" indent="-285750" algn="l" rtl="0">
              <a:lnSpc>
                <a:spcPct val="150000"/>
              </a:lnSpc>
              <a:buFont typeface="Arial" panose="020B0604020202020204" pitchFamily="34" charset="0"/>
              <a:buChar char="•"/>
            </a:pPr>
            <a:r>
              <a:rPr lang="zh-CN" sz="1600" b="0" i="0" u="none" baseline="0">
                <a:latin typeface="+mn-lt"/>
              </a:rPr>
              <a:t>通过创新来解决现实世界的难题</a:t>
            </a:r>
          </a:p>
          <a:p>
            <a:pPr marL="285750" indent="-285750" algn="l" rtl="0">
              <a:lnSpc>
                <a:spcPct val="150000"/>
              </a:lnSpc>
              <a:buFont typeface="Arial" panose="020B0604020202020204" pitchFamily="34" charset="0"/>
              <a:buChar char="•"/>
            </a:pPr>
            <a:r>
              <a:rPr lang="zh-CN" sz="1600" b="0" i="0" u="none" baseline="0">
                <a:latin typeface="+mn-lt"/>
              </a:rPr>
              <a:t>通过创新发现最佳手段及解决问题</a:t>
            </a:r>
          </a:p>
          <a:p>
            <a:pPr algn="l" rtl="0">
              <a:lnSpc>
                <a:spcPct val="150000"/>
              </a:lnSpc>
            </a:pPr>
            <a:endParaRPr lang="zh-CN" sz="700" dirty="0">
              <a:latin typeface="+mn-lt"/>
            </a:endParaRPr>
          </a:p>
          <a:p>
            <a:pPr marL="285750" indent="-285750" algn="l" rtl="0">
              <a:lnSpc>
                <a:spcPct val="150000"/>
              </a:lnSpc>
              <a:buFont typeface="Arial" panose="020B0604020202020204" pitchFamily="34" charset="0"/>
              <a:buChar char="•"/>
            </a:pPr>
            <a:r>
              <a:rPr lang="zh-CN" sz="1600" b="0" i="0" u="none" baseline="0">
                <a:latin typeface="+mn-lt"/>
              </a:rPr>
              <a:t>要不断进步，我们就必须始终有一颗好奇心</a:t>
            </a:r>
          </a:p>
          <a:p>
            <a:pPr marL="285750" indent="-285750" algn="l" rtl="0">
              <a:lnSpc>
                <a:spcPct val="150000"/>
              </a:lnSpc>
              <a:buFont typeface="Arial" panose="020B0604020202020204" pitchFamily="34" charset="0"/>
              <a:buChar char="•"/>
            </a:pPr>
            <a:r>
              <a:rPr lang="zh-CN" sz="1600" b="0" i="0" u="none" baseline="0">
                <a:latin typeface="+mn-lt"/>
              </a:rPr>
              <a:t>保持饥渴 – 不自作聪明是我们的警训</a:t>
            </a:r>
          </a:p>
          <a:p>
            <a:pPr marL="285750" indent="-285750" algn="l" rtl="0">
              <a:lnSpc>
                <a:spcPct val="150000"/>
              </a:lnSpc>
              <a:buFont typeface="Arial" panose="020B0604020202020204" pitchFamily="34" charset="0"/>
              <a:buChar char="•"/>
            </a:pPr>
            <a:r>
              <a:rPr lang="zh-CN" sz="1600" b="0" i="0" u="none" baseline="0">
                <a:latin typeface="+mn-lt"/>
              </a:rPr>
              <a:t>灵活面对和适应我们身边的趋势</a:t>
            </a:r>
          </a:p>
          <a:p>
            <a:pPr algn="l" rtl="0">
              <a:lnSpc>
                <a:spcPct val="150000"/>
              </a:lnSpc>
            </a:pPr>
            <a:endParaRPr lang="zh-CN" sz="700" dirty="0">
              <a:latin typeface="+mn-lt"/>
            </a:endParaRPr>
          </a:p>
          <a:p>
            <a:pPr marL="285750" indent="-285750" algn="l" rtl="0">
              <a:lnSpc>
                <a:spcPct val="150000"/>
              </a:lnSpc>
              <a:buFont typeface="Arial" panose="020B0604020202020204" pitchFamily="34" charset="0"/>
              <a:buChar char="•"/>
            </a:pPr>
            <a:r>
              <a:rPr lang="zh-CN" sz="1600" b="0" i="0" u="none" baseline="0">
                <a:latin typeface="+mn-lt"/>
              </a:rPr>
              <a:t>快速学习，保持理性</a:t>
            </a:r>
          </a:p>
          <a:p>
            <a:pPr marL="285750" indent="-285750" algn="l" rtl="0">
              <a:buFont typeface="Arial" panose="020B0604020202020204" pitchFamily="34" charset="0"/>
              <a:buChar char="•"/>
            </a:pPr>
            <a:endParaRPr lang="zh-CN" sz="1600" dirty="0"/>
          </a:p>
        </p:txBody>
      </p:sp>
      <p:sp>
        <p:nvSpPr>
          <p:cNvPr id="14" name="TextBox 13"/>
          <p:cNvSpPr txBox="1"/>
          <p:nvPr/>
        </p:nvSpPr>
        <p:spPr>
          <a:xfrm>
            <a:off x="611560" y="270892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9227058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6933"/>
            <a:ext cx="8534400" cy="715962"/>
          </a:xfrm>
        </p:spPr>
        <p:txBody>
          <a:bodyPr/>
          <a:lstStyle/>
          <a:p>
            <a:pPr rtl="0"/>
            <a:r>
              <a:rPr lang="zh-CN" sz="2000" b="1" i="0" u="none" baseline="0"/>
              <a:t>创新</a:t>
            </a:r>
            <a:endParaRPr lang="zh-CN" sz="2000" dirty="0"/>
          </a:p>
        </p:txBody>
      </p:sp>
      <p:pic>
        <p:nvPicPr>
          <p:cNvPr id="3" name="Picture 2"/>
          <p:cNvPicPr>
            <a:picLocks noChangeAspect="1"/>
          </p:cNvPicPr>
          <p:nvPr/>
        </p:nvPicPr>
        <p:blipFill rotWithShape="1">
          <a:blip r:embed="rId2" cstate="print"/>
          <a:srcRect t="40325" b="39513"/>
          <a:stretch/>
        </p:blipFill>
        <p:spPr>
          <a:xfrm>
            <a:off x="179512" y="6381328"/>
            <a:ext cx="1584176" cy="319405"/>
          </a:xfrm>
          <a:prstGeom prst="rect">
            <a:avLst/>
          </a:prstGeom>
        </p:spPr>
      </p:pic>
      <p:sp>
        <p:nvSpPr>
          <p:cNvPr id="14" name="TextBox 13"/>
          <p:cNvSpPr txBox="1"/>
          <p:nvPr/>
        </p:nvSpPr>
        <p:spPr>
          <a:xfrm>
            <a:off x="765884" y="279697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sp>
        <p:nvSpPr>
          <p:cNvPr id="6" name="TextBox 5"/>
          <p:cNvSpPr txBox="1"/>
          <p:nvPr/>
        </p:nvSpPr>
        <p:spPr>
          <a:xfrm>
            <a:off x="3203848" y="1268760"/>
            <a:ext cx="5544616" cy="369332"/>
          </a:xfrm>
          <a:prstGeom prst="rect">
            <a:avLst/>
          </a:prstGeom>
          <a:solidFill>
            <a:srgbClr val="0DFF7A"/>
          </a:solidFill>
        </p:spPr>
        <p:txBody>
          <a:bodyPr wrap="square" rtlCol="0">
            <a:spAutoFit/>
          </a:bodyPr>
          <a:lstStyle/>
          <a:p>
            <a:pPr algn="ctr" rtl="0"/>
            <a:r>
              <a:rPr lang="zh-CN" b="0" i="0" u="none" baseline="0">
                <a:solidFill>
                  <a:srgbClr val="464748"/>
                </a:solidFill>
                <a:latin typeface="+mn-lt"/>
              </a:rPr>
              <a:t>成就卓越 – 创新</a:t>
            </a:r>
            <a:endParaRPr lang="zh-CN" dirty="0">
              <a:solidFill>
                <a:srgbClr val="464748"/>
              </a:solidFill>
              <a:latin typeface="+mn-lt"/>
            </a:endParaRPr>
          </a:p>
        </p:txBody>
      </p:sp>
      <p:sp>
        <p:nvSpPr>
          <p:cNvPr id="7" name="TextBox 6"/>
          <p:cNvSpPr txBox="1"/>
          <p:nvPr/>
        </p:nvSpPr>
        <p:spPr>
          <a:xfrm>
            <a:off x="3345136" y="1700808"/>
            <a:ext cx="5691360" cy="4085734"/>
          </a:xfrm>
          <a:prstGeom prst="rect">
            <a:avLst/>
          </a:prstGeom>
          <a:noFill/>
        </p:spPr>
        <p:txBody>
          <a:bodyPr wrap="square" rtlCol="0">
            <a:spAutoFit/>
          </a:bodyPr>
          <a:lstStyle/>
          <a:p>
            <a:pPr algn="l" rtl="0"/>
            <a:r>
              <a:rPr lang="zh-CN" b="0" i="0" u="none" baseline="0">
                <a:solidFill>
                  <a:srgbClr val="464749"/>
                </a:solidFill>
                <a:latin typeface="+mn-lt"/>
              </a:rPr>
              <a:t>Transwarp 领导者必须能够：</a:t>
            </a:r>
          </a:p>
          <a:p>
            <a:endParaRPr lang="zh-CN" sz="1050" dirty="0">
              <a:solidFill>
                <a:srgbClr val="464749"/>
              </a:solidFill>
              <a:latin typeface="+mn-lt"/>
            </a:endParaRP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在团队中形成一种创新文化</a:t>
            </a:r>
          </a:p>
          <a:p>
            <a:pPr marL="1200150" lvl="2" indent="-285750" algn="l" rtl="0">
              <a:lnSpc>
                <a:spcPct val="150000"/>
              </a:lnSpc>
              <a:buFont typeface="Arial" panose="020B0604020202020204" pitchFamily="34" charset="0"/>
              <a:buChar char="•"/>
            </a:pPr>
            <a:r>
              <a:rPr lang="zh-CN" sz="1200" b="0" i="0" u="none" baseline="0">
                <a:solidFill>
                  <a:srgbClr val="464749"/>
                </a:solidFill>
                <a:latin typeface="+mn-lt"/>
              </a:rPr>
              <a:t>秉承创新的理念</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对持续改进有无止境的追求</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营造一个始终保持好奇心的氛围</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不断问自己 – “有没有更好的办法”</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允许大家尝试 – 承担风险</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接受失败</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包容新想法</a:t>
            </a:r>
          </a:p>
          <a:p>
            <a:pPr marL="742950" lvl="1" indent="-285750" algn="l" rtl="0">
              <a:lnSpc>
                <a:spcPct val="150000"/>
              </a:lnSpc>
              <a:buFont typeface="Arial" panose="020B0604020202020204" pitchFamily="34" charset="0"/>
              <a:buChar char="•"/>
            </a:pPr>
            <a:r>
              <a:rPr lang="zh-CN" sz="1400" b="0" i="0" u="none" baseline="0">
                <a:solidFill>
                  <a:srgbClr val="464749"/>
                </a:solidFill>
                <a:latin typeface="+mn-lt"/>
              </a:rPr>
              <a:t>引领并把握变化，以便从创新获益</a:t>
            </a:r>
            <a:endParaRPr lang="zh-CN" sz="1400" dirty="0" smtClean="0">
              <a:solidFill>
                <a:srgbClr val="464749"/>
              </a:solidFill>
              <a:latin typeface="+mn-lt"/>
            </a:endParaRPr>
          </a:p>
          <a:p>
            <a:pPr algn="l" rtl="0">
              <a:lnSpc>
                <a:spcPct val="150000"/>
              </a:lnSpc>
            </a:pPr>
            <a:endParaRPr lang="zh-CN" dirty="0" smtClean="0">
              <a:solidFill>
                <a:srgbClr val="464749"/>
              </a:solidFill>
              <a:latin typeface="+mn-lt"/>
            </a:endParaRPr>
          </a:p>
          <a:p>
            <a:endParaRPr lang="zh-CN" dirty="0">
              <a:solidFill>
                <a:srgbClr val="464749"/>
              </a:solidFill>
              <a:latin typeface="+mn-lt"/>
            </a:endParaRPr>
          </a:p>
        </p:txBody>
      </p:sp>
      <p:grpSp>
        <p:nvGrpSpPr>
          <p:cNvPr id="10" name="Group 9"/>
          <p:cNvGrpSpPr/>
          <p:nvPr/>
        </p:nvGrpSpPr>
        <p:grpSpPr>
          <a:xfrm>
            <a:off x="1675639" y="5350426"/>
            <a:ext cx="5472608" cy="872232"/>
            <a:chOff x="1675639" y="5350426"/>
            <a:chExt cx="5472608" cy="872232"/>
          </a:xfrm>
        </p:grpSpPr>
        <p:grpSp>
          <p:nvGrpSpPr>
            <p:cNvPr id="5" name="Group 4"/>
            <p:cNvGrpSpPr/>
            <p:nvPr/>
          </p:nvGrpSpPr>
          <p:grpSpPr>
            <a:xfrm>
              <a:off x="1675639" y="5350426"/>
              <a:ext cx="5472608" cy="872232"/>
              <a:chOff x="1475656" y="5445224"/>
              <a:chExt cx="5472608" cy="872232"/>
            </a:xfrm>
          </p:grpSpPr>
          <p:sp>
            <p:nvSpPr>
              <p:cNvPr id="4" name="Rounded Rectangle 3"/>
              <p:cNvSpPr/>
              <p:nvPr/>
            </p:nvSpPr>
            <p:spPr>
              <a:xfrm>
                <a:off x="1475656" y="5445224"/>
                <a:ext cx="2376264" cy="87223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创新</a:t>
                </a:r>
                <a:endParaRPr lang="zh-CN" dirty="0"/>
              </a:p>
            </p:txBody>
          </p:sp>
          <p:sp>
            <p:nvSpPr>
              <p:cNvPr id="8" name="Rounded Rectangle 7"/>
              <p:cNvSpPr/>
              <p:nvPr/>
            </p:nvSpPr>
            <p:spPr>
              <a:xfrm>
                <a:off x="4572000" y="5445224"/>
                <a:ext cx="2376264" cy="87223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引领变化</a:t>
                </a:r>
                <a:endParaRPr lang="zh-CN" dirty="0"/>
              </a:p>
            </p:txBody>
          </p:sp>
        </p:grpSp>
        <p:sp>
          <p:nvSpPr>
            <p:cNvPr id="9" name="Right Arrow 8"/>
            <p:cNvSpPr/>
            <p:nvPr/>
          </p:nvSpPr>
          <p:spPr>
            <a:xfrm>
              <a:off x="4139952" y="5661248"/>
              <a:ext cx="576064" cy="288032"/>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spTree>
    <p:extLst>
      <p:ext uri="{BB962C8B-B14F-4D97-AF65-F5344CB8AC3E}">
        <p14:creationId xmlns:p14="http://schemas.microsoft.com/office/powerpoint/2010/main" xmlns="" val="309226114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1739280" y="1196752"/>
            <a:ext cx="5665440" cy="3416320"/>
          </a:xfrm>
          <a:prstGeom prst="rect">
            <a:avLst/>
          </a:prstGeom>
          <a:noFill/>
          <a:ln>
            <a:noFill/>
          </a:ln>
        </p:spPr>
        <p:txBody>
          <a:bodyPr wrap="square" rtlCol="0">
            <a:spAutoFit/>
          </a:bodyPr>
          <a:lstStyle/>
          <a:p>
            <a:pPr algn="ctr" rtl="0"/>
            <a:endParaRPr lang="zh-CN" sz="2000" dirty="0" smtClean="0">
              <a:latin typeface="+mn-lt"/>
            </a:endParaRPr>
          </a:p>
          <a:p>
            <a:pPr algn="ctr" rtl="0"/>
            <a:r>
              <a:rPr lang="zh-CN" sz="2000" b="0" i="0" u="none" baseline="0">
                <a:solidFill>
                  <a:srgbClr val="464748"/>
                </a:solidFill>
                <a:latin typeface="+mn-lt"/>
              </a:rPr>
              <a:t>创新法则</a:t>
            </a:r>
          </a:p>
          <a:p>
            <a:pPr marL="342900" indent="-342900" algn="ctr" rtl="0">
              <a:buFont typeface="Arial" pitchFamily="34" charset="0"/>
              <a:buChar char="•"/>
            </a:pPr>
            <a:endParaRPr lang="zh-CN" sz="1400" dirty="0" smtClean="0">
              <a:solidFill>
                <a:srgbClr val="464748"/>
              </a:solidFill>
              <a:latin typeface="+mn-lt"/>
            </a:endParaRPr>
          </a:p>
          <a:p>
            <a:pPr marL="457200" indent="-457200" algn="l" rtl="0">
              <a:lnSpc>
                <a:spcPct val="150000"/>
              </a:lnSpc>
              <a:buFont typeface="Arial" pitchFamily="34" charset="0"/>
              <a:buChar char="•"/>
            </a:pPr>
            <a:r>
              <a:rPr lang="zh-CN" b="0" i="0" u="none" baseline="0">
                <a:solidFill>
                  <a:srgbClr val="464748"/>
                </a:solidFill>
                <a:latin typeface="+mn-lt"/>
              </a:rPr>
              <a:t>有没有更好的办法？</a:t>
            </a:r>
            <a:endParaRPr lang="zh-CN" sz="1400" dirty="0" smtClean="0">
              <a:solidFill>
                <a:srgbClr val="464748"/>
              </a:solidFill>
              <a:latin typeface="+mn-lt"/>
            </a:endParaRPr>
          </a:p>
          <a:p>
            <a:pPr marL="457200" indent="-457200" algn="l" rtl="0">
              <a:lnSpc>
                <a:spcPct val="150000"/>
              </a:lnSpc>
              <a:buFont typeface="Arial" pitchFamily="34" charset="0"/>
              <a:buChar char="•"/>
            </a:pPr>
            <a:r>
              <a:rPr lang="zh-CN" b="0" i="0" u="none" baseline="0">
                <a:solidFill>
                  <a:srgbClr val="464748"/>
                </a:solidFill>
                <a:latin typeface="+mn-lt"/>
              </a:rPr>
              <a:t>哪种办法最好？</a:t>
            </a:r>
          </a:p>
          <a:p>
            <a:pPr marL="457200" indent="-457200" algn="l" rtl="0">
              <a:lnSpc>
                <a:spcPct val="150000"/>
              </a:lnSpc>
              <a:buFont typeface="Arial" pitchFamily="34" charset="0"/>
              <a:buChar char="•"/>
            </a:pPr>
            <a:r>
              <a:rPr lang="zh-CN" b="0" i="0" u="none" baseline="0">
                <a:solidFill>
                  <a:srgbClr val="464748"/>
                </a:solidFill>
                <a:latin typeface="+mn-lt"/>
              </a:rPr>
              <a:t>有哪些好处？</a:t>
            </a:r>
          </a:p>
          <a:p>
            <a:pPr lvl="1" algn="l" rtl="0">
              <a:lnSpc>
                <a:spcPct val="150000"/>
              </a:lnSpc>
            </a:pPr>
            <a:endParaRPr lang="zh-CN" sz="1600" dirty="0" smtClean="0">
              <a:solidFill>
                <a:srgbClr val="464748"/>
              </a:solidFill>
              <a:latin typeface="+mn-lt"/>
            </a:endParaRPr>
          </a:p>
          <a:p>
            <a:pPr lvl="1" algn="l" rtl="0">
              <a:lnSpc>
                <a:spcPct val="150000"/>
              </a:lnSpc>
            </a:pPr>
            <a:r>
              <a:rPr lang="zh-CN" b="0" i="0" u="none" baseline="0">
                <a:solidFill>
                  <a:srgbClr val="464748"/>
                </a:solidFill>
                <a:latin typeface="+mn-lt"/>
              </a:rPr>
              <a:t>看事情能变成怎样；而不是现在怎样！</a:t>
            </a:r>
          </a:p>
          <a:p>
            <a:pPr lvl="1" algn="l" rtl="0">
              <a:lnSpc>
                <a:spcPct val="150000"/>
              </a:lnSpc>
            </a:pPr>
            <a:endParaRPr lang="zh-CN" sz="2000" dirty="0">
              <a:solidFill>
                <a:srgbClr val="464748"/>
              </a:solidFill>
              <a:latin typeface="+mn-lt"/>
            </a:endParaRPr>
          </a:p>
        </p:txBody>
      </p:sp>
      <p:pic>
        <p:nvPicPr>
          <p:cNvPr id="10" name="Picture 4"/>
          <p:cNvPicPr>
            <a:picLocks noChangeAspect="1" noChangeArrowheads="1"/>
          </p:cNvPicPr>
          <p:nvPr/>
        </p:nvPicPr>
        <p:blipFill>
          <a:blip r:embed="rId3" cstate="print"/>
          <a:srcRect/>
          <a:stretch>
            <a:fillRect/>
          </a:stretch>
        </p:blipFill>
        <p:spPr bwMode="auto">
          <a:xfrm>
            <a:off x="3347864" y="4555178"/>
            <a:ext cx="1440160" cy="1683187"/>
          </a:xfrm>
          <a:prstGeom prst="rect">
            <a:avLst/>
          </a:prstGeom>
          <a:noFill/>
          <a:ln w="9525">
            <a:noFill/>
            <a:miter lim="800000"/>
            <a:headEnd/>
            <a:tailEnd/>
          </a:ln>
          <a:effectLst/>
        </p:spPr>
      </p:pic>
      <p:sp>
        <p:nvSpPr>
          <p:cNvPr id="11" name="Rounded Rectangle 10"/>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292417766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10" name="Group 9"/>
          <p:cNvGrpSpPr/>
          <p:nvPr/>
        </p:nvGrpSpPr>
        <p:grpSpPr>
          <a:xfrm>
            <a:off x="2261681" y="1484784"/>
            <a:ext cx="5622688" cy="3985706"/>
            <a:chOff x="3255820" y="982611"/>
            <a:chExt cx="5563502" cy="3906002"/>
          </a:xfrm>
        </p:grpSpPr>
        <p:sp>
          <p:nvSpPr>
            <p:cNvPr id="11" name="Rectangle 10"/>
            <p:cNvSpPr/>
            <p:nvPr/>
          </p:nvSpPr>
          <p:spPr>
            <a:xfrm>
              <a:off x="3255820" y="982611"/>
              <a:ext cx="4572000" cy="3906002"/>
            </a:xfrm>
            <a:prstGeom prst="rect">
              <a:avLst/>
            </a:prstGeom>
            <a:noFill/>
            <a:ln>
              <a:solidFill>
                <a:schemeClr val="tx1"/>
              </a:solidFill>
            </a:ln>
          </p:spPr>
          <p:txBody>
            <a:bodyPr>
              <a:spAutoFit/>
            </a:bodyPr>
            <a:lstStyle/>
            <a:p>
              <a:endParaRPr lang="zh-CN" i="1" dirty="0" smtClean="0">
                <a:solidFill>
                  <a:srgbClr val="464749"/>
                </a:solidFill>
                <a:latin typeface="+mn-lt"/>
              </a:endParaRPr>
            </a:p>
            <a:p>
              <a:pPr algn="l" rtl="0">
                <a:lnSpc>
                  <a:spcPct val="150000"/>
                </a:lnSpc>
              </a:pPr>
              <a:r>
                <a:rPr lang="zh-CN" b="0" i="1" u="none" baseline="0">
                  <a:solidFill>
                    <a:srgbClr val="464749"/>
                  </a:solidFill>
                  <a:latin typeface="+mn-lt"/>
                </a:rPr>
                <a:t>我</a:t>
              </a:r>
              <a:r>
                <a:rPr lang="zh-CN" sz="1600" b="0" i="1" u="none" baseline="0">
                  <a:solidFill>
                    <a:srgbClr val="464749"/>
                  </a:solidFill>
                  <a:latin typeface="+mn-lt"/>
                </a:rPr>
                <a:t>有 6 个诚实的随从</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（我所知道的一切都是他们教我的）；</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他们的名字是“什么”、“为什么”和“何时”</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还有“怎样”、“哪里”和“谁”。</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我把他们派到陆地和海上；</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我把他们派到东派到西；</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但在他们为我办完事之后，</a:t>
              </a:r>
              <a:r>
                <a:rPr lang="zh-CN" sz="1600" i="1">
                  <a:solidFill>
                    <a:srgbClr val="464749"/>
                  </a:solidFill>
                  <a:latin typeface="+mn-lt"/>
                </a:rPr>
                <a:t/>
              </a:r>
              <a:br>
                <a:rPr lang="zh-CN" sz="1600" i="1">
                  <a:solidFill>
                    <a:srgbClr val="464749"/>
                  </a:solidFill>
                  <a:latin typeface="+mn-lt"/>
                </a:rPr>
              </a:br>
              <a:r>
                <a:rPr lang="zh-CN" sz="1600" b="0" i="1" u="none" baseline="0">
                  <a:solidFill>
                    <a:srgbClr val="464749"/>
                  </a:solidFill>
                  <a:latin typeface="+mn-lt"/>
                </a:rPr>
                <a:t>我会让他们都休息。</a:t>
              </a:r>
            </a:p>
            <a:p>
              <a:endParaRPr lang="zh-CN" i="1" dirty="0" smtClean="0">
                <a:solidFill>
                  <a:srgbClr val="464749"/>
                </a:solidFill>
                <a:latin typeface="+mn-lt"/>
              </a:endParaRPr>
            </a:p>
            <a:p>
              <a:pPr algn="r" rtl="0"/>
              <a:r>
                <a:rPr lang="zh-CN" sz="1100" b="0" i="1" u="none" baseline="0">
                  <a:solidFill>
                    <a:srgbClr val="464749"/>
                  </a:solidFill>
                  <a:latin typeface="+mn-lt"/>
                </a:rPr>
                <a:t>《大象的孩子》</a:t>
              </a:r>
            </a:p>
            <a:p>
              <a:pPr algn="r" rtl="0"/>
              <a:r>
                <a:rPr lang="zh-CN" sz="1100" b="0" i="1" u="none" baseline="0">
                  <a:solidFill>
                    <a:srgbClr val="464749"/>
                  </a:solidFill>
                  <a:latin typeface="+mn-lt"/>
                </a:rPr>
                <a:t>Rudyard Kipling</a:t>
              </a:r>
              <a:r>
                <a:rPr lang="zh-CN" sz="1100" b="0" i="0" u="none" baseline="0">
                  <a:solidFill>
                    <a:srgbClr val="464749"/>
                  </a:solidFill>
                  <a:latin typeface="+mn-lt"/>
                </a:rPr>
                <a:t> </a:t>
              </a:r>
              <a:endParaRPr lang="zh-CN" sz="1100" dirty="0">
                <a:solidFill>
                  <a:srgbClr val="464749"/>
                </a:solidFill>
                <a:latin typeface="+mn-lt"/>
              </a:endParaRPr>
            </a:p>
          </p:txBody>
        </p:sp>
        <p:pic>
          <p:nvPicPr>
            <p:cNvPr id="12" name="Picture 11" descr="Mowgli-Elephant-300x300.jpg"/>
            <p:cNvPicPr>
              <a:picLocks noChangeAspect="1"/>
            </p:cNvPicPr>
            <p:nvPr/>
          </p:nvPicPr>
          <p:blipFill rotWithShape="1">
            <a:blip r:embed="rId3" cstate="print"/>
            <a:srcRect l="17994" t="15371" r="15218" b="14396"/>
            <a:stretch/>
          </p:blipFill>
          <p:spPr>
            <a:xfrm>
              <a:off x="7394322" y="1547155"/>
              <a:ext cx="1425000" cy="1498487"/>
            </a:xfrm>
            <a:prstGeom prst="rect">
              <a:avLst/>
            </a:prstGeom>
          </p:spPr>
        </p:pic>
      </p:grpSp>
      <p:sp>
        <p:nvSpPr>
          <p:cNvPr id="14" name="Rounded Rectangle 13"/>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48300853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5"/>
          <p:cNvGrpSpPr/>
          <p:nvPr/>
        </p:nvGrpSpPr>
        <p:grpSpPr>
          <a:xfrm>
            <a:off x="190500" y="1836120"/>
            <a:ext cx="8763000" cy="3600510"/>
            <a:chOff x="228600" y="1828800"/>
            <a:chExt cx="8763000" cy="3600510"/>
          </a:xfrm>
        </p:grpSpPr>
        <p:pic>
          <p:nvPicPr>
            <p:cNvPr id="10" name="Picture 2" descr="https://encrypted-tbn3.google.com/images?q=tbn:ANd9GcQAeLaX-RoG8Yg0QCCYAxMr5WxYTJLhC80o_2b9gERd5p4DHSsB"/>
            <p:cNvPicPr>
              <a:picLocks noChangeAspect="1" noChangeArrowheads="1"/>
            </p:cNvPicPr>
            <p:nvPr/>
          </p:nvPicPr>
          <p:blipFill>
            <a:blip r:embed="rId3" cstate="print"/>
            <a:srcRect/>
            <a:stretch>
              <a:fillRect/>
            </a:stretch>
          </p:blipFill>
          <p:spPr bwMode="auto">
            <a:xfrm>
              <a:off x="3276600" y="2667000"/>
              <a:ext cx="2785505" cy="2724150"/>
            </a:xfrm>
            <a:prstGeom prst="rect">
              <a:avLst/>
            </a:prstGeom>
            <a:noFill/>
          </p:spPr>
        </p:pic>
        <p:sp>
          <p:nvSpPr>
            <p:cNvPr id="11" name="TextBox 10"/>
            <p:cNvSpPr txBox="1"/>
            <p:nvPr/>
          </p:nvSpPr>
          <p:spPr>
            <a:xfrm>
              <a:off x="6781800" y="3124200"/>
              <a:ext cx="2209800" cy="400110"/>
            </a:xfrm>
            <a:prstGeom prst="rect">
              <a:avLst/>
            </a:prstGeom>
            <a:noFill/>
          </p:spPr>
          <p:txBody>
            <a:bodyPr wrap="square" rtlCol="0">
              <a:spAutoFit/>
            </a:bodyPr>
            <a:lstStyle/>
            <a:p>
              <a:pPr algn="l" rtl="0"/>
              <a:r>
                <a:rPr lang="zh-CN" sz="2000" b="0" i="0" u="none" baseline="0">
                  <a:solidFill>
                    <a:srgbClr val="464748"/>
                  </a:solidFill>
                  <a:latin typeface="+mn-lt"/>
                </a:rPr>
                <a:t>耳朵</a:t>
              </a:r>
              <a:r>
                <a:rPr lang="zh-CN" b="0" i="0" u="none" baseline="0">
                  <a:solidFill>
                    <a:srgbClr val="464748"/>
                  </a:solidFill>
                  <a:latin typeface="+mn-lt"/>
                </a:rPr>
                <a:t>- </a:t>
              </a:r>
              <a:r>
                <a:rPr lang="zh-CN" sz="1600" b="0" i="0" u="none" baseline="0">
                  <a:solidFill>
                    <a:srgbClr val="464748"/>
                  </a:solidFill>
                  <a:latin typeface="+mn-lt"/>
                </a:rPr>
                <a:t>用来听</a:t>
              </a:r>
              <a:endParaRPr lang="zh-CN" dirty="0">
                <a:solidFill>
                  <a:srgbClr val="464748"/>
                </a:solidFill>
                <a:latin typeface="+mn-lt"/>
              </a:endParaRPr>
            </a:p>
          </p:txBody>
        </p:sp>
        <p:cxnSp>
          <p:nvCxnSpPr>
            <p:cNvPr id="12" name="Straight Arrow Connector 11"/>
            <p:cNvCxnSpPr>
              <a:stCxn id="11" idx="1"/>
            </p:cNvCxnSpPr>
            <p:nvPr/>
          </p:nvCxnSpPr>
          <p:spPr>
            <a:xfrm flipH="1">
              <a:off x="5486400" y="3324255"/>
              <a:ext cx="1295400" cy="4857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8600" y="3886200"/>
              <a:ext cx="2590800" cy="400110"/>
            </a:xfrm>
            <a:prstGeom prst="rect">
              <a:avLst/>
            </a:prstGeom>
            <a:noFill/>
          </p:spPr>
          <p:txBody>
            <a:bodyPr wrap="square" rtlCol="0">
              <a:spAutoFit/>
            </a:bodyPr>
            <a:lstStyle/>
            <a:p>
              <a:pPr algn="l" rtl="0"/>
              <a:r>
                <a:rPr lang="zh-CN" sz="2000" b="0" i="0" u="none" baseline="0">
                  <a:solidFill>
                    <a:srgbClr val="464748"/>
                  </a:solidFill>
                  <a:latin typeface="+mn-lt"/>
                </a:rPr>
                <a:t>眼睛</a:t>
              </a:r>
              <a:r>
                <a:rPr lang="zh-CN" b="0" i="0" u="none" baseline="0">
                  <a:solidFill>
                    <a:srgbClr val="464748"/>
                  </a:solidFill>
                  <a:latin typeface="+mn-lt"/>
                </a:rPr>
                <a:t>- </a:t>
              </a:r>
              <a:r>
                <a:rPr lang="zh-CN" sz="1600" b="0" i="0" u="none" baseline="0">
                  <a:solidFill>
                    <a:srgbClr val="464748"/>
                  </a:solidFill>
                  <a:latin typeface="+mn-lt"/>
                </a:rPr>
                <a:t>用来观察</a:t>
              </a:r>
              <a:endParaRPr lang="zh-CN" sz="1600" dirty="0">
                <a:solidFill>
                  <a:srgbClr val="464748"/>
                </a:solidFill>
                <a:latin typeface="+mn-lt"/>
              </a:endParaRPr>
            </a:p>
          </p:txBody>
        </p:sp>
        <p:cxnSp>
          <p:nvCxnSpPr>
            <p:cNvPr id="14" name="Straight Arrow Connector 13"/>
            <p:cNvCxnSpPr>
              <a:stCxn id="13" idx="0"/>
            </p:cNvCxnSpPr>
            <p:nvPr/>
          </p:nvCxnSpPr>
          <p:spPr>
            <a:xfrm flipV="1">
              <a:off x="1524000" y="3735388"/>
              <a:ext cx="2743200" cy="1508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24600" y="5029200"/>
              <a:ext cx="2667000" cy="400110"/>
            </a:xfrm>
            <a:prstGeom prst="rect">
              <a:avLst/>
            </a:prstGeom>
            <a:noFill/>
          </p:spPr>
          <p:txBody>
            <a:bodyPr wrap="square" rtlCol="0">
              <a:spAutoFit/>
            </a:bodyPr>
            <a:lstStyle/>
            <a:p>
              <a:pPr algn="l" rtl="0"/>
              <a:r>
                <a:rPr lang="zh-CN" sz="2000" b="0" i="0" u="none" baseline="0">
                  <a:solidFill>
                    <a:srgbClr val="464748"/>
                  </a:solidFill>
                  <a:latin typeface="+mn-lt"/>
                </a:rPr>
                <a:t>嘴巴</a:t>
              </a:r>
              <a:r>
                <a:rPr lang="zh-CN" b="0" i="0" u="none" baseline="0">
                  <a:solidFill>
                    <a:srgbClr val="464748"/>
                  </a:solidFill>
                  <a:latin typeface="+mn-lt"/>
                </a:rPr>
                <a:t>- </a:t>
              </a:r>
              <a:r>
                <a:rPr lang="zh-CN" sz="1600" b="0" i="0" u="none" baseline="0">
                  <a:solidFill>
                    <a:srgbClr val="464748"/>
                  </a:solidFill>
                  <a:latin typeface="+mn-lt"/>
                </a:rPr>
                <a:t>用来问</a:t>
              </a:r>
              <a:endParaRPr lang="zh-CN" sz="1600" dirty="0">
                <a:solidFill>
                  <a:srgbClr val="464748"/>
                </a:solidFill>
                <a:latin typeface="+mn-lt"/>
              </a:endParaRPr>
            </a:p>
          </p:txBody>
        </p:sp>
        <p:cxnSp>
          <p:nvCxnSpPr>
            <p:cNvPr id="16" name="Straight Arrow Connector 15"/>
            <p:cNvCxnSpPr>
              <a:stCxn id="15" idx="1"/>
            </p:cNvCxnSpPr>
            <p:nvPr/>
          </p:nvCxnSpPr>
          <p:spPr>
            <a:xfrm flipH="1" flipV="1">
              <a:off x="4800600" y="4343402"/>
              <a:ext cx="1524000" cy="88585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86000" y="1828800"/>
              <a:ext cx="3810000" cy="400110"/>
            </a:xfrm>
            <a:prstGeom prst="rect">
              <a:avLst/>
            </a:prstGeom>
            <a:noFill/>
          </p:spPr>
          <p:txBody>
            <a:bodyPr wrap="square" rtlCol="0">
              <a:spAutoFit/>
            </a:bodyPr>
            <a:lstStyle/>
            <a:p>
              <a:pPr algn="l" rtl="0"/>
              <a:r>
                <a:rPr lang="zh-CN" sz="2000" b="0" i="0" u="none" baseline="0">
                  <a:solidFill>
                    <a:srgbClr val="464748"/>
                  </a:solidFill>
                  <a:latin typeface="+mn-lt"/>
                </a:rPr>
                <a:t>大脑</a:t>
              </a:r>
              <a:r>
                <a:rPr lang="zh-CN" b="0" i="0" u="none" baseline="0">
                  <a:solidFill>
                    <a:srgbClr val="464748"/>
                  </a:solidFill>
                  <a:latin typeface="+mn-lt"/>
                </a:rPr>
                <a:t>- </a:t>
              </a:r>
              <a:r>
                <a:rPr lang="zh-CN" sz="1600" b="0" i="0" u="none" baseline="0">
                  <a:solidFill>
                    <a:srgbClr val="464748"/>
                  </a:solidFill>
                  <a:latin typeface="+mn-lt"/>
                </a:rPr>
                <a:t>用来分析和处理</a:t>
              </a:r>
              <a:endParaRPr lang="zh-CN" sz="1600" dirty="0">
                <a:solidFill>
                  <a:srgbClr val="464748"/>
                </a:solidFill>
                <a:latin typeface="+mn-lt"/>
              </a:endParaRPr>
            </a:p>
          </p:txBody>
        </p:sp>
        <p:cxnSp>
          <p:nvCxnSpPr>
            <p:cNvPr id="18" name="Straight Arrow Connector 17"/>
            <p:cNvCxnSpPr/>
            <p:nvPr/>
          </p:nvCxnSpPr>
          <p:spPr>
            <a:xfrm>
              <a:off x="2514600" y="2362200"/>
              <a:ext cx="1447800" cy="60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77000" y="2209800"/>
              <a:ext cx="2438400" cy="400110"/>
            </a:xfrm>
            <a:prstGeom prst="rect">
              <a:avLst/>
            </a:prstGeom>
            <a:noFill/>
          </p:spPr>
          <p:txBody>
            <a:bodyPr wrap="square" rtlCol="0">
              <a:spAutoFit/>
            </a:bodyPr>
            <a:lstStyle/>
            <a:p>
              <a:pPr algn="l" rtl="0"/>
              <a:r>
                <a:rPr lang="zh-CN" sz="2000" b="0" i="0" u="none" baseline="0">
                  <a:solidFill>
                    <a:srgbClr val="464748"/>
                  </a:solidFill>
                  <a:latin typeface="+mn-lt"/>
                </a:rPr>
                <a:t>头脑</a:t>
              </a:r>
              <a:r>
                <a:rPr lang="zh-CN" b="0" i="0" u="none" baseline="0">
                  <a:solidFill>
                    <a:srgbClr val="464748"/>
                  </a:solidFill>
                  <a:latin typeface="+mn-lt"/>
                </a:rPr>
                <a:t>- </a:t>
              </a:r>
              <a:r>
                <a:rPr lang="zh-CN" sz="1600" b="0" i="0" u="none" baseline="0">
                  <a:solidFill>
                    <a:srgbClr val="464748"/>
                  </a:solidFill>
                  <a:latin typeface="+mn-lt"/>
                </a:rPr>
                <a:t>用来想象</a:t>
              </a:r>
              <a:endParaRPr lang="zh-CN" dirty="0">
                <a:solidFill>
                  <a:srgbClr val="464748"/>
                </a:solidFill>
                <a:latin typeface="+mn-lt"/>
              </a:endParaRPr>
            </a:p>
          </p:txBody>
        </p:sp>
      </p:grpSp>
      <p:cxnSp>
        <p:nvCxnSpPr>
          <p:cNvPr id="4" name="Straight Arrow Connector 3"/>
          <p:cNvCxnSpPr>
            <a:stCxn id="19" idx="1"/>
          </p:cNvCxnSpPr>
          <p:nvPr/>
        </p:nvCxnSpPr>
        <p:spPr>
          <a:xfrm flipH="1">
            <a:off x="5330180" y="2417175"/>
            <a:ext cx="1108720" cy="55775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802452" y="1159755"/>
            <a:ext cx="3657600" cy="400110"/>
          </a:xfrm>
          <a:prstGeom prst="rect">
            <a:avLst/>
          </a:prstGeom>
          <a:noFill/>
        </p:spPr>
        <p:txBody>
          <a:bodyPr wrap="square" rtlCol="0">
            <a:spAutoFit/>
          </a:bodyPr>
          <a:lstStyle/>
          <a:p>
            <a:pPr algn="ctr" rtl="0"/>
            <a:r>
              <a:rPr lang="zh-CN" sz="2000" b="0" i="0" u="none" baseline="0">
                <a:solidFill>
                  <a:srgbClr val="464748"/>
                </a:solidFill>
                <a:latin typeface="+mn-lt"/>
              </a:rPr>
              <a:t>创新工具集</a:t>
            </a:r>
            <a:endParaRPr lang="zh-CN" sz="2000" dirty="0">
              <a:solidFill>
                <a:srgbClr val="464748"/>
              </a:solidFill>
              <a:latin typeface="+mn-lt"/>
            </a:endParaRPr>
          </a:p>
        </p:txBody>
      </p:sp>
      <p:sp>
        <p:nvSpPr>
          <p:cNvPr id="20" name="Rounded Rectangle 1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236746402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5"/>
          <p:cNvGrpSpPr/>
          <p:nvPr/>
        </p:nvGrpSpPr>
        <p:grpSpPr>
          <a:xfrm>
            <a:off x="101683" y="1150491"/>
            <a:ext cx="8483624" cy="4462760"/>
            <a:chOff x="35496" y="1244947"/>
            <a:chExt cx="8483624" cy="4462760"/>
          </a:xfrm>
        </p:grpSpPr>
        <p:sp>
          <p:nvSpPr>
            <p:cNvPr id="11" name="Rectangle 10"/>
            <p:cNvSpPr/>
            <p:nvPr/>
          </p:nvSpPr>
          <p:spPr>
            <a:xfrm>
              <a:off x="4139952" y="1244947"/>
              <a:ext cx="4379168" cy="2616101"/>
            </a:xfrm>
            <a:prstGeom prst="rect">
              <a:avLst/>
            </a:prstGeom>
          </p:spPr>
          <p:txBody>
            <a:bodyPr wrap="square">
              <a:spAutoFit/>
            </a:bodyPr>
            <a:lstStyle/>
            <a:p>
              <a:pPr algn="ctr" rtl="0"/>
              <a:r>
                <a:rPr lang="zh-CN" sz="1600" b="0" i="0" u="none" baseline="0">
                  <a:solidFill>
                    <a:srgbClr val="464748"/>
                  </a:solidFill>
                  <a:latin typeface="+mn-lt"/>
                </a:rPr>
                <a:t>我怎样做到：</a:t>
              </a:r>
            </a:p>
            <a:p>
              <a:pPr marL="342900" indent="-342900" algn="l" rtl="0">
                <a:buFont typeface="Arial" pitchFamily="34" charset="0"/>
                <a:buChar char="•"/>
              </a:pPr>
              <a:r>
                <a:rPr lang="zh-CN" sz="1600" b="0" i="0" u="none" baseline="0">
                  <a:solidFill>
                    <a:srgbClr val="464748"/>
                  </a:solidFill>
                  <a:latin typeface="+mn-lt"/>
                </a:rPr>
                <a:t>更安全 </a:t>
              </a:r>
            </a:p>
            <a:p>
              <a:pPr marL="342900" indent="-342900" algn="l" rtl="0">
                <a:buFont typeface="Arial" pitchFamily="34" charset="0"/>
                <a:buChar char="•"/>
              </a:pPr>
              <a:r>
                <a:rPr lang="zh-CN" sz="1600" b="0" i="0" u="none" baseline="0">
                  <a:solidFill>
                    <a:srgbClr val="464748"/>
                  </a:solidFill>
                  <a:latin typeface="+mn-lt"/>
                </a:rPr>
                <a:t>更干净 </a:t>
              </a:r>
            </a:p>
            <a:p>
              <a:pPr marL="342900" indent="-342900" algn="l" rtl="0">
                <a:buFont typeface="Arial" pitchFamily="34" charset="0"/>
                <a:buChar char="•"/>
              </a:pPr>
              <a:r>
                <a:rPr lang="zh-CN" sz="1600" b="0" i="0" u="none" baseline="0">
                  <a:solidFill>
                    <a:srgbClr val="464748"/>
                  </a:solidFill>
                  <a:latin typeface="+mn-lt"/>
                </a:rPr>
                <a:t>更慢或更快 </a:t>
              </a:r>
            </a:p>
            <a:p>
              <a:pPr marL="342900" indent="-342900" algn="l" rtl="0">
                <a:buFont typeface="Arial" pitchFamily="34" charset="0"/>
                <a:buChar char="•"/>
              </a:pPr>
              <a:r>
                <a:rPr lang="zh-CN" sz="1600" b="0" i="0" u="none" baseline="0">
                  <a:solidFill>
                    <a:srgbClr val="464748"/>
                  </a:solidFill>
                  <a:latin typeface="+mn-lt"/>
                </a:rPr>
                <a:t>更便于使用 </a:t>
              </a:r>
            </a:p>
            <a:p>
              <a:pPr marL="342900" indent="-342900" algn="l" rtl="0">
                <a:buFont typeface="Arial" pitchFamily="34" charset="0"/>
                <a:buChar char="•"/>
              </a:pPr>
              <a:r>
                <a:rPr lang="zh-CN" sz="1600" b="0" i="0" u="none" baseline="0">
                  <a:solidFill>
                    <a:srgbClr val="464748"/>
                  </a:solidFill>
                  <a:latin typeface="+mn-lt"/>
                </a:rPr>
                <a:t>更易包装和储运 </a:t>
              </a:r>
            </a:p>
            <a:p>
              <a:pPr marL="342900" indent="-342900" algn="l" rtl="0">
                <a:buFont typeface="Arial" pitchFamily="34" charset="0"/>
                <a:buChar char="•"/>
              </a:pPr>
              <a:r>
                <a:rPr lang="zh-CN" sz="1600" b="0" i="0" u="none" baseline="0">
                  <a:solidFill>
                    <a:srgbClr val="464748"/>
                  </a:solidFill>
                  <a:latin typeface="+mn-lt"/>
                </a:rPr>
                <a:t>更换、维修或二次使用的成本更低 </a:t>
              </a:r>
            </a:p>
            <a:p>
              <a:pPr marL="342900" indent="-342900" algn="l" rtl="0">
                <a:buFont typeface="Arial" pitchFamily="34" charset="0"/>
                <a:buChar char="•"/>
              </a:pPr>
              <a:r>
                <a:rPr lang="zh-CN" sz="1600" b="0" i="0" u="none" baseline="0">
                  <a:solidFill>
                    <a:srgbClr val="464748"/>
                  </a:solidFill>
                  <a:latin typeface="+mn-lt"/>
                </a:rPr>
                <a:t>更易于清洁或维护 </a:t>
              </a:r>
            </a:p>
            <a:p>
              <a:pPr marL="342900" indent="-342900" algn="l" rtl="0">
                <a:buFont typeface="Arial" pitchFamily="34" charset="0"/>
                <a:buChar char="•"/>
              </a:pPr>
              <a:r>
                <a:rPr lang="zh-CN" sz="1600" b="0" i="0" u="none" baseline="0">
                  <a:solidFill>
                    <a:srgbClr val="464748"/>
                  </a:solidFill>
                  <a:latin typeface="+mn-lt"/>
                </a:rPr>
                <a:t>噪音更小 </a:t>
              </a:r>
            </a:p>
            <a:p>
              <a:pPr marL="342900" indent="-342900" algn="l" rtl="0">
                <a:buFont typeface="Arial" pitchFamily="34" charset="0"/>
                <a:buChar char="•"/>
              </a:pPr>
              <a:r>
                <a:rPr lang="zh-CN" sz="1600" b="0" i="0" u="none" baseline="0">
                  <a:solidFill>
                    <a:srgbClr val="464748"/>
                  </a:solidFill>
                  <a:latin typeface="+mn-lt"/>
                </a:rPr>
                <a:t>更有吸引力和美观？</a:t>
              </a:r>
              <a:endParaRPr lang="zh-CN" sz="1600" dirty="0">
                <a:solidFill>
                  <a:srgbClr val="464748"/>
                </a:solidFill>
                <a:latin typeface="+mn-lt"/>
              </a:endParaRPr>
            </a:p>
          </p:txBody>
        </p:sp>
        <p:sp>
          <p:nvSpPr>
            <p:cNvPr id="12" name="Rectangle 11"/>
            <p:cNvSpPr/>
            <p:nvPr/>
          </p:nvSpPr>
          <p:spPr>
            <a:xfrm>
              <a:off x="35496" y="3861048"/>
              <a:ext cx="4572000" cy="1846659"/>
            </a:xfrm>
            <a:prstGeom prst="rect">
              <a:avLst/>
            </a:prstGeom>
          </p:spPr>
          <p:txBody>
            <a:bodyPr>
              <a:spAutoFit/>
            </a:bodyPr>
            <a:lstStyle/>
            <a:p>
              <a:pPr algn="ctr" rtl="0"/>
              <a:r>
                <a:rPr lang="zh-CN" sz="1600" b="0" i="0" u="none" baseline="0">
                  <a:solidFill>
                    <a:srgbClr val="464748"/>
                  </a:solidFill>
                  <a:latin typeface="+mn-lt"/>
                </a:rPr>
                <a:t>我怎样才能：</a:t>
              </a:r>
            </a:p>
            <a:p>
              <a:pPr marL="342900" indent="-342900" algn="l" rtl="0">
                <a:buFont typeface="Arial" pitchFamily="34" charset="0"/>
                <a:buChar char="•"/>
              </a:pPr>
              <a:r>
                <a:rPr lang="zh-CN" sz="1600" b="0" i="0" u="none" baseline="0">
                  <a:solidFill>
                    <a:srgbClr val="464748"/>
                  </a:solidFill>
                  <a:latin typeface="+mn-lt"/>
                </a:rPr>
                <a:t>添加新功能 </a:t>
              </a:r>
            </a:p>
            <a:p>
              <a:pPr marL="342900" indent="-342900" algn="l" rtl="0">
                <a:buFont typeface="Arial" pitchFamily="34" charset="0"/>
                <a:buChar char="•"/>
              </a:pPr>
              <a:r>
                <a:rPr lang="zh-CN" sz="1600" b="0" i="0" u="none" baseline="0">
                  <a:solidFill>
                    <a:srgbClr val="464748"/>
                  </a:solidFill>
                  <a:latin typeface="+mn-lt"/>
                </a:rPr>
                <a:t>改进设计 </a:t>
              </a:r>
            </a:p>
            <a:p>
              <a:pPr marL="342900" indent="-342900" algn="l" rtl="0">
                <a:buFont typeface="Arial" pitchFamily="34" charset="0"/>
                <a:buChar char="•"/>
              </a:pPr>
              <a:r>
                <a:rPr lang="zh-CN" sz="1600" b="0" i="0" u="none" baseline="0">
                  <a:solidFill>
                    <a:srgbClr val="464748"/>
                  </a:solidFill>
                  <a:latin typeface="+mn-lt"/>
                </a:rPr>
                <a:t>降低劳动成本 </a:t>
              </a:r>
            </a:p>
            <a:p>
              <a:pPr marL="342900" indent="-342900" algn="l" rtl="0">
                <a:buFont typeface="Arial" pitchFamily="34" charset="0"/>
                <a:buChar char="•"/>
              </a:pPr>
              <a:r>
                <a:rPr lang="zh-CN" sz="1600" b="0" i="0" u="none" baseline="0">
                  <a:solidFill>
                    <a:srgbClr val="464748"/>
                  </a:solidFill>
                  <a:latin typeface="+mn-lt"/>
                </a:rPr>
                <a:t>减少原料成本 </a:t>
              </a:r>
            </a:p>
            <a:p>
              <a:pPr marL="342900" indent="-342900" algn="l" rtl="0">
                <a:buFont typeface="Arial" pitchFamily="34" charset="0"/>
                <a:buChar char="•"/>
              </a:pPr>
              <a:r>
                <a:rPr lang="zh-CN" sz="1600" b="0" i="0" u="none" baseline="0">
                  <a:solidFill>
                    <a:srgbClr val="464748"/>
                  </a:solidFill>
                  <a:latin typeface="+mn-lt"/>
                </a:rPr>
                <a:t>改善其普及性或分布 </a:t>
              </a:r>
            </a:p>
            <a:p>
              <a:pPr marL="342900" indent="-342900" algn="l" rtl="0">
                <a:buFont typeface="Arial" pitchFamily="34" charset="0"/>
                <a:buChar char="•"/>
              </a:pPr>
              <a:r>
                <a:rPr lang="zh-CN" sz="1600" b="0" i="0" u="none" baseline="0">
                  <a:solidFill>
                    <a:srgbClr val="464748"/>
                  </a:solidFill>
                  <a:latin typeface="+mn-lt"/>
                </a:rPr>
                <a:t>提高促销效果？</a:t>
              </a:r>
              <a:endParaRPr lang="zh-CN" sz="1600" dirty="0">
                <a:solidFill>
                  <a:srgbClr val="464748"/>
                </a:solidFill>
                <a:latin typeface="+mn-lt"/>
              </a:endParaRPr>
            </a:p>
          </p:txBody>
        </p:sp>
      </p:grpSp>
      <p:pic>
        <p:nvPicPr>
          <p:cNvPr id="13" name="Picture 3"/>
          <p:cNvPicPr>
            <a:picLocks noChangeAspect="1" noChangeArrowheads="1"/>
          </p:cNvPicPr>
          <p:nvPr/>
        </p:nvPicPr>
        <p:blipFill>
          <a:blip r:embed="rId3" cstate="print"/>
          <a:srcRect/>
          <a:stretch>
            <a:fillRect/>
          </a:stretch>
        </p:blipFill>
        <p:spPr bwMode="auto">
          <a:xfrm>
            <a:off x="1155658" y="1607590"/>
            <a:ext cx="1461743" cy="1749401"/>
          </a:xfrm>
          <a:prstGeom prst="rect">
            <a:avLst/>
          </a:prstGeom>
          <a:noFill/>
          <a:ln w="9525">
            <a:noFill/>
            <a:miter lim="800000"/>
            <a:headEnd/>
            <a:tailEnd/>
          </a:ln>
          <a:effectLst/>
        </p:spPr>
      </p:pic>
      <p:sp>
        <p:nvSpPr>
          <p:cNvPr id="10" name="Rounded Rectangle 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6270367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TextBox 5"/>
          <p:cNvSpPr txBox="1"/>
          <p:nvPr/>
        </p:nvSpPr>
        <p:spPr>
          <a:xfrm>
            <a:off x="1773188" y="1340768"/>
            <a:ext cx="5597624" cy="4001095"/>
          </a:xfrm>
          <a:prstGeom prst="rect">
            <a:avLst/>
          </a:prstGeom>
          <a:noFill/>
          <a:ln>
            <a:noFill/>
          </a:ln>
          <a:scene3d>
            <a:camera prst="orthographicFront"/>
            <a:lightRig rig="threePt" dir="t"/>
          </a:scene3d>
          <a:sp3d>
            <a:bevelT w="165100" prst="coolSlant"/>
          </a:sp3d>
        </p:spPr>
        <p:txBody>
          <a:bodyPr wrap="square" rtlCol="0">
            <a:spAutoFit/>
          </a:bodyPr>
          <a:lstStyle/>
          <a:p>
            <a:pPr algn="ctr" rtl="0"/>
            <a:endParaRPr lang="zh-CN" dirty="0" smtClean="0">
              <a:latin typeface="+mn-lt"/>
            </a:endParaRPr>
          </a:p>
          <a:p>
            <a:pPr algn="ctr" rtl="0"/>
            <a:r>
              <a:rPr lang="zh-CN" sz="2000" b="0" i="0" u="none" baseline="0">
                <a:solidFill>
                  <a:srgbClr val="464748"/>
                </a:solidFill>
                <a:latin typeface="+mn-lt"/>
              </a:rPr>
              <a:t>创新框架</a:t>
            </a:r>
            <a:endParaRPr lang="zh-CN" sz="1400" dirty="0" smtClean="0">
              <a:solidFill>
                <a:srgbClr val="464748"/>
              </a:solidFill>
              <a:latin typeface="+mn-lt"/>
            </a:endParaRPr>
          </a:p>
          <a:p>
            <a:pPr algn="l" rtl="0">
              <a:lnSpc>
                <a:spcPct val="150000"/>
              </a:lnSpc>
              <a:buFont typeface="Arial" pitchFamily="34" charset="0"/>
              <a:buChar char="•"/>
            </a:pPr>
            <a:r>
              <a:rPr lang="zh-CN" b="0" i="0" u="none" baseline="0">
                <a:solidFill>
                  <a:srgbClr val="464748"/>
                </a:solidFill>
                <a:latin typeface="+mn-lt"/>
              </a:rPr>
              <a:t> </a:t>
            </a:r>
            <a:r>
              <a:rPr lang="zh-CN" sz="2400" b="0" i="0" u="none" baseline="0">
                <a:solidFill>
                  <a:srgbClr val="AF4516"/>
                </a:solidFill>
                <a:latin typeface="+mn-lt"/>
              </a:rPr>
              <a:t>有想法（G</a:t>
            </a:r>
            <a:r>
              <a:rPr lang="zh-CN" b="0" i="0" u="none" baseline="0">
                <a:solidFill>
                  <a:srgbClr val="464748"/>
                </a:solidFill>
                <a:latin typeface="+mn-lt"/>
              </a:rPr>
              <a:t>enerate Ideas）</a:t>
            </a:r>
          </a:p>
          <a:p>
            <a:pPr algn="l" rtl="0">
              <a:lnSpc>
                <a:spcPct val="150000"/>
              </a:lnSpc>
              <a:buFont typeface="Arial" pitchFamily="34" charset="0"/>
              <a:buChar char="•"/>
            </a:pPr>
            <a:r>
              <a:rPr lang="zh-CN" b="0" i="0" u="none" baseline="0">
                <a:solidFill>
                  <a:srgbClr val="464748"/>
                </a:solidFill>
                <a:latin typeface="+mn-lt"/>
              </a:rPr>
              <a:t> </a:t>
            </a:r>
            <a:r>
              <a:rPr lang="zh-CN" sz="2400" b="0" i="0" u="none" baseline="0">
                <a:solidFill>
                  <a:srgbClr val="AF4516"/>
                </a:solidFill>
                <a:latin typeface="+mn-lt"/>
              </a:rPr>
              <a:t>了解潜在好处和障碍（U</a:t>
            </a:r>
            <a:r>
              <a:rPr lang="zh-CN" b="0" i="0" u="none" baseline="0">
                <a:solidFill>
                  <a:srgbClr val="464748"/>
                </a:solidFill>
                <a:latin typeface="+mn-lt"/>
              </a:rPr>
              <a:t>nderstand potential benefits and obstacles）</a:t>
            </a:r>
          </a:p>
          <a:p>
            <a:pPr algn="l" rtl="0">
              <a:lnSpc>
                <a:spcPct val="150000"/>
              </a:lnSpc>
              <a:buFont typeface="Arial" pitchFamily="34" charset="0"/>
              <a:buChar char="•"/>
            </a:pPr>
            <a:r>
              <a:rPr lang="zh-CN" b="0" i="0" u="none" baseline="0">
                <a:solidFill>
                  <a:srgbClr val="464748"/>
                </a:solidFill>
                <a:latin typeface="+mn-lt"/>
              </a:rPr>
              <a:t>  </a:t>
            </a:r>
            <a:r>
              <a:rPr lang="zh-CN" sz="2400" b="0" i="0" u="none" baseline="0">
                <a:solidFill>
                  <a:srgbClr val="AF4516"/>
                </a:solidFill>
                <a:latin typeface="+mn-lt"/>
              </a:rPr>
              <a:t>找到克服困难的办法（I</a:t>
            </a:r>
            <a:r>
              <a:rPr lang="zh-CN" b="0" i="0" u="none" baseline="0">
                <a:solidFill>
                  <a:srgbClr val="464748"/>
                </a:solidFill>
                <a:latin typeface="+mn-lt"/>
              </a:rPr>
              <a:t>dentify ways to overcome obstacles）</a:t>
            </a:r>
          </a:p>
          <a:p>
            <a:pPr algn="l" rtl="0">
              <a:lnSpc>
                <a:spcPct val="150000"/>
              </a:lnSpc>
              <a:buFont typeface="Arial" pitchFamily="34" charset="0"/>
              <a:buChar char="•"/>
            </a:pPr>
            <a:r>
              <a:rPr lang="zh-CN" b="0" i="0" u="none" baseline="0">
                <a:solidFill>
                  <a:srgbClr val="464748"/>
                </a:solidFill>
                <a:latin typeface="+mn-lt"/>
              </a:rPr>
              <a:t> </a:t>
            </a:r>
            <a:r>
              <a:rPr lang="zh-CN" sz="2400" b="0" i="0" u="none" baseline="0">
                <a:solidFill>
                  <a:srgbClr val="AF4516"/>
                </a:solidFill>
                <a:latin typeface="+mn-lt"/>
              </a:rPr>
              <a:t>推动落实（D</a:t>
            </a:r>
            <a:r>
              <a:rPr lang="zh-CN" b="0" i="0" u="none" baseline="0">
                <a:solidFill>
                  <a:srgbClr val="464748"/>
                </a:solidFill>
                <a:latin typeface="+mn-lt"/>
              </a:rPr>
              <a:t>rive the implementation）</a:t>
            </a:r>
          </a:p>
          <a:p>
            <a:pPr algn="l" rtl="0">
              <a:lnSpc>
                <a:spcPct val="150000"/>
              </a:lnSpc>
              <a:buFont typeface="Arial" pitchFamily="34" charset="0"/>
              <a:buChar char="•"/>
            </a:pPr>
            <a:r>
              <a:rPr lang="zh-CN" b="0" i="0" u="none" baseline="0">
                <a:solidFill>
                  <a:srgbClr val="464748"/>
                </a:solidFill>
                <a:latin typeface="+mn-lt"/>
              </a:rPr>
              <a:t> </a:t>
            </a:r>
            <a:r>
              <a:rPr lang="zh-CN" sz="2400" b="0" i="0" u="none" baseline="0">
                <a:solidFill>
                  <a:srgbClr val="AF4516"/>
                </a:solidFill>
                <a:latin typeface="+mn-lt"/>
              </a:rPr>
              <a:t>建立记录成功或失败的措施（E</a:t>
            </a:r>
            <a:r>
              <a:rPr lang="zh-CN" b="0" i="0" u="none" baseline="0">
                <a:solidFill>
                  <a:srgbClr val="464748"/>
                </a:solidFill>
                <a:latin typeface="+mn-lt"/>
              </a:rPr>
              <a:t>stablish measures that record success or failure）</a:t>
            </a:r>
          </a:p>
          <a:p>
            <a:pPr lvl="1" algn="l" rtl="0">
              <a:lnSpc>
                <a:spcPct val="150000"/>
              </a:lnSpc>
            </a:pPr>
            <a:endParaRPr lang="zh-CN" sz="2400" dirty="0">
              <a:solidFill>
                <a:srgbClr val="464748"/>
              </a:solidFill>
              <a:latin typeface="+mn-lt"/>
            </a:endParaRPr>
          </a:p>
        </p:txBody>
      </p:sp>
      <p:sp>
        <p:nvSpPr>
          <p:cNvPr id="10" name="Rounded Rectangle 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126881443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196752"/>
            <a:ext cx="8534400" cy="9971961"/>
          </a:xfrm>
          <a:prstGeom prst="rect">
            <a:avLst/>
          </a:prstGeom>
          <a:noFill/>
        </p:spPr>
        <p:txBody>
          <a:bodyPr wrap="square" rtlCol="0">
            <a:spAutoFit/>
          </a:bodyPr>
          <a:lstStyle/>
          <a:p>
            <a:pPr algn="l" rtl="0">
              <a:lnSpc>
                <a:spcPct val="150000"/>
              </a:lnSpc>
            </a:pPr>
            <a:r>
              <a:rPr lang="zh-CN" b="0" i="0" u="none" baseline="0">
                <a:solidFill>
                  <a:srgbClr val="464748"/>
                </a:solidFill>
                <a:latin typeface="+mn-lt"/>
              </a:rPr>
              <a:t>第 1 步：选择一项产品、服务或程序</a:t>
            </a:r>
          </a:p>
          <a:p>
            <a:pPr algn="l" rtl="0">
              <a:lnSpc>
                <a:spcPct val="150000"/>
              </a:lnSpc>
            </a:pPr>
            <a:r>
              <a:rPr lang="zh-CN" b="0" i="0" u="none" baseline="0">
                <a:solidFill>
                  <a:srgbClr val="464748"/>
                </a:solidFill>
                <a:latin typeface="+mn-lt"/>
              </a:rPr>
              <a:t>第 2 步：分解成若干合理的步骤</a:t>
            </a: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endParaRPr lang="zh-CN" dirty="0">
              <a:solidFill>
                <a:srgbClr val="464748"/>
              </a:solidFill>
              <a:latin typeface="+mn-lt"/>
            </a:endParaRPr>
          </a:p>
          <a:p>
            <a:pPr algn="l" rtl="0">
              <a:lnSpc>
                <a:spcPct val="150000"/>
              </a:lnSpc>
            </a:pPr>
            <a:r>
              <a:rPr lang="zh-CN" b="0" i="0" u="none" baseline="0">
                <a:solidFill>
                  <a:srgbClr val="464748"/>
                </a:solidFill>
                <a:latin typeface="+mn-lt"/>
              </a:rPr>
              <a:t>第 3 步：观察客户</a:t>
            </a:r>
          </a:p>
          <a:p>
            <a:pPr algn="l" rtl="0">
              <a:lnSpc>
                <a:spcPct val="150000"/>
              </a:lnSpc>
            </a:pPr>
            <a:r>
              <a:rPr lang="zh-CN" b="0" i="0" u="none" baseline="0">
                <a:solidFill>
                  <a:srgbClr val="464748"/>
                </a:solidFill>
                <a:latin typeface="+mn-lt"/>
              </a:rPr>
              <a:t>第 4 步：确定客户群</a:t>
            </a:r>
          </a:p>
          <a:p>
            <a:pPr algn="l" rtl="0">
              <a:lnSpc>
                <a:spcPct val="150000"/>
              </a:lnSpc>
            </a:pPr>
            <a:r>
              <a:rPr lang="zh-CN" b="0" i="0" u="none" baseline="0">
                <a:solidFill>
                  <a:srgbClr val="464748"/>
                </a:solidFill>
                <a:latin typeface="+mn-lt"/>
              </a:rPr>
              <a:t>第 5 步：对每个群体应用创新法则</a:t>
            </a:r>
          </a:p>
          <a:p>
            <a:pPr algn="ctr" rtl="0">
              <a:lnSpc>
                <a:spcPct val="150000"/>
              </a:lnSpc>
            </a:pPr>
            <a:endParaRPr lang="zh-CN" sz="1400"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a:p>
            <a:pPr marL="342900" indent="-342900" algn="l" rtl="0">
              <a:buAutoNum type="arabicPeriod"/>
            </a:pPr>
            <a:endParaRPr lang="zh-CN" dirty="0" smtClean="0">
              <a:solidFill>
                <a:srgbClr val="464748"/>
              </a:solidFill>
              <a:latin typeface="+mn-lt"/>
            </a:endParaRPr>
          </a:p>
          <a:p>
            <a:pPr marL="342900" indent="-342900" algn="l" rtl="0">
              <a:buAutoNum type="arabicPeriod"/>
            </a:pPr>
            <a:endParaRPr lang="zh-CN" dirty="0">
              <a:solidFill>
                <a:srgbClr val="464748"/>
              </a:solidFill>
              <a:latin typeface="+mn-lt"/>
            </a:endParaRPr>
          </a:p>
        </p:txBody>
      </p:sp>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Table 5"/>
          <p:cNvGraphicFramePr>
            <a:graphicFrameLocks noGrp="1"/>
          </p:cNvGraphicFramePr>
          <p:nvPr>
            <p:extLst>
              <p:ext uri="{D42A27DB-BD31-4B8C-83A1-F6EECF244321}">
                <p14:modId xmlns:p14="http://schemas.microsoft.com/office/powerpoint/2010/main" xmlns="" val="973789029"/>
              </p:ext>
            </p:extLst>
          </p:nvPr>
        </p:nvGraphicFramePr>
        <p:xfrm>
          <a:off x="823332" y="2204864"/>
          <a:ext cx="6732241" cy="2448282"/>
        </p:xfrm>
        <a:graphic>
          <a:graphicData uri="http://schemas.openxmlformats.org/drawingml/2006/table">
            <a:tbl>
              <a:tblPr firstRow="1" bandRow="1">
                <a:tableStyleId>{5C22544A-7EE6-4342-B048-85BDC9FD1C3A}</a:tableStyleId>
              </a:tblPr>
              <a:tblGrid>
                <a:gridCol w="1272931"/>
                <a:gridCol w="909885"/>
                <a:gridCol w="909885"/>
                <a:gridCol w="909885"/>
                <a:gridCol w="909885"/>
                <a:gridCol w="909885"/>
                <a:gridCol w="909885"/>
              </a:tblGrid>
              <a:tr h="487548">
                <a:tc>
                  <a:txBody>
                    <a:bodyPr/>
                    <a:lstStyle/>
                    <a:p>
                      <a:pPr algn="ctr" rtl="0"/>
                      <a:r>
                        <a:rPr lang="zh-CN" sz="1100" b="0" i="0" u="none" baseline="0">
                          <a:solidFill>
                            <a:srgbClr val="464748"/>
                          </a:solidFill>
                          <a:latin typeface="Folio Std Medium" pitchFamily="34" charset="0"/>
                        </a:rPr>
                        <a:t>逻辑阶段</a:t>
                      </a:r>
                      <a:endParaRPr lang="zh-CN" sz="1100" b="0" dirty="0">
                        <a:solidFill>
                          <a:srgbClr val="464748"/>
                        </a:solidFill>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endParaRPr lang="zh-CN" sz="1400" dirty="0">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653578">
                <a:tc>
                  <a:txBody>
                    <a:bodyPr/>
                    <a:lstStyle/>
                    <a:p>
                      <a:pPr algn="ctr" rtl="0"/>
                      <a:r>
                        <a:rPr lang="zh-CN" sz="1050" b="0" i="0" u="none" baseline="0">
                          <a:solidFill>
                            <a:srgbClr val="464748"/>
                          </a:solidFill>
                          <a:latin typeface="Folio Std Medium" pitchFamily="34" charset="0"/>
                        </a:rPr>
                        <a:t>有没有更好的办法？</a:t>
                      </a:r>
                      <a:endParaRPr lang="zh-CN" sz="1050" dirty="0">
                        <a:solidFill>
                          <a:srgbClr val="464748"/>
                        </a:solidFill>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653578">
                <a:tc>
                  <a:txBody>
                    <a:bodyPr/>
                    <a:lstStyle/>
                    <a:p>
                      <a:pPr algn="ctr" rtl="0"/>
                      <a:r>
                        <a:rPr lang="zh-CN" sz="1050" b="0" i="0" u="none" baseline="0">
                          <a:solidFill>
                            <a:srgbClr val="464748"/>
                          </a:solidFill>
                          <a:latin typeface="Folio Std Medium" pitchFamily="34" charset="0"/>
                        </a:rPr>
                        <a:t>哪些是最好的办法？</a:t>
                      </a:r>
                      <a:endParaRPr lang="zh-CN" sz="1050" dirty="0">
                        <a:solidFill>
                          <a:srgbClr val="464748"/>
                        </a:solidFill>
                        <a:latin typeface="Folio Std Medium"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653578">
                <a:tc>
                  <a:txBody>
                    <a:bodyPr/>
                    <a:lstStyle/>
                    <a:p>
                      <a:pPr algn="ctr" rtl="0"/>
                      <a:r>
                        <a:rPr lang="zh-CN" sz="1050" b="0" i="0" u="none" baseline="0">
                          <a:solidFill>
                            <a:srgbClr val="464748"/>
                          </a:solidFill>
                          <a:latin typeface="Folio Std Medium" pitchFamily="34" charset="0"/>
                        </a:rPr>
                        <a:t>有哪些好处？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dirty="0">
                        <a:latin typeface="Folio Std Medium"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p:grpSp>
        <p:nvGrpSpPr>
          <p:cNvPr id="10" name="Group 13"/>
          <p:cNvGrpSpPr/>
          <p:nvPr/>
        </p:nvGrpSpPr>
        <p:grpSpPr>
          <a:xfrm>
            <a:off x="2123728" y="2276872"/>
            <a:ext cx="5300500" cy="288042"/>
            <a:chOff x="1752600" y="1600200"/>
            <a:chExt cx="8506326" cy="838200"/>
          </a:xfrm>
          <a:solidFill>
            <a:srgbClr val="FFFF00"/>
          </a:solidFill>
        </p:grpSpPr>
        <p:sp>
          <p:nvSpPr>
            <p:cNvPr id="11" name="Chevron 10"/>
            <p:cNvSpPr/>
            <p:nvPr/>
          </p:nvSpPr>
          <p:spPr>
            <a:xfrm>
              <a:off x="1752600" y="1600200"/>
              <a:ext cx="12192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sp>
          <p:nvSpPr>
            <p:cNvPr id="12" name="Chevron 11"/>
            <p:cNvSpPr/>
            <p:nvPr/>
          </p:nvSpPr>
          <p:spPr>
            <a:xfrm>
              <a:off x="3200400" y="1600200"/>
              <a:ext cx="12954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sp>
          <p:nvSpPr>
            <p:cNvPr id="13" name="Chevron 12"/>
            <p:cNvSpPr/>
            <p:nvPr/>
          </p:nvSpPr>
          <p:spPr>
            <a:xfrm>
              <a:off x="4648200" y="1600200"/>
              <a:ext cx="12954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sp>
          <p:nvSpPr>
            <p:cNvPr id="14" name="Chevron 13"/>
            <p:cNvSpPr/>
            <p:nvPr/>
          </p:nvSpPr>
          <p:spPr>
            <a:xfrm>
              <a:off x="6096000" y="1600200"/>
              <a:ext cx="12954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sp>
          <p:nvSpPr>
            <p:cNvPr id="15" name="Chevron 14"/>
            <p:cNvSpPr/>
            <p:nvPr/>
          </p:nvSpPr>
          <p:spPr>
            <a:xfrm>
              <a:off x="7543800" y="1600200"/>
              <a:ext cx="12192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sp>
          <p:nvSpPr>
            <p:cNvPr id="16" name="Chevron 15"/>
            <p:cNvSpPr/>
            <p:nvPr/>
          </p:nvSpPr>
          <p:spPr>
            <a:xfrm>
              <a:off x="9039726" y="1600200"/>
              <a:ext cx="1219200" cy="838200"/>
            </a:xfrm>
            <a:prstGeom prst="chevr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latin typeface="Folio Std Medium" pitchFamily="34" charset="0"/>
              </a:endParaRPr>
            </a:p>
          </p:txBody>
        </p:sp>
      </p:grpSp>
      <p:sp>
        <p:nvSpPr>
          <p:cNvPr id="17" name="Rounded Rectangle 16"/>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59310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sp>
        <p:nvSpPr>
          <p:cNvPr id="4" name="TextBox 3"/>
          <p:cNvSpPr txBox="1"/>
          <p:nvPr/>
        </p:nvSpPr>
        <p:spPr>
          <a:xfrm>
            <a:off x="1907704" y="2636912"/>
            <a:ext cx="5184576" cy="1692771"/>
          </a:xfrm>
          <a:prstGeom prst="rect">
            <a:avLst/>
          </a:prstGeom>
          <a:solidFill>
            <a:srgbClr val="FFFF00"/>
          </a:solidFill>
          <a:ln>
            <a:solidFill>
              <a:schemeClr val="tx2"/>
            </a:solidFill>
          </a:ln>
          <a:scene3d>
            <a:camera prst="orthographicFront"/>
            <a:lightRig rig="threePt" dir="t"/>
          </a:scene3d>
          <a:sp3d>
            <a:bevelT w="114300" prst="artDeco"/>
          </a:sp3d>
        </p:spPr>
        <p:txBody>
          <a:bodyPr wrap="square" rtlCol="0">
            <a:spAutoFit/>
          </a:bodyPr>
          <a:lstStyle/>
          <a:p>
            <a:pPr algn="ctr" rtl="0"/>
            <a:endParaRPr lang="zh-CN" dirty="0" smtClean="0">
              <a:solidFill>
                <a:srgbClr val="464749"/>
              </a:solidFill>
              <a:latin typeface="+mn-lt"/>
            </a:endParaRPr>
          </a:p>
          <a:p>
            <a:pPr algn="ctr" rtl="0"/>
            <a:r>
              <a:rPr lang="zh-CN" sz="2000" b="0" i="0" u="none" baseline="0">
                <a:solidFill>
                  <a:srgbClr val="464749"/>
                </a:solidFill>
                <a:latin typeface="+mn-lt"/>
              </a:rPr>
              <a:t>完美是无止境的，但如果我们追求完美，就能成就卓越。</a:t>
            </a:r>
          </a:p>
          <a:p>
            <a:pPr algn="ctr" rtl="0"/>
            <a:endParaRPr lang="zh-CN" sz="2000" dirty="0">
              <a:solidFill>
                <a:srgbClr val="464749"/>
              </a:solidFill>
              <a:latin typeface="+mn-lt"/>
            </a:endParaRPr>
          </a:p>
          <a:p>
            <a:pPr algn="r" rtl="0"/>
            <a:r>
              <a:rPr lang="zh-CN" sz="1200" b="0" i="0" u="none" baseline="0">
                <a:solidFill>
                  <a:srgbClr val="464749"/>
                </a:solidFill>
                <a:latin typeface="+mn-lt"/>
              </a:rPr>
              <a:t>文斯·隆巴迪（美国橄榄球教练）</a:t>
            </a:r>
            <a:endParaRPr lang="zh-CN" sz="1200" dirty="0">
              <a:solidFill>
                <a:srgbClr val="464749"/>
              </a:solidFill>
              <a:latin typeface="+mn-lt"/>
            </a:endParaRPr>
          </a:p>
          <a:p>
            <a:pPr algn="ctr" rtl="0"/>
            <a:endParaRPr lang="zh-CN" sz="10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771016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923928" y="1844824"/>
            <a:ext cx="4320480"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结果导向</a:t>
            </a:r>
            <a:endParaRPr lang="zh-CN" sz="2000" dirty="0"/>
          </a:p>
        </p:txBody>
      </p:sp>
      <p:sp>
        <p:nvSpPr>
          <p:cNvPr id="4" name="TextBox 3"/>
          <p:cNvSpPr txBox="1"/>
          <p:nvPr/>
        </p:nvSpPr>
        <p:spPr>
          <a:xfrm flipH="1">
            <a:off x="3851920" y="1937756"/>
            <a:ext cx="4824536" cy="4362733"/>
          </a:xfrm>
          <a:prstGeom prst="rect">
            <a:avLst/>
          </a:prstGeom>
          <a:noFill/>
        </p:spPr>
        <p:txBody>
          <a:bodyPr wrap="square" rtlCol="0">
            <a:spAutoFit/>
          </a:bodyPr>
          <a:lstStyle/>
          <a:p>
            <a:pPr algn="ctr" rtl="0"/>
            <a:r>
              <a:rPr lang="zh-CN" b="0" i="0" u="none" baseline="0">
                <a:solidFill>
                  <a:srgbClr val="464748"/>
                </a:solidFill>
                <a:latin typeface="+mn-lt"/>
              </a:rPr>
              <a:t>结果导向：</a:t>
            </a:r>
          </a:p>
          <a:p>
            <a:pPr algn="ctr" rtl="0"/>
            <a:endParaRPr lang="zh-CN" sz="1600" dirty="0">
              <a:solidFill>
                <a:srgbClr val="464748"/>
              </a:solidFill>
              <a:latin typeface="+mn-lt"/>
            </a:endParaRPr>
          </a:p>
          <a:p>
            <a:endParaRPr lang="zh-CN" sz="9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我们要对自己的行动负责</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务实 – 实事求是</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设立有挑战性的目标</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言出必行</a:t>
            </a:r>
          </a:p>
          <a:p>
            <a:pPr algn="l" rtl="0">
              <a:lnSpc>
                <a:spcPct val="150000"/>
              </a:lnSpc>
            </a:pPr>
            <a:endParaRPr lang="zh-CN" sz="7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管理技能和职业技能</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规划和执行</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管理风险</a:t>
            </a:r>
          </a:p>
          <a:p>
            <a:endParaRPr lang="zh-CN" sz="2000" dirty="0">
              <a:latin typeface="+mn-lt"/>
            </a:endParaRPr>
          </a:p>
          <a:p>
            <a:endParaRPr lang="zh-CN" dirty="0" smtClean="0">
              <a:latin typeface="+mn-lt"/>
            </a:endParaRPr>
          </a:p>
          <a:p>
            <a:pPr marL="285750" indent="-285750" algn="l" rtl="0">
              <a:buFont typeface="Arial" panose="020B0604020202020204" pitchFamily="34" charset="0"/>
              <a:buChar char="•"/>
            </a:pPr>
            <a:endParaRPr lang="zh-CN" dirty="0"/>
          </a:p>
        </p:txBody>
      </p:sp>
      <p:sp>
        <p:nvSpPr>
          <p:cNvPr id="14" name="TextBox 13"/>
          <p:cNvSpPr txBox="1"/>
          <p:nvPr/>
        </p:nvSpPr>
        <p:spPr>
          <a:xfrm>
            <a:off x="1123153" y="2752951"/>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18504904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创新 - 举例</a:t>
            </a:r>
            <a:endParaRPr lang="zh-CN" sz="1800" dirty="0"/>
          </a:p>
        </p:txBody>
      </p:sp>
      <p:sp>
        <p:nvSpPr>
          <p:cNvPr id="3" name="TextBox 2"/>
          <p:cNvSpPr txBox="1"/>
          <p:nvPr/>
        </p:nvSpPr>
        <p:spPr>
          <a:xfrm>
            <a:off x="762000" y="1752600"/>
            <a:ext cx="7620000" cy="1015663"/>
          </a:xfrm>
          <a:prstGeom prst="rect">
            <a:avLst/>
          </a:prstGeom>
          <a:solidFill>
            <a:schemeClr val="bg1">
              <a:lumMod val="85000"/>
            </a:schemeClr>
          </a:solidFill>
          <a:ln>
            <a:solidFill>
              <a:schemeClr val="tx1"/>
            </a:solidFill>
          </a:ln>
        </p:spPr>
        <p:txBody>
          <a:bodyPr wrap="square" rtlCol="0">
            <a:spAutoFit/>
          </a:bodyPr>
          <a:lstStyle/>
          <a:p>
            <a:pPr algn="ctr" rtl="0"/>
            <a:endParaRPr lang="zh-CN" dirty="0" smtClean="0"/>
          </a:p>
          <a:p>
            <a:pPr algn="ctr" rtl="0"/>
            <a:r>
              <a:rPr lang="zh-CN" sz="2400" b="0" i="0" u="none" baseline="0">
                <a:latin typeface="+mn-lt"/>
              </a:rPr>
              <a:t>第 1 步 -选择一项产品、服务或程序 </a:t>
            </a:r>
            <a:endParaRPr lang="zh-CN" dirty="0" smtClean="0">
              <a:latin typeface="+mn-lt"/>
            </a:endParaRPr>
          </a:p>
          <a:p>
            <a:pPr algn="ctr" rtl="0"/>
            <a:r>
              <a:rPr lang="zh-CN" b="0" i="0" u="none" baseline="0">
                <a:latin typeface="+mn-lt"/>
              </a:rPr>
              <a:t>	</a:t>
            </a:r>
          </a:p>
        </p:txBody>
      </p:sp>
      <p:sp>
        <p:nvSpPr>
          <p:cNvPr id="5" name="TextBox 4"/>
          <p:cNvSpPr txBox="1"/>
          <p:nvPr/>
        </p:nvSpPr>
        <p:spPr>
          <a:xfrm>
            <a:off x="838200" y="5029200"/>
            <a:ext cx="7620000" cy="1015663"/>
          </a:xfrm>
          <a:prstGeom prst="rect">
            <a:avLst/>
          </a:prstGeom>
          <a:solidFill>
            <a:schemeClr val="bg1">
              <a:lumMod val="85000"/>
            </a:schemeClr>
          </a:solidFill>
          <a:ln>
            <a:solidFill>
              <a:schemeClr val="tx1"/>
            </a:solidFill>
          </a:ln>
        </p:spPr>
        <p:txBody>
          <a:bodyPr wrap="square" rtlCol="0">
            <a:spAutoFit/>
          </a:bodyPr>
          <a:lstStyle/>
          <a:p>
            <a:pPr algn="ctr" rtl="0"/>
            <a:endParaRPr lang="zh-CN" dirty="0" smtClean="0"/>
          </a:p>
          <a:p>
            <a:pPr algn="ctr" rtl="0"/>
            <a:r>
              <a:rPr lang="zh-CN" sz="2400" b="0" i="0" u="none" baseline="0">
                <a:latin typeface="+mn-lt"/>
              </a:rPr>
              <a:t>北京至香港的航班</a:t>
            </a:r>
            <a:endParaRPr lang="zh-CN" dirty="0" smtClean="0">
              <a:latin typeface="+mn-lt"/>
            </a:endParaRPr>
          </a:p>
          <a:p>
            <a:pPr algn="ctr" rtl="0"/>
            <a:r>
              <a:rPr lang="zh-CN" b="0" i="0" u="none" baseline="0">
                <a:latin typeface="+mn-lt"/>
              </a:rPr>
              <a:t>	</a:t>
            </a:r>
          </a:p>
        </p:txBody>
      </p:sp>
      <p:grpSp>
        <p:nvGrpSpPr>
          <p:cNvPr id="6" name="Group 5"/>
          <p:cNvGrpSpPr/>
          <p:nvPr/>
        </p:nvGrpSpPr>
        <p:grpSpPr>
          <a:xfrm>
            <a:off x="1066800" y="3276600"/>
            <a:ext cx="6858000" cy="1147323"/>
            <a:chOff x="990600" y="1295400"/>
            <a:chExt cx="6858000" cy="1147323"/>
          </a:xfrm>
        </p:grpSpPr>
        <p:pic>
          <p:nvPicPr>
            <p:cNvPr id="7" name="Picture 2"/>
            <p:cNvPicPr>
              <a:picLocks noChangeAspect="1" noChangeArrowheads="1"/>
            </p:cNvPicPr>
            <p:nvPr/>
          </p:nvPicPr>
          <p:blipFill>
            <a:blip r:embed="rId2" cstate="print"/>
            <a:srcRect/>
            <a:stretch>
              <a:fillRect/>
            </a:stretch>
          </p:blipFill>
          <p:spPr bwMode="auto">
            <a:xfrm>
              <a:off x="3583782" y="1295400"/>
              <a:ext cx="1671637" cy="1147323"/>
            </a:xfrm>
            <a:prstGeom prst="rect">
              <a:avLst/>
            </a:prstGeom>
            <a:noFill/>
            <a:ln w="9525">
              <a:noFill/>
              <a:miter lim="800000"/>
              <a:headEnd/>
              <a:tailEnd/>
            </a:ln>
            <a:effectLst/>
          </p:spPr>
        </p:pic>
        <p:pic>
          <p:nvPicPr>
            <p:cNvPr id="8" name="Picture 3"/>
            <p:cNvPicPr>
              <a:picLocks noChangeAspect="1" noChangeArrowheads="1"/>
            </p:cNvPicPr>
            <p:nvPr/>
          </p:nvPicPr>
          <p:blipFill>
            <a:blip r:embed="rId3" cstate="print"/>
            <a:srcRect/>
            <a:stretch>
              <a:fillRect/>
            </a:stretch>
          </p:blipFill>
          <p:spPr bwMode="auto">
            <a:xfrm>
              <a:off x="990600" y="1371600"/>
              <a:ext cx="1676400" cy="1066800"/>
            </a:xfrm>
            <a:prstGeom prst="rect">
              <a:avLst/>
            </a:prstGeom>
            <a:noFill/>
            <a:ln w="9525">
              <a:noFill/>
              <a:miter lim="800000"/>
              <a:headEnd/>
              <a:tailEnd/>
            </a:ln>
            <a:effectLst/>
          </p:spPr>
        </p:pic>
        <p:pic>
          <p:nvPicPr>
            <p:cNvPr id="9" name="Picture 4"/>
            <p:cNvPicPr>
              <a:picLocks noChangeAspect="1" noChangeArrowheads="1"/>
            </p:cNvPicPr>
            <p:nvPr/>
          </p:nvPicPr>
          <p:blipFill>
            <a:blip r:embed="rId4" cstate="print"/>
            <a:srcRect/>
            <a:stretch>
              <a:fillRect/>
            </a:stretch>
          </p:blipFill>
          <p:spPr bwMode="auto">
            <a:xfrm>
              <a:off x="6172200" y="1295400"/>
              <a:ext cx="1676400" cy="1115568"/>
            </a:xfrm>
            <a:prstGeom prst="rect">
              <a:avLst/>
            </a:prstGeom>
            <a:noFill/>
            <a:ln w="9525">
              <a:noFill/>
              <a:miter lim="800000"/>
              <a:headEnd/>
              <a:tailEnd/>
            </a:ln>
            <a:effectLst/>
          </p:spPr>
        </p:pic>
      </p:grpSp>
      <p:grpSp>
        <p:nvGrpSpPr>
          <p:cNvPr id="10" name="Group 9"/>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5"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3" name="Rounded Rectangle 12"/>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2024853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271463" y="228601"/>
            <a:ext cx="8601075" cy="914384"/>
          </a:xfrm>
          <a:prstGeom prst="rect">
            <a:avLst/>
          </a:prstGeom>
          <a:noFill/>
        </p:spPr>
      </p:pic>
      <p:sp>
        <p:nvSpPr>
          <p:cNvPr id="8205" name="Rectangle 13"/>
          <p:cNvSpPr>
            <a:spLocks noGrp="1" noChangeArrowheads="1"/>
          </p:cNvSpPr>
          <p:nvPr>
            <p:ph type="title" idx="4294967295"/>
          </p:nvPr>
        </p:nvSpPr>
        <p:spPr>
          <a:xfrm>
            <a:off x="285720" y="285728"/>
            <a:ext cx="8572560" cy="785818"/>
          </a:xfrm>
          <a:noFill/>
        </p:spPr>
        <p:txBody>
          <a:bodyPr/>
          <a:lstStyle/>
          <a:p>
            <a:pPr rtl="0">
              <a:lnSpc>
                <a:spcPct val="55000"/>
              </a:lnSpc>
            </a:pPr>
            <a:r>
              <a:rPr lang="zh-CN" sz="1800" b="1" i="0" u="none" baseline="0">
                <a:solidFill>
                  <a:schemeClr val="bg1">
                    <a:lumMod val="95000"/>
                  </a:schemeClr>
                </a:solidFill>
              </a:rPr>
              <a:t>创新 - 举例</a:t>
            </a:r>
            <a:endParaRPr lang="zh-CN" sz="1800" dirty="0">
              <a:solidFill>
                <a:schemeClr val="bg1">
                  <a:lumMod val="95000"/>
                </a:schemeClr>
              </a:solidFill>
            </a:endParaRPr>
          </a:p>
        </p:txBody>
      </p:sp>
      <p:grpSp>
        <p:nvGrpSpPr>
          <p:cNvPr id="2" name="Group 13"/>
          <p:cNvGrpSpPr/>
          <p:nvPr/>
        </p:nvGrpSpPr>
        <p:grpSpPr>
          <a:xfrm>
            <a:off x="304800" y="3505200"/>
            <a:ext cx="8610600" cy="762000"/>
            <a:chOff x="1752600" y="1600200"/>
            <a:chExt cx="8506326" cy="838200"/>
          </a:xfrm>
        </p:grpSpPr>
        <p:sp>
          <p:nvSpPr>
            <p:cNvPr id="6" name="Chevron 5"/>
            <p:cNvSpPr/>
            <p:nvPr/>
          </p:nvSpPr>
          <p:spPr>
            <a:xfrm>
              <a:off x="1752600" y="1600200"/>
              <a:ext cx="12192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7" name="Chevron 6"/>
            <p:cNvSpPr/>
            <p:nvPr/>
          </p:nvSpPr>
          <p:spPr>
            <a:xfrm>
              <a:off x="3200400" y="1600200"/>
              <a:ext cx="12954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8" name="Chevron 7"/>
            <p:cNvSpPr/>
            <p:nvPr/>
          </p:nvSpPr>
          <p:spPr>
            <a:xfrm>
              <a:off x="4648200" y="1600200"/>
              <a:ext cx="12954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9" name="Chevron 8"/>
            <p:cNvSpPr/>
            <p:nvPr/>
          </p:nvSpPr>
          <p:spPr>
            <a:xfrm>
              <a:off x="6096000" y="1600200"/>
              <a:ext cx="12954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10" name="Chevron 9"/>
            <p:cNvSpPr/>
            <p:nvPr/>
          </p:nvSpPr>
          <p:spPr>
            <a:xfrm>
              <a:off x="7543800" y="1600200"/>
              <a:ext cx="12192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12" name="Chevron 11"/>
            <p:cNvSpPr/>
            <p:nvPr/>
          </p:nvSpPr>
          <p:spPr>
            <a:xfrm>
              <a:off x="9039726" y="1600200"/>
              <a:ext cx="1219200" cy="838200"/>
            </a:xfrm>
            <a:prstGeom prst="chevr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grpSp>
      <p:grpSp>
        <p:nvGrpSpPr>
          <p:cNvPr id="16" name="Group 15"/>
          <p:cNvGrpSpPr/>
          <p:nvPr/>
        </p:nvGrpSpPr>
        <p:grpSpPr>
          <a:xfrm>
            <a:off x="914400" y="4876800"/>
            <a:ext cx="6858000" cy="1147323"/>
            <a:chOff x="990600" y="1295400"/>
            <a:chExt cx="6858000" cy="1147323"/>
          </a:xfrm>
        </p:grpSpPr>
        <p:pic>
          <p:nvPicPr>
            <p:cNvPr id="1026" name="Picture 2"/>
            <p:cNvPicPr>
              <a:picLocks noChangeAspect="1" noChangeArrowheads="1"/>
            </p:cNvPicPr>
            <p:nvPr/>
          </p:nvPicPr>
          <p:blipFill>
            <a:blip r:embed="rId4" cstate="print"/>
            <a:srcRect/>
            <a:stretch>
              <a:fillRect/>
            </a:stretch>
          </p:blipFill>
          <p:spPr bwMode="auto">
            <a:xfrm>
              <a:off x="3583782" y="1295400"/>
              <a:ext cx="1671637" cy="1147323"/>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a:stretch>
              <a:fillRect/>
            </a:stretch>
          </p:blipFill>
          <p:spPr bwMode="auto">
            <a:xfrm>
              <a:off x="990600" y="1371600"/>
              <a:ext cx="1676400" cy="1066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print"/>
            <a:srcRect/>
            <a:stretch>
              <a:fillRect/>
            </a:stretch>
          </p:blipFill>
          <p:spPr bwMode="auto">
            <a:xfrm>
              <a:off x="6172200" y="1295400"/>
              <a:ext cx="1676400" cy="1115568"/>
            </a:xfrm>
            <a:prstGeom prst="rect">
              <a:avLst/>
            </a:prstGeom>
            <a:noFill/>
            <a:ln w="9525">
              <a:noFill/>
              <a:miter lim="800000"/>
              <a:headEnd/>
              <a:tailEnd/>
            </a:ln>
            <a:effectLst/>
          </p:spPr>
        </p:pic>
      </p:grpSp>
      <p:sp>
        <p:nvSpPr>
          <p:cNvPr id="17" name="TextBox 16"/>
          <p:cNvSpPr txBox="1"/>
          <p:nvPr/>
        </p:nvSpPr>
        <p:spPr>
          <a:xfrm>
            <a:off x="228600" y="1524000"/>
            <a:ext cx="8763000" cy="923330"/>
          </a:xfrm>
          <a:prstGeom prst="rect">
            <a:avLst/>
          </a:prstGeom>
          <a:solidFill>
            <a:schemeClr val="bg1">
              <a:lumMod val="85000"/>
            </a:schemeClr>
          </a:solidFill>
          <a:ln>
            <a:solidFill>
              <a:schemeClr val="tx1"/>
            </a:solidFill>
          </a:ln>
        </p:spPr>
        <p:txBody>
          <a:bodyPr wrap="square" rtlCol="0">
            <a:spAutoFit/>
          </a:bodyPr>
          <a:lstStyle/>
          <a:p>
            <a:pPr algn="l" rtl="0"/>
            <a:r>
              <a:rPr lang="zh-CN" b="0" i="1" u="none" baseline="0">
                <a:solidFill>
                  <a:srgbClr val="464748"/>
                </a:solidFill>
                <a:latin typeface="+mn-lt"/>
              </a:rPr>
              <a:t>分组练习：</a:t>
            </a:r>
          </a:p>
          <a:p>
            <a:endParaRPr lang="zh-CN" dirty="0" smtClean="0">
              <a:solidFill>
                <a:srgbClr val="464748"/>
              </a:solidFill>
              <a:latin typeface="+mn-lt"/>
            </a:endParaRPr>
          </a:p>
          <a:p>
            <a:pPr algn="l" rtl="0"/>
            <a:r>
              <a:rPr lang="zh-CN" b="0" i="0" u="none" baseline="0">
                <a:solidFill>
                  <a:srgbClr val="464748"/>
                </a:solidFill>
                <a:latin typeface="+mn-lt"/>
              </a:rPr>
              <a:t>第 2 步 -该服务有哪些逻辑阶段？</a:t>
            </a:r>
            <a:endParaRPr lang="zh-CN" dirty="0">
              <a:solidFill>
                <a:srgbClr val="464748"/>
              </a:solidFill>
              <a:latin typeface="+mn-lt"/>
            </a:endParaRPr>
          </a:p>
        </p:txBody>
      </p:sp>
      <p:grpSp>
        <p:nvGrpSpPr>
          <p:cNvPr id="18" name="Group 17"/>
          <p:cNvGrpSpPr/>
          <p:nvPr/>
        </p:nvGrpSpPr>
        <p:grpSpPr>
          <a:xfrm>
            <a:off x="0" y="6300406"/>
            <a:ext cx="2016224" cy="557594"/>
            <a:chOff x="971600" y="4221088"/>
            <a:chExt cx="2016224" cy="557594"/>
          </a:xfrm>
        </p:grpSpPr>
        <p:pic>
          <p:nvPicPr>
            <p:cNvPr id="19" name="Picture 18"/>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20" name="TextBox 1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21" name="Rounded Rectangle 20"/>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4610570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271463" y="228601"/>
            <a:ext cx="8601075" cy="914384"/>
          </a:xfrm>
          <a:prstGeom prst="rect">
            <a:avLst/>
          </a:prstGeom>
          <a:noFill/>
        </p:spPr>
      </p:pic>
      <p:sp>
        <p:nvSpPr>
          <p:cNvPr id="8205" name="Rectangle 13"/>
          <p:cNvSpPr>
            <a:spLocks noGrp="1" noChangeArrowheads="1"/>
          </p:cNvSpPr>
          <p:nvPr>
            <p:ph type="title" idx="4294967295"/>
          </p:nvPr>
        </p:nvSpPr>
        <p:spPr>
          <a:xfrm>
            <a:off x="285720" y="285728"/>
            <a:ext cx="8572560" cy="785818"/>
          </a:xfrm>
          <a:noFill/>
        </p:spPr>
        <p:txBody>
          <a:bodyPr/>
          <a:lstStyle/>
          <a:p>
            <a:pPr rtl="0">
              <a:lnSpc>
                <a:spcPct val="55000"/>
              </a:lnSpc>
            </a:pPr>
            <a:r>
              <a:rPr lang="zh-CN" b="1" i="0" u="none" baseline="0">
                <a:solidFill>
                  <a:schemeClr val="bg1">
                    <a:lumMod val="95000"/>
                  </a:schemeClr>
                </a:solidFill>
              </a:rPr>
              <a:t>创新 - 举例</a:t>
            </a:r>
            <a:endParaRPr lang="zh-CN" dirty="0">
              <a:solidFill>
                <a:schemeClr val="bg1">
                  <a:lumMod val="95000"/>
                </a:schemeClr>
              </a:solidFill>
            </a:endParaRPr>
          </a:p>
        </p:txBody>
      </p:sp>
      <p:graphicFrame>
        <p:nvGraphicFramePr>
          <p:cNvPr id="5" name="Table 4"/>
          <p:cNvGraphicFramePr>
            <a:graphicFrameLocks noGrp="1"/>
          </p:cNvGraphicFramePr>
          <p:nvPr/>
        </p:nvGraphicFramePr>
        <p:xfrm>
          <a:off x="609599" y="3733800"/>
          <a:ext cx="7239000" cy="1447800"/>
        </p:xfrm>
        <a:graphic>
          <a:graphicData uri="http://schemas.openxmlformats.org/drawingml/2006/table">
            <a:tbl>
              <a:tblPr firstRow="1" bandRow="1">
                <a:tableStyleId>{5C22544A-7EE6-4342-B048-85BDC9FD1C3A}</a:tableStyleId>
              </a:tblPr>
              <a:tblGrid>
                <a:gridCol w="1809750"/>
                <a:gridCol w="1809750"/>
                <a:gridCol w="1809750"/>
                <a:gridCol w="1809750"/>
              </a:tblGrid>
              <a:tr h="838200">
                <a:tc>
                  <a:txBody>
                    <a:bodyPr/>
                    <a:lstStyle/>
                    <a:p>
                      <a:endParaRPr 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09600">
                <a:tc>
                  <a:txBody>
                    <a:bodyPr/>
                    <a:lstStyle/>
                    <a:p>
                      <a:pPr algn="ctr" rtl="0"/>
                      <a:r>
                        <a:rPr lang="zh-CN" sz="1400" b="0" i="0" u="none" baseline="0"/>
                        <a:t>检票</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等航班</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登机</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托运行李</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pSp>
        <p:nvGrpSpPr>
          <p:cNvPr id="2" name="Group 13"/>
          <p:cNvGrpSpPr/>
          <p:nvPr/>
        </p:nvGrpSpPr>
        <p:grpSpPr>
          <a:xfrm>
            <a:off x="609600" y="3810000"/>
            <a:ext cx="7162800" cy="457200"/>
            <a:chOff x="1752600" y="1600200"/>
            <a:chExt cx="5638800" cy="838200"/>
          </a:xfrm>
        </p:grpSpPr>
        <p:sp>
          <p:nvSpPr>
            <p:cNvPr id="6" name="Chevron 5"/>
            <p:cNvSpPr/>
            <p:nvPr/>
          </p:nvSpPr>
          <p:spPr>
            <a:xfrm>
              <a:off x="1752600" y="1600200"/>
              <a:ext cx="1219200" cy="838200"/>
            </a:xfrm>
            <a:prstGeom prst="chevro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7" name="Chevron 6"/>
            <p:cNvSpPr/>
            <p:nvPr/>
          </p:nvSpPr>
          <p:spPr>
            <a:xfrm>
              <a:off x="3200400" y="1600200"/>
              <a:ext cx="1295400" cy="838200"/>
            </a:xfrm>
            <a:prstGeom prst="chevro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8" name="Chevron 7"/>
            <p:cNvSpPr/>
            <p:nvPr/>
          </p:nvSpPr>
          <p:spPr>
            <a:xfrm>
              <a:off x="4648200" y="1600200"/>
              <a:ext cx="1295400" cy="838200"/>
            </a:xfrm>
            <a:prstGeom prst="chevro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sp>
          <p:nvSpPr>
            <p:cNvPr id="9" name="Chevron 8"/>
            <p:cNvSpPr/>
            <p:nvPr/>
          </p:nvSpPr>
          <p:spPr>
            <a:xfrm>
              <a:off x="6096000" y="1600200"/>
              <a:ext cx="1295400" cy="838200"/>
            </a:xfrm>
            <a:prstGeom prst="chevro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solidFill>
                  <a:schemeClr val="tx1"/>
                </a:solidFill>
              </a:endParaRPr>
            </a:p>
          </p:txBody>
        </p:sp>
      </p:grpSp>
      <p:grpSp>
        <p:nvGrpSpPr>
          <p:cNvPr id="3" name="Group 15"/>
          <p:cNvGrpSpPr/>
          <p:nvPr/>
        </p:nvGrpSpPr>
        <p:grpSpPr>
          <a:xfrm>
            <a:off x="990600" y="1295400"/>
            <a:ext cx="6858000" cy="1147323"/>
            <a:chOff x="990600" y="1295400"/>
            <a:chExt cx="6858000" cy="1147323"/>
          </a:xfrm>
        </p:grpSpPr>
        <p:pic>
          <p:nvPicPr>
            <p:cNvPr id="1026" name="Picture 2"/>
            <p:cNvPicPr>
              <a:picLocks noChangeAspect="1" noChangeArrowheads="1"/>
            </p:cNvPicPr>
            <p:nvPr/>
          </p:nvPicPr>
          <p:blipFill>
            <a:blip r:embed="rId4" cstate="print"/>
            <a:srcRect/>
            <a:stretch>
              <a:fillRect/>
            </a:stretch>
          </p:blipFill>
          <p:spPr bwMode="auto">
            <a:xfrm>
              <a:off x="3583782" y="1295400"/>
              <a:ext cx="1671637" cy="1147323"/>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a:stretch>
              <a:fillRect/>
            </a:stretch>
          </p:blipFill>
          <p:spPr bwMode="auto">
            <a:xfrm>
              <a:off x="990600" y="1371600"/>
              <a:ext cx="1676400" cy="1066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cstate="print"/>
            <a:srcRect/>
            <a:stretch>
              <a:fillRect/>
            </a:stretch>
          </p:blipFill>
          <p:spPr bwMode="auto">
            <a:xfrm>
              <a:off x="6172200" y="1295400"/>
              <a:ext cx="1676400" cy="1115568"/>
            </a:xfrm>
            <a:prstGeom prst="rect">
              <a:avLst/>
            </a:prstGeom>
            <a:noFill/>
            <a:ln w="9525">
              <a:noFill/>
              <a:miter lim="800000"/>
              <a:headEnd/>
              <a:tailEnd/>
            </a:ln>
            <a:effectLst/>
          </p:spPr>
        </p:pic>
      </p:grpSp>
      <p:sp>
        <p:nvSpPr>
          <p:cNvPr id="17" name="TextBox 16"/>
          <p:cNvSpPr txBox="1"/>
          <p:nvPr/>
        </p:nvSpPr>
        <p:spPr>
          <a:xfrm>
            <a:off x="1828800" y="2819400"/>
            <a:ext cx="4191000" cy="400110"/>
          </a:xfrm>
          <a:prstGeom prst="rect">
            <a:avLst/>
          </a:prstGeom>
          <a:solidFill>
            <a:schemeClr val="bg1">
              <a:lumMod val="85000"/>
            </a:schemeClr>
          </a:solidFill>
          <a:ln>
            <a:solidFill>
              <a:schemeClr val="tx1"/>
            </a:solidFill>
          </a:ln>
        </p:spPr>
        <p:txBody>
          <a:bodyPr wrap="square" rtlCol="0">
            <a:spAutoFit/>
          </a:bodyPr>
          <a:lstStyle/>
          <a:p>
            <a:pPr algn="l" rtl="0"/>
            <a:r>
              <a:rPr lang="zh-CN" sz="2000" b="0" i="0" u="none" baseline="0">
                <a:latin typeface="+mn-lt"/>
              </a:rPr>
              <a:t>第 2 步 - 逻辑阶段</a:t>
            </a:r>
            <a:endParaRPr lang="zh-CN" sz="2000" dirty="0">
              <a:latin typeface="+mn-lt"/>
            </a:endParaRPr>
          </a:p>
        </p:txBody>
      </p:sp>
      <p:grpSp>
        <p:nvGrpSpPr>
          <p:cNvPr id="15" name="Group 14"/>
          <p:cNvGrpSpPr/>
          <p:nvPr/>
        </p:nvGrpSpPr>
        <p:grpSpPr>
          <a:xfrm>
            <a:off x="0" y="6300406"/>
            <a:ext cx="2016224" cy="557594"/>
            <a:chOff x="971600" y="4221088"/>
            <a:chExt cx="2016224" cy="557594"/>
          </a:xfrm>
        </p:grpSpPr>
        <p:pic>
          <p:nvPicPr>
            <p:cNvPr id="16" name="Picture 15"/>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18" name="TextBox 1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9" name="Rounded Rectangle 18"/>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76930225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创新 - 举例</a:t>
            </a:r>
          </a:p>
        </p:txBody>
      </p:sp>
      <p:pic>
        <p:nvPicPr>
          <p:cNvPr id="3" name="Picture 2"/>
          <p:cNvPicPr>
            <a:picLocks noChangeAspect="1" noChangeArrowheads="1"/>
          </p:cNvPicPr>
          <p:nvPr/>
        </p:nvPicPr>
        <p:blipFill>
          <a:blip r:embed="rId2" cstate="print"/>
          <a:srcRect/>
          <a:stretch>
            <a:fillRect/>
          </a:stretch>
        </p:blipFill>
        <p:spPr bwMode="auto">
          <a:xfrm>
            <a:off x="2057400" y="2743200"/>
            <a:ext cx="5334000" cy="2286000"/>
          </a:xfrm>
          <a:prstGeom prst="rect">
            <a:avLst/>
          </a:prstGeom>
          <a:noFill/>
          <a:ln w="9525">
            <a:noFill/>
            <a:miter lim="800000"/>
            <a:headEnd/>
            <a:tailEnd/>
          </a:ln>
          <a:effectLst/>
        </p:spPr>
      </p:pic>
      <p:sp>
        <p:nvSpPr>
          <p:cNvPr id="4" name="TextBox 3"/>
          <p:cNvSpPr txBox="1"/>
          <p:nvPr/>
        </p:nvSpPr>
        <p:spPr>
          <a:xfrm>
            <a:off x="1600200" y="1219200"/>
            <a:ext cx="6172200" cy="754053"/>
          </a:xfrm>
          <a:prstGeom prst="rect">
            <a:avLst/>
          </a:prstGeom>
          <a:solidFill>
            <a:schemeClr val="bg1">
              <a:lumMod val="85000"/>
            </a:schemeClr>
          </a:solidFill>
          <a:ln>
            <a:solidFill>
              <a:schemeClr val="tx1"/>
            </a:solidFill>
          </a:ln>
        </p:spPr>
        <p:txBody>
          <a:bodyPr wrap="square" rtlCol="0">
            <a:spAutoFit/>
          </a:bodyPr>
          <a:lstStyle/>
          <a:p>
            <a:pPr algn="ctr" rtl="0"/>
            <a:endParaRPr lang="zh-CN" sz="1100" dirty="0" smtClean="0">
              <a:latin typeface="+mn-lt"/>
            </a:endParaRPr>
          </a:p>
          <a:p>
            <a:pPr algn="ctr" rtl="0"/>
            <a:r>
              <a:rPr lang="zh-CN" sz="2000" b="0" i="0" u="none" baseline="0">
                <a:latin typeface="+mn-lt"/>
              </a:rPr>
              <a:t>第 3 步：观察客户</a:t>
            </a:r>
          </a:p>
          <a:p>
            <a:endParaRPr lang="zh-CN" sz="1200" dirty="0" smtClean="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8" name="Rounded Rectangle 7"/>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64696587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b="1" i="0" u="none" baseline="0"/>
              <a:t>创新 - 举例</a:t>
            </a:r>
            <a:endParaRPr lang="zh-CN" dirty="0"/>
          </a:p>
        </p:txBody>
      </p:sp>
      <p:pic>
        <p:nvPicPr>
          <p:cNvPr id="3" name="Picture 2"/>
          <p:cNvPicPr>
            <a:picLocks noChangeAspect="1" noChangeArrowheads="1"/>
          </p:cNvPicPr>
          <p:nvPr/>
        </p:nvPicPr>
        <p:blipFill>
          <a:blip r:embed="rId2" cstate="print"/>
          <a:srcRect/>
          <a:stretch>
            <a:fillRect/>
          </a:stretch>
        </p:blipFill>
        <p:spPr bwMode="auto">
          <a:xfrm>
            <a:off x="5943600" y="1219200"/>
            <a:ext cx="2971800" cy="1273629"/>
          </a:xfrm>
          <a:prstGeom prst="rect">
            <a:avLst/>
          </a:prstGeom>
          <a:noFill/>
          <a:ln w="9525">
            <a:noFill/>
            <a:miter lim="800000"/>
            <a:headEnd/>
            <a:tailEnd/>
          </a:ln>
          <a:effectLst/>
        </p:spPr>
      </p:pic>
      <p:sp>
        <p:nvSpPr>
          <p:cNvPr id="4" name="TextBox 3"/>
          <p:cNvSpPr txBox="1"/>
          <p:nvPr/>
        </p:nvSpPr>
        <p:spPr>
          <a:xfrm>
            <a:off x="228600" y="1219200"/>
            <a:ext cx="5638800" cy="892552"/>
          </a:xfrm>
          <a:prstGeom prst="rect">
            <a:avLst/>
          </a:prstGeom>
          <a:solidFill>
            <a:schemeClr val="bg1">
              <a:lumMod val="85000"/>
            </a:schemeClr>
          </a:solidFill>
          <a:ln>
            <a:solidFill>
              <a:schemeClr val="tx1"/>
            </a:solidFill>
          </a:ln>
        </p:spPr>
        <p:txBody>
          <a:bodyPr wrap="square" rtlCol="0">
            <a:spAutoFit/>
          </a:bodyPr>
          <a:lstStyle/>
          <a:p>
            <a:pPr algn="ctr" rtl="0"/>
            <a:endParaRPr lang="zh-CN" sz="1600" dirty="0" smtClean="0">
              <a:latin typeface="+mn-lt"/>
            </a:endParaRPr>
          </a:p>
          <a:p>
            <a:pPr algn="ctr" rtl="0"/>
            <a:r>
              <a:rPr lang="zh-CN" sz="2000" b="0" i="0" u="none" baseline="0">
                <a:latin typeface="+mn-lt"/>
              </a:rPr>
              <a:t>第 4 步：确定客户群</a:t>
            </a:r>
          </a:p>
          <a:p>
            <a:pPr algn="ctr" rtl="0"/>
            <a:endParaRPr lang="zh-CN" sz="16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xmlns="" val="3824490840"/>
              </p:ext>
            </p:extLst>
          </p:nvPr>
        </p:nvGraphicFramePr>
        <p:xfrm>
          <a:off x="457200" y="2895600"/>
          <a:ext cx="8153400" cy="2837653"/>
        </p:xfrm>
        <a:graphic>
          <a:graphicData uri="http://schemas.openxmlformats.org/drawingml/2006/table">
            <a:tbl>
              <a:tblPr firstRow="1" bandRow="1">
                <a:tableStyleId>{5C22544A-7EE6-4342-B048-85BDC9FD1C3A}</a:tableStyleId>
              </a:tblPr>
              <a:tblGrid>
                <a:gridCol w="1752600"/>
                <a:gridCol w="533400"/>
                <a:gridCol w="1466850"/>
                <a:gridCol w="1466850"/>
                <a:gridCol w="1466850"/>
                <a:gridCol w="1466850"/>
              </a:tblGrid>
              <a:tr h="405379">
                <a:tc gridSpan="6">
                  <a:txBody>
                    <a:bodyPr/>
                    <a:lstStyle/>
                    <a:p>
                      <a:pPr algn="ctr" rtl="0"/>
                      <a:r>
                        <a:rPr lang="zh-CN" sz="1800" b="0" i="0" u="none" baseline="0">
                          <a:solidFill>
                            <a:schemeClr val="tx1"/>
                          </a:solidFill>
                        </a:rPr>
                        <a:t>客户划分</a:t>
                      </a:r>
                      <a:endParaRPr lang="zh-CN"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379">
                <a:tc gridSpan="2">
                  <a:txBody>
                    <a:bodyPr/>
                    <a:lstStyle/>
                    <a:p>
                      <a:pPr algn="ctr" rtl="0"/>
                      <a:r>
                        <a:rPr lang="zh-CN" sz="1600" b="0" i="0" u="none" baseline="0"/>
                        <a:t>客户群</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a:txBody>
                    <a:bodyPr/>
                    <a:lstStyle/>
                    <a:p>
                      <a:pPr algn="ctr" rtl="0"/>
                      <a:r>
                        <a:rPr lang="zh-CN" sz="1600" b="0" i="0" u="none" baseline="0"/>
                        <a:t>A</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B</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C</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D</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05379">
                <a:tc gridSpan="2">
                  <a:txBody>
                    <a:bodyPr/>
                    <a:lstStyle/>
                    <a:p>
                      <a:pPr algn="ctr" rtl="0"/>
                      <a:r>
                        <a:rPr lang="zh-CN" sz="1600" b="0" i="0" u="none" baseline="0"/>
                        <a:t>描述</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379">
                <a:tc rowSpan="4">
                  <a:txBody>
                    <a:bodyPr/>
                    <a:lstStyle/>
                    <a:p>
                      <a:pPr algn="ctr" rtl="0"/>
                      <a:r>
                        <a:rPr lang="zh-CN" sz="1600" b="0" i="0" u="none" baseline="0"/>
                        <a:t>需要或要求</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400" b="0" i="0" u="none" baseline="0"/>
                        <a:t>1</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37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200" b="0" i="0" u="none" baseline="0"/>
                        <a:t>2</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37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200" b="0" i="0" u="none" baseline="0"/>
                        <a:t>3</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537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200" b="0" i="0" u="none" baseline="0"/>
                        <a:t>4</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0" name="Rounded Rectangle 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52617830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创新 - 举例</a:t>
            </a:r>
          </a:p>
        </p:txBody>
      </p:sp>
      <p:pic>
        <p:nvPicPr>
          <p:cNvPr id="3" name="Picture 2"/>
          <p:cNvPicPr>
            <a:picLocks noChangeAspect="1" noChangeArrowheads="1"/>
          </p:cNvPicPr>
          <p:nvPr/>
        </p:nvPicPr>
        <p:blipFill>
          <a:blip r:embed="rId2" cstate="print"/>
          <a:srcRect/>
          <a:stretch>
            <a:fillRect/>
          </a:stretch>
        </p:blipFill>
        <p:spPr bwMode="auto">
          <a:xfrm>
            <a:off x="5943600" y="1219200"/>
            <a:ext cx="2971800" cy="1273629"/>
          </a:xfrm>
          <a:prstGeom prst="rect">
            <a:avLst/>
          </a:prstGeom>
          <a:noFill/>
          <a:ln w="9525">
            <a:noFill/>
            <a:miter lim="800000"/>
            <a:headEnd/>
            <a:tailEnd/>
          </a:ln>
          <a:effectLst/>
        </p:spPr>
      </p:pic>
      <p:sp>
        <p:nvSpPr>
          <p:cNvPr id="4" name="TextBox 3"/>
          <p:cNvSpPr txBox="1"/>
          <p:nvPr/>
        </p:nvSpPr>
        <p:spPr>
          <a:xfrm>
            <a:off x="228600" y="1219200"/>
            <a:ext cx="5638800" cy="892552"/>
          </a:xfrm>
          <a:prstGeom prst="rect">
            <a:avLst/>
          </a:prstGeom>
          <a:solidFill>
            <a:schemeClr val="bg1">
              <a:lumMod val="85000"/>
            </a:schemeClr>
          </a:solidFill>
          <a:ln>
            <a:solidFill>
              <a:schemeClr val="tx1"/>
            </a:solidFill>
          </a:ln>
        </p:spPr>
        <p:txBody>
          <a:bodyPr wrap="square" rtlCol="0">
            <a:spAutoFit/>
          </a:bodyPr>
          <a:lstStyle/>
          <a:p>
            <a:pPr algn="ctr" rtl="0"/>
            <a:endParaRPr lang="zh-CN" sz="1600" dirty="0" smtClean="0">
              <a:latin typeface="+mn-lt"/>
            </a:endParaRPr>
          </a:p>
          <a:p>
            <a:pPr algn="ctr" rtl="0"/>
            <a:r>
              <a:rPr lang="zh-CN" sz="2000" b="0" i="0" u="none" baseline="0">
                <a:latin typeface="+mn-lt"/>
              </a:rPr>
              <a:t>第 4 步：确定客户群</a:t>
            </a:r>
          </a:p>
          <a:p>
            <a:pPr algn="ctr" rtl="0"/>
            <a:endParaRPr lang="zh-CN" sz="1600" dirty="0">
              <a:latin typeface="+mn-lt"/>
            </a:endParaRPr>
          </a:p>
        </p:txBody>
      </p:sp>
      <p:sp>
        <p:nvSpPr>
          <p:cNvPr id="7" name="TextBox 6"/>
          <p:cNvSpPr txBox="1"/>
          <p:nvPr/>
        </p:nvSpPr>
        <p:spPr>
          <a:xfrm>
            <a:off x="533400" y="3276600"/>
            <a:ext cx="8305800" cy="1477328"/>
          </a:xfrm>
          <a:prstGeom prst="rect">
            <a:avLst/>
          </a:prstGeom>
          <a:noFill/>
        </p:spPr>
        <p:txBody>
          <a:bodyPr wrap="square" rtlCol="0">
            <a:spAutoFit/>
          </a:bodyPr>
          <a:lstStyle/>
          <a:p>
            <a:pPr marL="342900" indent="-342900" algn="l" rtl="0">
              <a:buFont typeface="Arial" pitchFamily="34" charset="0"/>
              <a:buChar char="•"/>
            </a:pPr>
            <a:r>
              <a:rPr lang="zh-CN" b="0" i="0" u="none" baseline="0">
                <a:solidFill>
                  <a:srgbClr val="464748"/>
                </a:solidFill>
                <a:latin typeface="+mn-lt"/>
              </a:rPr>
              <a:t>对客户的需要越清楚，创新的潜力就越大。</a:t>
            </a:r>
          </a:p>
          <a:p>
            <a:pPr marL="342900" indent="-342900" algn="l" rtl="0">
              <a:buFont typeface="Arial" pitchFamily="34" charset="0"/>
              <a:buChar char="•"/>
            </a:pPr>
            <a:endParaRPr lang="zh-CN" dirty="0" smtClean="0">
              <a:solidFill>
                <a:srgbClr val="464748"/>
              </a:solidFill>
              <a:latin typeface="+mn-lt"/>
            </a:endParaRPr>
          </a:p>
          <a:p>
            <a:pPr marL="342900" indent="-342900" algn="l" rtl="0">
              <a:buFont typeface="Arial" pitchFamily="34" charset="0"/>
              <a:buChar char="•"/>
            </a:pPr>
            <a:r>
              <a:rPr lang="zh-CN" b="0" i="0" u="none" baseline="0">
                <a:solidFill>
                  <a:srgbClr val="464748"/>
                </a:solidFill>
                <a:latin typeface="+mn-lt"/>
              </a:rPr>
              <a:t>好的创新者能够运用想象力来了解客户已知和未知的需要。 </a:t>
            </a:r>
            <a:endParaRPr lang="zh-CN" dirty="0">
              <a:solidFill>
                <a:srgbClr val="464748"/>
              </a:solidFill>
              <a:latin typeface="+mn-lt"/>
            </a:endParaRPr>
          </a:p>
        </p:txBody>
      </p:sp>
      <p:grpSp>
        <p:nvGrpSpPr>
          <p:cNvPr id="6" name="Group 5"/>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0" name="Rounded Rectangle 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18632917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创新 - 举例</a:t>
            </a:r>
            <a:endParaRPr lang="zh-CN" sz="1800" dirty="0"/>
          </a:p>
        </p:txBody>
      </p:sp>
      <p:pic>
        <p:nvPicPr>
          <p:cNvPr id="3" name="Picture 2"/>
          <p:cNvPicPr>
            <a:picLocks noChangeAspect="1" noChangeArrowheads="1"/>
          </p:cNvPicPr>
          <p:nvPr/>
        </p:nvPicPr>
        <p:blipFill>
          <a:blip r:embed="rId2" cstate="print"/>
          <a:srcRect/>
          <a:stretch>
            <a:fillRect/>
          </a:stretch>
        </p:blipFill>
        <p:spPr bwMode="auto">
          <a:xfrm>
            <a:off x="5943600" y="1219200"/>
            <a:ext cx="2971800" cy="1273629"/>
          </a:xfrm>
          <a:prstGeom prst="rect">
            <a:avLst/>
          </a:prstGeom>
          <a:noFill/>
          <a:ln w="9525">
            <a:noFill/>
            <a:miter lim="800000"/>
            <a:headEnd/>
            <a:tailEnd/>
          </a:ln>
          <a:effectLst/>
        </p:spPr>
      </p:pic>
      <p:sp>
        <p:nvSpPr>
          <p:cNvPr id="4" name="TextBox 3"/>
          <p:cNvSpPr txBox="1"/>
          <p:nvPr/>
        </p:nvSpPr>
        <p:spPr>
          <a:xfrm>
            <a:off x="228600" y="1219200"/>
            <a:ext cx="5638800" cy="892552"/>
          </a:xfrm>
          <a:prstGeom prst="rect">
            <a:avLst/>
          </a:prstGeom>
          <a:solidFill>
            <a:schemeClr val="bg1">
              <a:lumMod val="85000"/>
            </a:schemeClr>
          </a:solidFill>
          <a:ln>
            <a:solidFill>
              <a:schemeClr val="tx1"/>
            </a:solidFill>
          </a:ln>
        </p:spPr>
        <p:txBody>
          <a:bodyPr wrap="square" rtlCol="0">
            <a:spAutoFit/>
          </a:bodyPr>
          <a:lstStyle/>
          <a:p>
            <a:pPr algn="ctr" rtl="0"/>
            <a:endParaRPr lang="zh-CN" sz="1600" dirty="0" smtClean="0">
              <a:latin typeface="+mn-lt"/>
            </a:endParaRPr>
          </a:p>
          <a:p>
            <a:pPr algn="ctr" rtl="0"/>
            <a:r>
              <a:rPr lang="zh-CN" sz="2000" b="0" i="0" u="none" baseline="0">
                <a:latin typeface="+mn-lt"/>
              </a:rPr>
              <a:t>第 4 步：确定客户群</a:t>
            </a:r>
          </a:p>
          <a:p>
            <a:pPr algn="ctr" rtl="0"/>
            <a:endParaRPr lang="zh-CN" sz="16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xmlns="" val="3424249651"/>
              </p:ext>
            </p:extLst>
          </p:nvPr>
        </p:nvGraphicFramePr>
        <p:xfrm>
          <a:off x="457200" y="2895600"/>
          <a:ext cx="8153400" cy="3387636"/>
        </p:xfrm>
        <a:graphic>
          <a:graphicData uri="http://schemas.openxmlformats.org/drawingml/2006/table">
            <a:tbl>
              <a:tblPr firstRow="1" bandRow="1">
                <a:tableStyleId>{5C22544A-7EE6-4342-B048-85BDC9FD1C3A}</a:tableStyleId>
              </a:tblPr>
              <a:tblGrid>
                <a:gridCol w="1752600"/>
                <a:gridCol w="533400"/>
                <a:gridCol w="1466850"/>
                <a:gridCol w="1466850"/>
                <a:gridCol w="1466850"/>
                <a:gridCol w="1466850"/>
              </a:tblGrid>
              <a:tr h="468086">
                <a:tc gridSpan="6">
                  <a:txBody>
                    <a:bodyPr/>
                    <a:lstStyle/>
                    <a:p>
                      <a:pPr algn="ctr" rtl="0"/>
                      <a:r>
                        <a:rPr lang="zh-CN" sz="1800" b="0" i="0" u="none" baseline="0">
                          <a:solidFill>
                            <a:schemeClr val="tx1"/>
                          </a:solidFill>
                        </a:rPr>
                        <a:t>客户划分</a:t>
                      </a:r>
                      <a:endParaRPr lang="zh-CN"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86">
                <a:tc gridSpan="2">
                  <a:txBody>
                    <a:bodyPr/>
                    <a:lstStyle/>
                    <a:p>
                      <a:pPr algn="ctr" rtl="0"/>
                      <a:r>
                        <a:rPr lang="zh-CN" sz="1600" b="0" i="0" u="none" baseline="0"/>
                        <a:t>客户群</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p>
                  </a:txBody>
                  <a:tcPr/>
                </a:tc>
                <a:tc>
                  <a:txBody>
                    <a:bodyPr/>
                    <a:lstStyle/>
                    <a:p>
                      <a:pPr algn="ctr" rtl="0"/>
                      <a:r>
                        <a:rPr lang="zh-CN" sz="1600" b="0" i="0" u="none" baseline="0"/>
                        <a:t>A</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B</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C</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600" b="0" i="0" u="none" baseline="0"/>
                        <a:t>D</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8086">
                <a:tc gridSpan="2">
                  <a:txBody>
                    <a:bodyPr/>
                    <a:lstStyle/>
                    <a:p>
                      <a:pPr algn="ctr" rtl="0"/>
                      <a:r>
                        <a:rPr lang="zh-CN" sz="1600" b="0" i="0" u="none" baseline="0"/>
                        <a:t>描述</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a:txBody>
                    <a:bodyPr/>
                    <a:lstStyle/>
                    <a:p>
                      <a:pPr algn="ctr" rtl="0"/>
                      <a:r>
                        <a:rPr lang="zh-CN" sz="1600" b="0" i="0" u="none" baseline="0"/>
                        <a:t>公务</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600" b="0" i="0" u="none" baseline="0"/>
                        <a:t>私人</a:t>
                      </a:r>
                    </a:p>
                    <a:p>
                      <a:pPr algn="ctr" rtl="0"/>
                      <a:r>
                        <a:rPr lang="zh-CN" sz="1600" b="0" i="0" u="none" baseline="0"/>
                        <a:t>游客</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600" b="0" i="0" u="none" baseline="0"/>
                        <a:t>关联旅客</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600" b="0" i="0" u="none" baseline="0"/>
                        <a:t>组团游客</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86">
                <a:tc rowSpan="4">
                  <a:txBody>
                    <a:bodyPr/>
                    <a:lstStyle/>
                    <a:p>
                      <a:pPr algn="ctr" rtl="0"/>
                      <a:r>
                        <a:rPr lang="zh-CN" sz="1600" b="0" i="0" u="none" baseline="0"/>
                        <a:t>需要或要求</a:t>
                      </a:r>
                      <a:endParaRPr 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400" b="0" i="0" u="none" baseline="0"/>
                        <a:t>1</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86">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400" b="0" i="0" u="none" baseline="0"/>
                        <a:t>2</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86">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400" b="0" i="0" u="none" baseline="0"/>
                        <a:t>3</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68086">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zh-CN" sz="1400" b="0" i="0" u="none" baseline="0"/>
                        <a:t>4</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0" name="Rounded Rectangle 9"/>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47937033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271463" y="228601"/>
            <a:ext cx="8601075" cy="914384"/>
          </a:xfrm>
          <a:prstGeom prst="rect">
            <a:avLst/>
          </a:prstGeom>
          <a:noFill/>
        </p:spPr>
      </p:pic>
      <p:sp>
        <p:nvSpPr>
          <p:cNvPr id="8205" name="Rectangle 13"/>
          <p:cNvSpPr>
            <a:spLocks noGrp="1" noChangeArrowheads="1"/>
          </p:cNvSpPr>
          <p:nvPr>
            <p:ph type="title" idx="4294967295"/>
          </p:nvPr>
        </p:nvSpPr>
        <p:spPr>
          <a:xfrm>
            <a:off x="285720" y="285728"/>
            <a:ext cx="8572560" cy="785818"/>
          </a:xfrm>
          <a:noFill/>
        </p:spPr>
        <p:txBody>
          <a:bodyPr/>
          <a:lstStyle/>
          <a:p>
            <a:pPr rtl="0">
              <a:lnSpc>
                <a:spcPct val="55000"/>
              </a:lnSpc>
            </a:pPr>
            <a:r>
              <a:rPr lang="zh-CN" b="1" i="0" u="none" baseline="0">
                <a:solidFill>
                  <a:schemeClr val="bg1">
                    <a:lumMod val="95000"/>
                  </a:schemeClr>
                </a:solidFill>
              </a:rPr>
              <a:t>创新者</a:t>
            </a:r>
            <a:endParaRPr lang="zh-CN" dirty="0">
              <a:solidFill>
                <a:schemeClr val="bg1">
                  <a:lumMod val="9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xmlns="" val="4294197564"/>
              </p:ext>
            </p:extLst>
          </p:nvPr>
        </p:nvGraphicFramePr>
        <p:xfrm>
          <a:off x="228600" y="1752600"/>
          <a:ext cx="8686798" cy="4343399"/>
        </p:xfrm>
        <a:graphic>
          <a:graphicData uri="http://schemas.openxmlformats.org/drawingml/2006/table">
            <a:tbl>
              <a:tblPr firstRow="1" bandRow="1">
                <a:tableStyleId>{5C22544A-7EE6-4342-B048-85BDC9FD1C3A}</a:tableStyleId>
              </a:tblPr>
              <a:tblGrid>
                <a:gridCol w="1306286"/>
                <a:gridCol w="1175657"/>
                <a:gridCol w="1240971"/>
                <a:gridCol w="1240971"/>
                <a:gridCol w="1240971"/>
                <a:gridCol w="1240971"/>
                <a:gridCol w="1240971"/>
              </a:tblGrid>
              <a:tr h="835269">
                <a:tc gridSpan="2">
                  <a:txBody>
                    <a:bodyPr/>
                    <a:lstStyle/>
                    <a:p>
                      <a:pPr algn="ctr" rtl="0"/>
                      <a:r>
                        <a:rPr lang="zh-CN" sz="1600" b="0" i="0" u="none" baseline="0">
                          <a:solidFill>
                            <a:schemeClr val="tx1"/>
                          </a:solidFill>
                        </a:rPr>
                        <a:t>客户群</a:t>
                      </a:r>
                      <a:endParaRPr lang="zh-CN"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5">
                  <a:txBody>
                    <a:bodyPr/>
                    <a:lstStyle/>
                    <a:p>
                      <a:pPr algn="ctr" rtl="0"/>
                      <a:r>
                        <a:rPr lang="zh-CN" sz="1800" b="0" i="0" u="none" baseline="0">
                          <a:solidFill>
                            <a:schemeClr val="tx1"/>
                          </a:solidFill>
                        </a:rPr>
                        <a:t>公务</a:t>
                      </a:r>
                      <a:endParaRPr lang="zh-CN" sz="18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002323">
                <a:tc>
                  <a:txBody>
                    <a:bodyPr/>
                    <a:lstStyle/>
                    <a:p>
                      <a:pPr algn="ctr" rtl="0"/>
                      <a:r>
                        <a:rPr lang="zh-CN" sz="1400" b="0" i="0" u="none" baseline="0"/>
                        <a:t>逻辑阶段</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去机场</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检票</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等航班</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登机</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托运行李</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400" b="0" i="0" u="none" baseline="0"/>
                        <a:t>去最终目的地</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35269">
                <a:tc>
                  <a:txBody>
                    <a:bodyPr/>
                    <a:lstStyle/>
                    <a:p>
                      <a:pPr algn="ctr" rtl="0"/>
                      <a:r>
                        <a:rPr lang="zh-CN" sz="1200" b="0" i="0" u="none" baseline="0"/>
                        <a:t>有没有更好的办法？</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835269">
                <a:tc>
                  <a:txBody>
                    <a:bodyPr/>
                    <a:lstStyle/>
                    <a:p>
                      <a:pPr algn="ctr" rtl="0"/>
                      <a:r>
                        <a:rPr lang="zh-CN" sz="1200" b="0" i="0" u="none" baseline="0"/>
                        <a:t>哪些是最好的办法？</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835269">
                <a:tc>
                  <a:txBody>
                    <a:bodyPr/>
                    <a:lstStyle/>
                    <a:p>
                      <a:pPr algn="ctr" rtl="0"/>
                      <a:r>
                        <a:rPr lang="zh-CN" sz="1200" b="0" i="0" u="none" baseline="0"/>
                        <a:t>有哪些好处？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bl>
          </a:graphicData>
        </a:graphic>
      </p:graphicFrame>
      <p:sp>
        <p:nvSpPr>
          <p:cNvPr id="11" name="TextBox 10"/>
          <p:cNvSpPr txBox="1"/>
          <p:nvPr/>
        </p:nvSpPr>
        <p:spPr>
          <a:xfrm>
            <a:off x="228600" y="1219200"/>
            <a:ext cx="8610600" cy="400110"/>
          </a:xfrm>
          <a:prstGeom prst="rect">
            <a:avLst/>
          </a:prstGeom>
          <a:solidFill>
            <a:schemeClr val="bg1">
              <a:lumMod val="85000"/>
            </a:schemeClr>
          </a:solidFill>
          <a:ln>
            <a:solidFill>
              <a:schemeClr val="tx1"/>
            </a:solidFill>
          </a:ln>
        </p:spPr>
        <p:txBody>
          <a:bodyPr wrap="square" rtlCol="0">
            <a:spAutoFit/>
          </a:bodyPr>
          <a:lstStyle/>
          <a:p>
            <a:pPr algn="ctr" rtl="0"/>
            <a:r>
              <a:rPr lang="zh-CN" sz="2000" b="0" i="0" u="none" baseline="0">
                <a:latin typeface="+mn-lt"/>
              </a:rPr>
              <a:t>第 5 步：对每个群体应用创新法则</a:t>
            </a:r>
            <a:endParaRPr lang="zh-CN" sz="2000" dirty="0">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9" name="Rounded Rectangle 8"/>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160598507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创新</a:t>
            </a:r>
            <a:endParaRPr lang="zh-CN" sz="2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6" name="Group 5"/>
          <p:cNvGrpSpPr/>
          <p:nvPr/>
        </p:nvGrpSpPr>
        <p:grpSpPr>
          <a:xfrm>
            <a:off x="251520" y="990600"/>
            <a:ext cx="9036496" cy="5249970"/>
            <a:chOff x="107504" y="1187735"/>
            <a:chExt cx="9036496" cy="5249970"/>
          </a:xfrm>
        </p:grpSpPr>
        <p:pic>
          <p:nvPicPr>
            <p:cNvPr id="10" name="Picture 2"/>
            <p:cNvPicPr>
              <a:picLocks noChangeAspect="1" noChangeArrowheads="1"/>
            </p:cNvPicPr>
            <p:nvPr/>
          </p:nvPicPr>
          <p:blipFill>
            <a:blip r:embed="rId3" cstate="print"/>
            <a:srcRect/>
            <a:stretch>
              <a:fillRect/>
            </a:stretch>
          </p:blipFill>
          <p:spPr bwMode="auto">
            <a:xfrm>
              <a:off x="5786879" y="2895600"/>
              <a:ext cx="3357121" cy="2514600"/>
            </a:xfrm>
            <a:prstGeom prst="rect">
              <a:avLst/>
            </a:prstGeom>
            <a:noFill/>
            <a:ln w="9525">
              <a:noFill/>
              <a:miter lim="800000"/>
              <a:headEnd/>
              <a:tailEnd/>
            </a:ln>
            <a:effectLst/>
          </p:spPr>
        </p:pic>
        <p:sp>
          <p:nvSpPr>
            <p:cNvPr id="11" name="TextBox 10"/>
            <p:cNvSpPr txBox="1"/>
            <p:nvPr/>
          </p:nvSpPr>
          <p:spPr>
            <a:xfrm>
              <a:off x="107504" y="1187735"/>
              <a:ext cx="8587680" cy="1046440"/>
            </a:xfrm>
            <a:prstGeom prst="rect">
              <a:avLst/>
            </a:prstGeom>
            <a:noFill/>
            <a:ln>
              <a:noFill/>
            </a:ln>
            <a:scene3d>
              <a:camera prst="orthographicFront"/>
              <a:lightRig rig="threePt" dir="t"/>
            </a:scene3d>
            <a:sp3d>
              <a:bevelT w="165100" prst="coolSlant"/>
            </a:sp3d>
          </p:spPr>
          <p:txBody>
            <a:bodyPr wrap="square" rtlCol="0">
              <a:spAutoFit/>
            </a:bodyPr>
            <a:lstStyle/>
            <a:p>
              <a:pPr algn="ctr" rtl="0"/>
              <a:endParaRPr lang="zh-CN" sz="900" dirty="0" smtClean="0">
                <a:latin typeface="+mn-lt"/>
              </a:endParaRPr>
            </a:p>
            <a:p>
              <a:pPr algn="ctr" rtl="0"/>
              <a:r>
                <a:rPr lang="zh-CN" b="0" i="0" u="none" baseline="0">
                  <a:latin typeface="+mn-lt"/>
                </a:rPr>
                <a:t>鸡蛋落地的挑战</a:t>
              </a:r>
            </a:p>
            <a:p>
              <a:pPr algn="ctr" rtl="0"/>
              <a:endParaRPr lang="zh-CN" sz="700" dirty="0" smtClean="0">
                <a:latin typeface="+mn-lt"/>
              </a:endParaRPr>
            </a:p>
            <a:p>
              <a:pPr algn="ctr" rtl="0"/>
              <a:r>
                <a:rPr lang="zh-CN" sz="1400" b="0" i="0" u="none" baseline="0">
                  <a:latin typeface="+mn-lt"/>
                </a:rPr>
                <a:t>用所提供的材料，让鸡蛋从 2.5米高处落下，不能磕破或摔碎</a:t>
              </a:r>
              <a:r>
                <a:rPr lang="zh-CN" b="0" i="0" u="none" baseline="0">
                  <a:latin typeface="+mn-lt"/>
                </a:rPr>
                <a:t>.</a:t>
              </a:r>
            </a:p>
            <a:p>
              <a:pPr algn="ctr" rtl="0"/>
              <a:endParaRPr lang="zh-CN" sz="800" dirty="0">
                <a:latin typeface="+mn-lt"/>
              </a:endParaRPr>
            </a:p>
          </p:txBody>
        </p:sp>
        <p:sp>
          <p:nvSpPr>
            <p:cNvPr id="12" name="Rectangle 1"/>
            <p:cNvSpPr>
              <a:spLocks noChangeArrowheads="1"/>
            </p:cNvSpPr>
            <p:nvPr/>
          </p:nvSpPr>
          <p:spPr bwMode="auto">
            <a:xfrm>
              <a:off x="264368" y="2282721"/>
              <a:ext cx="5086392" cy="415498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marR="0" lvl="0" indent="-457200" algn="l" defTabSz="914400" rtl="0" eaLnBrk="1" fontAlgn="base" latinLnBrk="0" hangingPunct="1">
                <a:lnSpc>
                  <a:spcPct val="100000"/>
                </a:lnSpc>
                <a:spcBef>
                  <a:spcPct val="0"/>
                </a:spcBef>
                <a:spcAft>
                  <a:spcPct val="0"/>
                </a:spcAft>
                <a:buClrTx/>
                <a:buSzTx/>
                <a:buFont typeface="Arial" pitchFamily="34" charset="0"/>
                <a:buChar char="•"/>
                <a:tabLst/>
              </a:pPr>
              <a:r>
                <a:rPr kumimoji="0" lang="zh-CN" sz="1600" b="0" i="0" u="none" strike="noStrike" cap="none" normalizeH="0" baseline="0">
                  <a:ln>
                    <a:noFill/>
                  </a:ln>
                  <a:solidFill>
                    <a:schemeClr val="tx1"/>
                  </a:solidFill>
                  <a:effectLst/>
                  <a:latin typeface="+mn-lt"/>
                  <a:ea typeface="Times New Roman" pitchFamily="18" charset="0"/>
                  <a:cs typeface="Times New Roman" pitchFamily="18" charset="0"/>
                </a:rPr>
                <a:t>可用材料</a:t>
              </a:r>
              <a:r>
                <a:rPr kumimoji="0" lang="zh-CN" b="0" i="0" u="none" strike="noStrike" cap="none" normalizeH="0" baseline="0">
                  <a:ln>
                    <a:noFill/>
                  </a:ln>
                  <a:solidFill>
                    <a:schemeClr val="tx1"/>
                  </a:solidFill>
                  <a:effectLst/>
                  <a:latin typeface="+mn-lt"/>
                  <a:ea typeface="Times New Roman" pitchFamily="18" charset="0"/>
                  <a:cs typeface="Times New Roman" pitchFamily="18" charset="0"/>
                </a:rPr>
                <a:t>：</a:t>
              </a:r>
              <a:endParaRPr kumimoji="0" lang="zh-CN" sz="1000" b="0" i="0" u="none" strike="noStrike" cap="none" normalizeH="0" baseline="0" dirty="0" smtClean="0">
                <a:ln>
                  <a:noFill/>
                </a:ln>
                <a:solidFill>
                  <a:schemeClr val="tx1"/>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600" b="0" i="0" u="none" strike="noStrike" cap="none" normalizeH="0" baseline="0">
                  <a:ln>
                    <a:noFill/>
                  </a:ln>
                  <a:solidFill>
                    <a:srgbClr val="464748"/>
                  </a:solidFill>
                  <a:effectLst/>
                  <a:latin typeface="+mn-lt"/>
                  <a:ea typeface="Times New Roman" pitchFamily="18" charset="0"/>
                  <a:cs typeface="Times New Roman" pitchFamily="18" charset="0"/>
                </a:rPr>
                <a:t>1 个鸡蛋</a:t>
              </a:r>
              <a:endParaRPr kumimoji="0" lang="zh-CN" sz="10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600" b="0" i="0" u="none" strike="noStrike" cap="none" normalizeH="0" baseline="0">
                  <a:ln>
                    <a:noFill/>
                  </a:ln>
                  <a:solidFill>
                    <a:srgbClr val="464748"/>
                  </a:solidFill>
                  <a:effectLst/>
                  <a:latin typeface="+mn-lt"/>
                  <a:ea typeface="Times New Roman" pitchFamily="18" charset="0"/>
                  <a:cs typeface="Times New Roman" pitchFamily="18" charset="0"/>
                </a:rPr>
                <a:t>接蛋物品</a:t>
              </a:r>
            </a:p>
            <a:p>
              <a:pPr marL="914400" lvl="1" indent="-457200" algn="l" rtl="0" eaLnBrk="0" hangingPunct="0">
                <a:buFont typeface="Arial" pitchFamily="34" charset="0"/>
                <a:buChar char="•"/>
              </a:pPr>
              <a:endParaRPr kumimoji="0" lang="zh-CN" sz="1000" b="0" i="0" u="none" strike="noStrike" cap="none" normalizeH="0" baseline="0" dirty="0" smtClean="0">
                <a:ln>
                  <a:noFill/>
                </a:ln>
                <a:solidFill>
                  <a:srgbClr val="464748"/>
                </a:solidFill>
                <a:effectLst/>
                <a:latin typeface="+mn-l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itchFamily="34" charset="0"/>
                <a:buChar char="•"/>
                <a:tabLst/>
              </a:pPr>
              <a:r>
                <a:rPr kumimoji="0" lang="zh-CN" b="0" i="0" u="none" strike="noStrike" cap="none" normalizeH="0" baseline="0">
                  <a:ln>
                    <a:noFill/>
                  </a:ln>
                  <a:solidFill>
                    <a:srgbClr val="464748"/>
                  </a:solidFill>
                  <a:effectLst/>
                  <a:latin typeface="+mn-lt"/>
                  <a:ea typeface="Times New Roman" pitchFamily="18" charset="0"/>
                  <a:cs typeface="Times New Roman" pitchFamily="18" charset="0"/>
                </a:rPr>
                <a:t>说明：</a:t>
              </a:r>
              <a:endParaRPr kumimoji="0" lang="zh-CN" sz="10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听到 “放” 的指令打开袋子 </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决定在鸡蛋掉落时如何保护</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搭建好保护结构</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准备好之后告诉裁判</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等在掉落区</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在接到松开的指示时</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如果鸡蛋打碎，就要罚 10 分。</a:t>
              </a:r>
              <a:endParaRPr kumimoji="0" lang="zh-CN" sz="900" b="0" i="0" u="none" strike="noStrike" cap="none" normalizeH="0" baseline="0" dirty="0" smtClean="0">
                <a:ln>
                  <a:noFill/>
                </a:ln>
                <a:solidFill>
                  <a:srgbClr val="464748"/>
                </a:solidFill>
                <a:effectLst/>
                <a:latin typeface="+mn-lt"/>
                <a:cs typeface="Arial" pitchFamily="34" charset="0"/>
              </a:endParaRPr>
            </a:p>
            <a:p>
              <a:pPr marL="914400" lvl="1" indent="-457200" algn="l" rtl="0" eaLnBrk="0" hangingPunct="0">
                <a:lnSpc>
                  <a:spcPct val="150000"/>
                </a:lnSpc>
                <a:buFont typeface="Arial" pitchFamily="34" charset="0"/>
                <a:buChar char="•"/>
              </a:pPr>
              <a:r>
                <a:rPr kumimoji="0" lang="zh-CN" sz="1400" b="0" i="0" u="none" strike="noStrike" cap="none" normalizeH="0" baseline="0">
                  <a:ln>
                    <a:noFill/>
                  </a:ln>
                  <a:solidFill>
                    <a:srgbClr val="464748"/>
                  </a:solidFill>
                  <a:effectLst/>
                  <a:latin typeface="+mn-lt"/>
                  <a:ea typeface="Times New Roman" pitchFamily="18" charset="0"/>
                  <a:cs typeface="Times New Roman" pitchFamily="18" charset="0"/>
                </a:rPr>
                <a:t>注意：在掉落区的地面上不能放任何东西。</a:t>
              </a:r>
              <a:endParaRPr kumimoji="0" lang="zh-CN" b="0" i="0" u="none" strike="noStrike" cap="none" normalizeH="0" baseline="0" dirty="0" smtClean="0">
                <a:ln>
                  <a:noFill/>
                </a:ln>
                <a:solidFill>
                  <a:srgbClr val="464748"/>
                </a:solidFill>
                <a:effectLst/>
                <a:latin typeface="+mn-lt"/>
                <a:cs typeface="Arial" pitchFamily="34" charset="0"/>
              </a:endParaRPr>
            </a:p>
          </p:txBody>
        </p:sp>
      </p:grpSp>
      <p:pic>
        <p:nvPicPr>
          <p:cNvPr id="11266" name="Picture 2" descr="Image result for egg drop project"/>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83959" y="152599"/>
            <a:ext cx="960041" cy="9600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ounded Rectangle 12"/>
          <p:cNvSpPr/>
          <p:nvPr/>
        </p:nvSpPr>
        <p:spPr>
          <a:xfrm>
            <a:off x="251520" y="351914"/>
            <a:ext cx="1096161" cy="5614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0" i="0" u="none" baseline="0"/>
              <a:t>创新</a:t>
            </a:r>
            <a:endParaRPr lang="zh-CN" sz="1400" dirty="0"/>
          </a:p>
        </p:txBody>
      </p:sp>
    </p:spTree>
    <p:extLst>
      <p:ext uri="{BB962C8B-B14F-4D97-AF65-F5344CB8AC3E}">
        <p14:creationId xmlns:p14="http://schemas.microsoft.com/office/powerpoint/2010/main" xmlns="" val="326234345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04800" y="228600"/>
            <a:ext cx="8534400" cy="762000"/>
          </a:xfrm>
          <a:noFill/>
        </p:spPr>
        <p:txBody>
          <a:bodyPr/>
          <a:lstStyle/>
          <a:p>
            <a:pPr rtl="0"/>
            <a:r>
              <a:rPr lang="zh-CN" sz="1800" b="1" i="0" u="none" baseline="0"/>
              <a:t>引领变化</a:t>
            </a:r>
            <a:endParaRPr lang="zh-CN" sz="1800" dirty="0"/>
          </a:p>
        </p:txBody>
      </p:sp>
      <p:sp>
        <p:nvSpPr>
          <p:cNvPr id="7" name="Rounded Rectangle 6"/>
          <p:cNvSpPr/>
          <p:nvPr/>
        </p:nvSpPr>
        <p:spPr>
          <a:xfrm>
            <a:off x="3490156" y="2132856"/>
            <a:ext cx="2163688" cy="731304"/>
          </a:xfrm>
          <a:prstGeom prst="roundRect">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0" i="0" u="none" baseline="0">
                <a:solidFill>
                  <a:schemeClr val="accent3"/>
                </a:solidFill>
              </a:rPr>
              <a:t>引领变化</a:t>
            </a:r>
            <a:endParaRPr lang="zh-CN" sz="2000" dirty="0">
              <a:solidFill>
                <a:schemeClr val="accent3"/>
              </a:solidFill>
            </a:endParaRPr>
          </a:p>
        </p:txBody>
      </p:sp>
      <p:sp>
        <p:nvSpPr>
          <p:cNvPr id="5" name="Rounded Rectangle 4"/>
          <p:cNvSpPr/>
          <p:nvPr/>
        </p:nvSpPr>
        <p:spPr>
          <a:xfrm>
            <a:off x="1691680" y="4581128"/>
            <a:ext cx="1965920" cy="676672"/>
          </a:xfrm>
          <a:prstGeom prst="roundRect">
            <a:avLst/>
          </a:prstGeom>
          <a:solidFill>
            <a:srgbClr val="FF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0" i="0" u="none" baseline="0">
                <a:solidFill>
                  <a:srgbClr val="464749"/>
                </a:solidFill>
              </a:rPr>
              <a:t>组织</a:t>
            </a:r>
            <a:endParaRPr lang="zh-CN" sz="2000" dirty="0">
              <a:solidFill>
                <a:srgbClr val="464749"/>
              </a:solidFill>
            </a:endParaRPr>
          </a:p>
        </p:txBody>
      </p:sp>
      <p:sp>
        <p:nvSpPr>
          <p:cNvPr id="6" name="Rounded Rectangle 5"/>
          <p:cNvSpPr/>
          <p:nvPr/>
        </p:nvSpPr>
        <p:spPr>
          <a:xfrm>
            <a:off x="5562600" y="4581128"/>
            <a:ext cx="2105744" cy="676672"/>
          </a:xfrm>
          <a:prstGeom prst="round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0" i="0" u="none" baseline="0">
                <a:solidFill>
                  <a:srgbClr val="464749"/>
                </a:solidFill>
              </a:rPr>
              <a:t>人员管理</a:t>
            </a:r>
            <a:endParaRPr lang="zh-CN" sz="2000" dirty="0">
              <a:solidFill>
                <a:srgbClr val="464749"/>
              </a:solidFill>
            </a:endParaRPr>
          </a:p>
        </p:txBody>
      </p:sp>
      <p:cxnSp>
        <p:nvCxnSpPr>
          <p:cNvPr id="10" name="Straight Arrow Connector 9"/>
          <p:cNvCxnSpPr>
            <a:stCxn id="7" idx="2"/>
            <a:endCxn id="5" idx="0"/>
          </p:cNvCxnSpPr>
          <p:nvPr/>
        </p:nvCxnSpPr>
        <p:spPr>
          <a:xfrm flipH="1">
            <a:off x="2674640" y="2864160"/>
            <a:ext cx="1897360" cy="17169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6" idx="0"/>
          </p:cNvCxnSpPr>
          <p:nvPr/>
        </p:nvCxnSpPr>
        <p:spPr>
          <a:xfrm>
            <a:off x="4572000" y="2864160"/>
            <a:ext cx="2043472" cy="17169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9" name="Group 8"/>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3" name="TextBox 12"/>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8513199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923928" y="1124744"/>
            <a:ext cx="4915272" cy="5760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客户导向</a:t>
            </a:r>
            <a:endParaRPr lang="zh-CN" sz="2000" dirty="0"/>
          </a:p>
        </p:txBody>
      </p:sp>
      <p:sp>
        <p:nvSpPr>
          <p:cNvPr id="4" name="TextBox 3"/>
          <p:cNvSpPr txBox="1"/>
          <p:nvPr/>
        </p:nvSpPr>
        <p:spPr>
          <a:xfrm flipH="1">
            <a:off x="3851920" y="1268760"/>
            <a:ext cx="5112568" cy="5986254"/>
          </a:xfrm>
          <a:prstGeom prst="rect">
            <a:avLst/>
          </a:prstGeom>
          <a:noFill/>
        </p:spPr>
        <p:txBody>
          <a:bodyPr wrap="square" rtlCol="0">
            <a:spAutoFit/>
          </a:bodyPr>
          <a:lstStyle/>
          <a:p>
            <a:pPr algn="ctr" rtl="0"/>
            <a:r>
              <a:rPr lang="zh-CN" b="0" i="0" u="none" baseline="0">
                <a:solidFill>
                  <a:srgbClr val="464748"/>
                </a:solidFill>
                <a:latin typeface="+mn-lt"/>
              </a:rPr>
              <a:t>客户导向</a:t>
            </a:r>
          </a:p>
          <a:p>
            <a:endParaRPr lang="zh-CN" sz="900" dirty="0" smtClean="0">
              <a:solidFill>
                <a:srgbClr val="464748"/>
              </a:solidFill>
              <a:latin typeface="+mn-lt"/>
            </a:endParaRPr>
          </a:p>
          <a:p>
            <a:endParaRPr lang="zh-CN" sz="900" dirty="0">
              <a:solidFill>
                <a:srgbClr val="464748"/>
              </a:solidFill>
              <a:latin typeface="+mn-lt"/>
            </a:endParaRP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我们深知客户的重要性</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客户的成功对我们至关重要</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我们始终要让客户获益</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永远假定竞争对手总愿意帮助我们的客户</a:t>
            </a:r>
          </a:p>
          <a:p>
            <a:pPr algn="l" rtl="0">
              <a:lnSpc>
                <a:spcPct val="150000"/>
              </a:lnSpc>
            </a:pPr>
            <a:endParaRPr lang="zh-CN" sz="6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倾听客户的意见</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对客户的处境负责，始终做好多一些付出的准备</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始终能够及时回应</a:t>
            </a:r>
          </a:p>
          <a:p>
            <a:pPr algn="l" rtl="0">
              <a:lnSpc>
                <a:spcPct val="150000"/>
              </a:lnSpc>
            </a:pPr>
            <a:endParaRPr lang="zh-CN" sz="6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从客户的角度考虑问题</a:t>
            </a:r>
          </a:p>
          <a:p>
            <a:pPr marL="342900" indent="-342900" algn="l" rtl="0">
              <a:lnSpc>
                <a:spcPct val="150000"/>
              </a:lnSpc>
              <a:buFont typeface="Arial" panose="020B0604020202020204" pitchFamily="34" charset="0"/>
              <a:buChar char="•"/>
            </a:pPr>
            <a:r>
              <a:rPr lang="zh-CN" sz="1400" b="0" i="0" u="none" baseline="0">
                <a:solidFill>
                  <a:srgbClr val="464748"/>
                </a:solidFill>
                <a:latin typeface="+mn-lt"/>
              </a:rPr>
              <a:t>从客户的角度准备产品</a:t>
            </a:r>
          </a:p>
          <a:p>
            <a:endParaRPr lang="zh-CN" dirty="0" smtClean="0">
              <a:latin typeface="+mn-lt"/>
            </a:endParaRPr>
          </a:p>
          <a:p>
            <a:endParaRPr lang="zh-CN" dirty="0">
              <a:latin typeface="+mn-lt"/>
            </a:endParaRPr>
          </a:p>
          <a:p>
            <a:endParaRPr lang="zh-CN" sz="1600" dirty="0" smtClean="0">
              <a:latin typeface="+mn-lt"/>
            </a:endParaRPr>
          </a:p>
          <a:p>
            <a:pPr marL="285750" indent="-285750" algn="l" rtl="0">
              <a:buFont typeface="Arial" panose="020B0604020202020204" pitchFamily="34" charset="0"/>
              <a:buChar char="•"/>
            </a:pPr>
            <a:endParaRPr lang="zh-CN" sz="1600" dirty="0"/>
          </a:p>
        </p:txBody>
      </p:sp>
      <p:sp>
        <p:nvSpPr>
          <p:cNvPr id="14" name="TextBox 13"/>
          <p:cNvSpPr txBox="1"/>
          <p:nvPr/>
        </p:nvSpPr>
        <p:spPr>
          <a:xfrm>
            <a:off x="1147931" y="2621038"/>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8" name="Group 7"/>
          <p:cNvGrpSpPr/>
          <p:nvPr/>
        </p:nvGrpSpPr>
        <p:grpSpPr>
          <a:xfrm>
            <a:off x="0" y="6300406"/>
            <a:ext cx="2016224" cy="557594"/>
            <a:chOff x="971600" y="4221088"/>
            <a:chExt cx="2016224" cy="557594"/>
          </a:xfrm>
        </p:grpSpPr>
        <p:pic>
          <p:nvPicPr>
            <p:cNvPr id="9" name="Picture 8"/>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446276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372680" y="1268760"/>
            <a:ext cx="4398640" cy="4648200"/>
          </a:xfrm>
          <a:noFill/>
          <a:ln>
            <a:noFill/>
          </a:ln>
        </p:spPr>
        <p:txBody>
          <a:bodyPr/>
          <a:lstStyle/>
          <a:p>
            <a:pPr marL="609600" indent="-609600" algn="l" rtl="0">
              <a:lnSpc>
                <a:spcPct val="150000"/>
              </a:lnSpc>
            </a:pPr>
            <a:endParaRPr lang="zh-CN" sz="1050" dirty="0" smtClean="0"/>
          </a:p>
          <a:p>
            <a:pPr algn="ctr" rtl="0">
              <a:lnSpc>
                <a:spcPct val="150000"/>
              </a:lnSpc>
            </a:pPr>
            <a:r>
              <a:rPr lang="zh-CN" sz="2000" b="0" i="0" u="none" baseline="0"/>
              <a:t>改变框架的过程</a:t>
            </a:r>
          </a:p>
          <a:p>
            <a:pPr marL="609600" indent="-609600" algn="l" rtl="0">
              <a:lnSpc>
                <a:spcPct val="150000"/>
              </a:lnSpc>
              <a:buFontTx/>
              <a:buAutoNum type="arabicPeriod"/>
            </a:pPr>
            <a:r>
              <a:rPr lang="zh-CN" sz="1800" b="0" i="0" u="none" baseline="0"/>
              <a:t>风险分析 - 分析变化</a:t>
            </a:r>
          </a:p>
          <a:p>
            <a:pPr marL="1069975" lvl="1" indent="-609600" algn="l" rtl="0">
              <a:lnSpc>
                <a:spcPct val="100000"/>
              </a:lnSpc>
            </a:pPr>
            <a:r>
              <a:rPr lang="zh-CN" sz="1600" b="0" i="0" u="none" baseline="0"/>
              <a:t>为何要改变？</a:t>
            </a:r>
          </a:p>
          <a:p>
            <a:pPr marL="1752600" lvl="2" indent="-609600" algn="l" rtl="0"/>
            <a:r>
              <a:rPr lang="zh-CN" sz="1400" b="0" i="0" u="none" baseline="0"/>
              <a:t>有没有“着火平台”？</a:t>
            </a:r>
          </a:p>
          <a:p>
            <a:pPr marL="1069975" lvl="1" indent="-609600" algn="l" rtl="0"/>
            <a:r>
              <a:rPr lang="zh-CN" sz="1600" b="0" i="0" u="none" baseline="0"/>
              <a:t>涉及到哪些东西？</a:t>
            </a:r>
          </a:p>
          <a:p>
            <a:pPr marL="1752600" lvl="2" indent="-609600" algn="l" rtl="0"/>
            <a:r>
              <a:rPr lang="zh-CN" sz="1400" b="0" i="0" u="none" baseline="0"/>
              <a:t>赢家</a:t>
            </a:r>
          </a:p>
          <a:p>
            <a:pPr marL="1752600" lvl="2" indent="-609600" algn="l" rtl="0"/>
            <a:r>
              <a:rPr lang="zh-CN" sz="1400" b="0" i="0" u="none" baseline="0"/>
              <a:t>输家</a:t>
            </a:r>
          </a:p>
          <a:p>
            <a:pPr marL="1069975" lvl="1" indent="-609600" algn="l" rtl="0"/>
            <a:r>
              <a:rPr lang="zh-CN" sz="1600" b="0" i="0" u="none" baseline="0"/>
              <a:t>有哪些风险？</a:t>
            </a:r>
          </a:p>
          <a:p>
            <a:pPr marL="1752600" lvl="2" indent="-609600" algn="l" rtl="0"/>
            <a:r>
              <a:rPr lang="zh-CN" sz="1400" b="0" i="0" u="none" baseline="0"/>
              <a:t>商业</a:t>
            </a:r>
          </a:p>
          <a:p>
            <a:pPr marL="1752600" lvl="2" indent="-609600" algn="l" rtl="0"/>
            <a:r>
              <a:rPr lang="zh-CN" sz="1400" b="0" i="0" u="none" baseline="0"/>
              <a:t>政治</a:t>
            </a:r>
          </a:p>
          <a:p>
            <a:pPr marL="1752600" lvl="2" indent="-609600" algn="l" rtl="0"/>
            <a:r>
              <a:rPr lang="zh-CN" sz="1400" b="0" i="0" u="none" baseline="0"/>
              <a:t>个人</a:t>
            </a:r>
          </a:p>
          <a:p>
            <a:pPr marL="1069975" lvl="1" indent="-609600" algn="l" rtl="0">
              <a:lnSpc>
                <a:spcPct val="150000"/>
              </a:lnSpc>
            </a:pPr>
            <a:endParaRPr lang="zh-CN" sz="2200" dirty="0"/>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70018981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1652600" y="1700808"/>
            <a:ext cx="5838800" cy="3141712"/>
          </a:xfrm>
          <a:noFill/>
          <a:ln>
            <a:noFill/>
          </a:ln>
        </p:spPr>
        <p:txBody>
          <a:bodyPr/>
          <a:lstStyle/>
          <a:p>
            <a:pPr algn="ctr" rtl="0">
              <a:lnSpc>
                <a:spcPct val="150000"/>
              </a:lnSpc>
            </a:pPr>
            <a:r>
              <a:rPr lang="zh-CN" sz="1800" b="0" i="0" u="none" baseline="0">
                <a:solidFill>
                  <a:srgbClr val="464748"/>
                </a:solidFill>
              </a:rPr>
              <a:t>改变框架的过程</a:t>
            </a:r>
          </a:p>
          <a:p>
            <a:pPr marL="609600" indent="-609600" algn="l" rtl="0">
              <a:lnSpc>
                <a:spcPct val="150000"/>
              </a:lnSpc>
              <a:buFontTx/>
              <a:buAutoNum type="arabicPeriod"/>
            </a:pPr>
            <a:r>
              <a:rPr lang="zh-CN" sz="1800" b="0" i="0" u="none" baseline="0">
                <a:solidFill>
                  <a:schemeClr val="bg2">
                    <a:lumMod val="60000"/>
                    <a:lumOff val="40000"/>
                  </a:schemeClr>
                </a:solidFill>
              </a:rPr>
              <a:t>风险分析 - 分析变化</a:t>
            </a:r>
            <a:endParaRPr lang="zh-CN" sz="1800" dirty="0">
              <a:solidFill>
                <a:schemeClr val="bg2">
                  <a:lumMod val="60000"/>
                  <a:lumOff val="40000"/>
                </a:schemeClr>
              </a:solidFill>
            </a:endParaRPr>
          </a:p>
          <a:p>
            <a:pPr marL="609600" indent="-609600" algn="l" rtl="0">
              <a:lnSpc>
                <a:spcPct val="150000"/>
              </a:lnSpc>
              <a:buFontTx/>
              <a:buAutoNum type="arabicPeriod"/>
            </a:pPr>
            <a:r>
              <a:rPr lang="zh-CN" sz="1800" b="0" i="0" u="none" baseline="0"/>
              <a:t>为相关人员献计献策</a:t>
            </a:r>
          </a:p>
          <a:p>
            <a:pPr marL="1069975" lvl="1" indent="-609600" algn="l" rtl="0">
              <a:lnSpc>
                <a:spcPct val="100000"/>
              </a:lnSpc>
            </a:pPr>
            <a:r>
              <a:rPr lang="zh-CN" sz="1600" b="0" i="0" u="none" baseline="0"/>
              <a:t>相关人员是谁？</a:t>
            </a:r>
          </a:p>
          <a:p>
            <a:pPr marL="1752600" lvl="2" indent="-609600" algn="l" rtl="0"/>
            <a:r>
              <a:rPr lang="zh-CN" sz="1400" b="0" i="0" u="none" baseline="0"/>
              <a:t>直接受到变化影响的人。</a:t>
            </a:r>
          </a:p>
          <a:p>
            <a:pPr marL="1752600" lvl="2" indent="-609600" algn="l" rtl="0"/>
            <a:r>
              <a:rPr lang="zh-CN" sz="1400" b="0" i="0" u="none" baseline="0"/>
              <a:t>赢家和输家</a:t>
            </a:r>
          </a:p>
          <a:p>
            <a:pPr marL="1752600" lvl="2" indent="-609600" algn="l" rtl="0"/>
            <a:r>
              <a:rPr lang="zh-CN" sz="1400" b="0" i="0" u="none" baseline="0"/>
              <a:t>需要为你提供支持的人</a:t>
            </a:r>
          </a:p>
          <a:p>
            <a:pPr marL="1069975" lvl="1" indent="-609600" algn="l" rtl="0">
              <a:lnSpc>
                <a:spcPct val="100000"/>
              </a:lnSpc>
            </a:pPr>
            <a:r>
              <a:rPr lang="zh-CN" sz="1600" b="0" i="0" u="none" baseline="0"/>
              <a:t>他们为何要支持你？</a:t>
            </a:r>
          </a:p>
          <a:p>
            <a:pPr marL="1752600" lvl="2" indent="-609600" algn="l" rtl="0"/>
            <a:r>
              <a:rPr lang="zh-CN" sz="1400" b="0" i="0" u="none" baseline="0"/>
              <a:t>着火的平台</a:t>
            </a:r>
            <a:endParaRPr lang="zh-CN" sz="1400" dirty="0"/>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40442360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339752" y="1628800"/>
            <a:ext cx="4392488" cy="2205608"/>
          </a:xfrm>
          <a:noFill/>
          <a:ln>
            <a:noFill/>
          </a:ln>
        </p:spPr>
        <p:txBody>
          <a:bodyPr/>
          <a:lstStyle/>
          <a:p>
            <a:pPr algn="ctr" rtl="0">
              <a:lnSpc>
                <a:spcPct val="100000"/>
              </a:lnSpc>
            </a:pPr>
            <a:r>
              <a:rPr lang="zh-CN" sz="1800" b="0" i="0" u="none" baseline="0">
                <a:solidFill>
                  <a:srgbClr val="464748"/>
                </a:solidFill>
              </a:rPr>
              <a:t>改变框架的过程</a:t>
            </a:r>
          </a:p>
          <a:p>
            <a:pPr algn="ctr" rtl="0">
              <a:lnSpc>
                <a:spcPct val="100000"/>
              </a:lnSpc>
            </a:pPr>
            <a:endParaRPr lang="zh-CN" sz="1400" dirty="0">
              <a:solidFill>
                <a:srgbClr val="464748"/>
              </a:solidFill>
            </a:endParaRPr>
          </a:p>
          <a:p>
            <a:pPr marL="609600" indent="-609600" algn="l" rtl="0">
              <a:lnSpc>
                <a:spcPct val="100000"/>
              </a:lnSpc>
              <a:buFontTx/>
              <a:buAutoNum type="arabicPeriod"/>
            </a:pPr>
            <a:r>
              <a:rPr lang="zh-CN" sz="1800" b="0" i="0" u="none" baseline="0">
                <a:solidFill>
                  <a:schemeClr val="bg2">
                    <a:lumMod val="60000"/>
                    <a:lumOff val="40000"/>
                  </a:schemeClr>
                </a:solidFill>
              </a:rPr>
              <a:t>分析变化</a:t>
            </a:r>
            <a:endParaRPr lang="zh-CN" sz="1800" dirty="0">
              <a:solidFill>
                <a:schemeClr val="bg2">
                  <a:lumMod val="60000"/>
                  <a:lumOff val="40000"/>
                </a:schemeClr>
              </a:solidFill>
            </a:endParaRPr>
          </a:p>
          <a:p>
            <a:pPr marL="609600" indent="-609600" algn="l" rtl="0">
              <a:lnSpc>
                <a:spcPct val="100000"/>
              </a:lnSpc>
              <a:buFontTx/>
              <a:buAutoNum type="arabicPeriod"/>
            </a:pPr>
            <a:r>
              <a:rPr lang="zh-CN" sz="1800" b="0" i="0" u="none" baseline="0">
                <a:solidFill>
                  <a:schemeClr val="bg2">
                    <a:lumMod val="60000"/>
                    <a:lumOff val="40000"/>
                  </a:schemeClr>
                </a:solidFill>
              </a:rPr>
              <a:t>为相关人员献计献策</a:t>
            </a:r>
            <a:endParaRPr lang="zh-CN" sz="1800" dirty="0">
              <a:solidFill>
                <a:schemeClr val="bg2">
                  <a:lumMod val="60000"/>
                  <a:lumOff val="40000"/>
                </a:schemeClr>
              </a:solidFill>
            </a:endParaRPr>
          </a:p>
          <a:p>
            <a:pPr marL="609600" indent="-609600" algn="l" rtl="0">
              <a:lnSpc>
                <a:spcPct val="100000"/>
              </a:lnSpc>
              <a:buFontTx/>
              <a:buAutoNum type="arabicPeriod"/>
            </a:pPr>
            <a:r>
              <a:rPr lang="zh-CN" sz="1800" b="0" i="0" u="none" baseline="0"/>
              <a:t>分享目标</a:t>
            </a:r>
          </a:p>
          <a:p>
            <a:pPr marL="1069975" lvl="1" indent="-609600" algn="l" rtl="0">
              <a:lnSpc>
                <a:spcPct val="100000"/>
              </a:lnSpc>
            </a:pPr>
            <a:r>
              <a:rPr lang="zh-CN" sz="1600" b="0" i="0" u="none" baseline="0"/>
              <a:t>刻不容缓的消息</a:t>
            </a:r>
          </a:p>
          <a:p>
            <a:pPr marL="1069975" lvl="1" indent="-609600" algn="l" rtl="0">
              <a:lnSpc>
                <a:spcPct val="100000"/>
              </a:lnSpc>
            </a:pPr>
            <a:r>
              <a:rPr lang="zh-CN" sz="1600" b="0" i="0" u="none" baseline="0"/>
              <a:t>赢得众人的心</a:t>
            </a:r>
            <a:endParaRPr lang="zh-CN" sz="1600" dirty="0"/>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68418911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699792" y="1988840"/>
            <a:ext cx="4182616" cy="2421632"/>
          </a:xfrm>
          <a:noFill/>
          <a:ln>
            <a:noFill/>
          </a:ln>
        </p:spPr>
        <p:txBody>
          <a:bodyPr/>
          <a:lstStyle/>
          <a:p>
            <a:pPr algn="ctr" rtl="0">
              <a:lnSpc>
                <a:spcPct val="100000"/>
              </a:lnSpc>
            </a:pPr>
            <a:r>
              <a:rPr lang="zh-CN" sz="1600" b="0" i="0" u="none" baseline="0">
                <a:solidFill>
                  <a:srgbClr val="464748"/>
                </a:solidFill>
              </a:rPr>
              <a:t>改变框架的过程</a:t>
            </a:r>
          </a:p>
          <a:p>
            <a:pPr algn="ctr" rtl="0">
              <a:lnSpc>
                <a:spcPct val="100000"/>
              </a:lnSpc>
            </a:pPr>
            <a:endParaRPr lang="zh-CN" sz="1400" dirty="0">
              <a:solidFill>
                <a:srgbClr val="464748"/>
              </a:solidFill>
            </a:endParaRPr>
          </a:p>
          <a:p>
            <a:pPr marL="609600" indent="-609600" algn="l" rtl="0">
              <a:lnSpc>
                <a:spcPct val="100000"/>
              </a:lnSpc>
              <a:buFontTx/>
              <a:buAutoNum type="arabicPeriod"/>
            </a:pPr>
            <a:r>
              <a:rPr lang="zh-CN" sz="1800" b="0" i="0" u="none" baseline="0">
                <a:solidFill>
                  <a:schemeClr val="bg2">
                    <a:lumMod val="60000"/>
                    <a:lumOff val="40000"/>
                  </a:schemeClr>
                </a:solidFill>
              </a:rPr>
              <a:t>风险分析 - 分析变化</a:t>
            </a:r>
          </a:p>
          <a:p>
            <a:pPr marL="609600" indent="-609600" algn="l" rtl="0">
              <a:lnSpc>
                <a:spcPct val="100000"/>
              </a:lnSpc>
              <a:buFontTx/>
              <a:buAutoNum type="arabicPeriod"/>
            </a:pPr>
            <a:r>
              <a:rPr lang="zh-CN" sz="1800" b="0" i="0" u="none" baseline="0">
                <a:solidFill>
                  <a:schemeClr val="bg2">
                    <a:lumMod val="60000"/>
                    <a:lumOff val="40000"/>
                  </a:schemeClr>
                </a:solidFill>
              </a:rPr>
              <a:t>为相关人员献计献策</a:t>
            </a:r>
          </a:p>
          <a:p>
            <a:pPr marL="609600" indent="-609600" algn="l" rtl="0">
              <a:lnSpc>
                <a:spcPct val="100000"/>
              </a:lnSpc>
              <a:buFontTx/>
              <a:buAutoNum type="arabicPeriod"/>
            </a:pPr>
            <a:r>
              <a:rPr lang="zh-CN" sz="1800" b="0" i="0" u="none" baseline="0">
                <a:solidFill>
                  <a:schemeClr val="bg2">
                    <a:lumMod val="60000"/>
                    <a:lumOff val="40000"/>
                  </a:schemeClr>
                </a:solidFill>
              </a:rPr>
              <a:t>分享目标</a:t>
            </a:r>
          </a:p>
          <a:p>
            <a:pPr marL="609600" indent="-609600" algn="l" rtl="0">
              <a:lnSpc>
                <a:spcPct val="100000"/>
              </a:lnSpc>
              <a:buFontTx/>
              <a:buAutoNum type="arabicPeriod"/>
            </a:pPr>
            <a:r>
              <a:rPr lang="zh-CN" sz="1800" b="0" i="0" u="none" baseline="0"/>
              <a:t>扫除障碍</a:t>
            </a:r>
          </a:p>
          <a:p>
            <a:pPr marL="1069975" lvl="1" indent="-609600" algn="l" rtl="0">
              <a:lnSpc>
                <a:spcPct val="100000"/>
              </a:lnSpc>
            </a:pPr>
            <a:r>
              <a:rPr lang="zh-CN" sz="1600" b="0" i="0" u="none" baseline="0"/>
              <a:t>掌握问题的主动权</a:t>
            </a:r>
          </a:p>
          <a:p>
            <a:pPr marL="1069975" lvl="1" indent="-609600" algn="l" rtl="0">
              <a:lnSpc>
                <a:spcPct val="100000"/>
              </a:lnSpc>
            </a:pPr>
            <a:r>
              <a:rPr lang="zh-CN" sz="1600" b="0" i="0" u="none" baseline="0"/>
              <a:t>解决问题</a:t>
            </a:r>
          </a:p>
          <a:p>
            <a:pPr marL="1069975" lvl="1" indent="-609600" algn="l" rtl="0">
              <a:lnSpc>
                <a:spcPct val="100000"/>
              </a:lnSpc>
            </a:pPr>
            <a:r>
              <a:rPr lang="zh-CN" sz="1600" b="0" i="0" u="none" baseline="0"/>
              <a:t>冲在前面</a:t>
            </a:r>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3240842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555776" y="1844824"/>
            <a:ext cx="4614664" cy="3213720"/>
          </a:xfrm>
          <a:noFill/>
          <a:ln>
            <a:noFill/>
          </a:ln>
        </p:spPr>
        <p:txBody>
          <a:bodyPr/>
          <a:lstStyle/>
          <a:p>
            <a:pPr algn="ctr" rtl="0">
              <a:lnSpc>
                <a:spcPct val="100000"/>
              </a:lnSpc>
            </a:pPr>
            <a:r>
              <a:rPr lang="zh-CN" sz="1800" b="0" i="0" u="none" baseline="0">
                <a:solidFill>
                  <a:srgbClr val="464748"/>
                </a:solidFill>
              </a:rPr>
              <a:t>改变框架的过程</a:t>
            </a:r>
          </a:p>
          <a:p>
            <a:pPr algn="ctr" rtl="0">
              <a:lnSpc>
                <a:spcPct val="100000"/>
              </a:lnSpc>
            </a:pPr>
            <a:endParaRPr lang="zh-CN" sz="1800" dirty="0">
              <a:solidFill>
                <a:srgbClr val="464748"/>
              </a:solidFill>
            </a:endParaRPr>
          </a:p>
          <a:p>
            <a:pPr marL="609600" indent="-609600" algn="l" rtl="0">
              <a:lnSpc>
                <a:spcPct val="100000"/>
              </a:lnSpc>
              <a:buFontTx/>
              <a:buAutoNum type="arabicPeriod"/>
            </a:pPr>
            <a:r>
              <a:rPr lang="zh-CN" sz="1800" b="0" i="0" u="none" baseline="0">
                <a:solidFill>
                  <a:schemeClr val="bg2">
                    <a:lumMod val="60000"/>
                    <a:lumOff val="40000"/>
                  </a:schemeClr>
                </a:solidFill>
              </a:rPr>
              <a:t>风险分析 - 分析变化</a:t>
            </a:r>
          </a:p>
          <a:p>
            <a:pPr marL="609600" indent="-609600" algn="l" rtl="0">
              <a:lnSpc>
                <a:spcPct val="100000"/>
              </a:lnSpc>
              <a:buFontTx/>
              <a:buAutoNum type="arabicPeriod"/>
            </a:pPr>
            <a:r>
              <a:rPr lang="zh-CN" sz="1800" b="0" i="0" u="none" baseline="0">
                <a:solidFill>
                  <a:schemeClr val="bg2">
                    <a:lumMod val="60000"/>
                    <a:lumOff val="40000"/>
                  </a:schemeClr>
                </a:solidFill>
              </a:rPr>
              <a:t>为相关人员献计献策</a:t>
            </a:r>
          </a:p>
          <a:p>
            <a:pPr marL="609600" indent="-609600" algn="l" rtl="0">
              <a:lnSpc>
                <a:spcPct val="100000"/>
              </a:lnSpc>
              <a:buFontTx/>
              <a:buAutoNum type="arabicPeriod"/>
            </a:pPr>
            <a:r>
              <a:rPr lang="zh-CN" sz="1800" b="0" i="0" u="none" baseline="0">
                <a:solidFill>
                  <a:schemeClr val="bg2">
                    <a:lumMod val="60000"/>
                    <a:lumOff val="40000"/>
                  </a:schemeClr>
                </a:solidFill>
              </a:rPr>
              <a:t>分享目标</a:t>
            </a:r>
          </a:p>
          <a:p>
            <a:pPr marL="609600" indent="-609600" algn="l" rtl="0">
              <a:lnSpc>
                <a:spcPct val="100000"/>
              </a:lnSpc>
              <a:buFontTx/>
              <a:buAutoNum type="arabicPeriod"/>
            </a:pPr>
            <a:r>
              <a:rPr lang="zh-CN" sz="1800" b="0" i="0" u="none" baseline="0">
                <a:solidFill>
                  <a:schemeClr val="bg2">
                    <a:lumMod val="60000"/>
                    <a:lumOff val="40000"/>
                  </a:schemeClr>
                </a:solidFill>
              </a:rPr>
              <a:t>扫除障碍</a:t>
            </a:r>
          </a:p>
          <a:p>
            <a:pPr marL="609600" indent="-609600" algn="l" rtl="0">
              <a:lnSpc>
                <a:spcPct val="100000"/>
              </a:lnSpc>
              <a:buFontTx/>
              <a:buAutoNum type="arabicPeriod"/>
            </a:pPr>
            <a:r>
              <a:rPr lang="zh-CN" sz="1800" b="0" i="0" u="none" baseline="0"/>
              <a:t>带头庆祝</a:t>
            </a:r>
          </a:p>
          <a:p>
            <a:pPr marL="1069975" lvl="1" indent="-609600" algn="l" rtl="0">
              <a:lnSpc>
                <a:spcPct val="100000"/>
              </a:lnSpc>
            </a:pPr>
            <a:r>
              <a:rPr lang="zh-CN" sz="1600" b="0" i="0" u="none" baseline="0"/>
              <a:t>力争短期见效</a:t>
            </a:r>
          </a:p>
          <a:p>
            <a:pPr marL="1069975" lvl="1" indent="-609600" algn="l" rtl="0">
              <a:lnSpc>
                <a:spcPct val="100000"/>
              </a:lnSpc>
            </a:pPr>
            <a:r>
              <a:rPr lang="zh-CN" sz="1600" b="0" i="0" u="none" baseline="0"/>
              <a:t>加速前进</a:t>
            </a:r>
          </a:p>
          <a:p>
            <a:pPr marL="1069975" lvl="1" indent="-609600" algn="l" rtl="0">
              <a:lnSpc>
                <a:spcPct val="100000"/>
              </a:lnSpc>
            </a:pPr>
            <a:r>
              <a:rPr lang="zh-CN" sz="1600" b="0" i="0" u="none" baseline="0"/>
              <a:t>找个庆祝的借口</a:t>
            </a:r>
          </a:p>
          <a:p>
            <a:pPr marL="1069975" lvl="1" indent="-609600" algn="l" rtl="0">
              <a:lnSpc>
                <a:spcPct val="100000"/>
              </a:lnSpc>
            </a:pPr>
            <a:r>
              <a:rPr lang="zh-CN" sz="1600" b="0" i="0" u="none" baseline="0"/>
              <a:t>建设一种从不言败的文化</a:t>
            </a:r>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16286883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041541" y="2390772"/>
            <a:ext cx="4860032" cy="2790056"/>
          </a:xfrm>
          <a:noFill/>
          <a:ln>
            <a:noFill/>
          </a:ln>
        </p:spPr>
        <p:txBody>
          <a:bodyPr/>
          <a:lstStyle/>
          <a:p>
            <a:pPr algn="ctr" rtl="0">
              <a:lnSpc>
                <a:spcPct val="100000"/>
              </a:lnSpc>
            </a:pPr>
            <a:r>
              <a:rPr lang="zh-CN" sz="2000" b="0" i="0" u="none" baseline="0">
                <a:solidFill>
                  <a:srgbClr val="464748"/>
                </a:solidFill>
              </a:rPr>
              <a:t>改变框架的过程</a:t>
            </a:r>
          </a:p>
          <a:p>
            <a:pPr algn="ctr" rtl="0">
              <a:lnSpc>
                <a:spcPct val="100000"/>
              </a:lnSpc>
            </a:pPr>
            <a:endParaRPr lang="zh-CN" sz="1400" dirty="0">
              <a:solidFill>
                <a:srgbClr val="464748"/>
              </a:solidFill>
            </a:endParaRPr>
          </a:p>
          <a:p>
            <a:pPr marL="609600" indent="-609600" algn="l" rtl="0">
              <a:lnSpc>
                <a:spcPct val="100000"/>
              </a:lnSpc>
              <a:buFontTx/>
              <a:buAutoNum type="arabicPeriod"/>
            </a:pPr>
            <a:r>
              <a:rPr lang="zh-CN" sz="1800" b="0" i="0" u="none" baseline="0">
                <a:solidFill>
                  <a:schemeClr val="bg2">
                    <a:lumMod val="60000"/>
                    <a:lumOff val="40000"/>
                  </a:schemeClr>
                </a:solidFill>
              </a:rPr>
              <a:t>风险分析 - 分析变化</a:t>
            </a:r>
          </a:p>
          <a:p>
            <a:pPr marL="609600" indent="-609600" algn="l" rtl="0">
              <a:lnSpc>
                <a:spcPct val="100000"/>
              </a:lnSpc>
              <a:buFontTx/>
              <a:buAutoNum type="arabicPeriod"/>
            </a:pPr>
            <a:r>
              <a:rPr lang="zh-CN" sz="1800" b="0" i="0" u="none" baseline="0">
                <a:solidFill>
                  <a:schemeClr val="bg2">
                    <a:lumMod val="60000"/>
                    <a:lumOff val="40000"/>
                  </a:schemeClr>
                </a:solidFill>
              </a:rPr>
              <a:t>为相关人员献计献策</a:t>
            </a:r>
          </a:p>
          <a:p>
            <a:pPr marL="609600" indent="-609600" algn="l" rtl="0">
              <a:lnSpc>
                <a:spcPct val="100000"/>
              </a:lnSpc>
              <a:buFontTx/>
              <a:buAutoNum type="arabicPeriod"/>
            </a:pPr>
            <a:r>
              <a:rPr lang="zh-CN" sz="1800" b="0" i="0" u="none" baseline="0">
                <a:solidFill>
                  <a:schemeClr val="bg2">
                    <a:lumMod val="60000"/>
                    <a:lumOff val="40000"/>
                  </a:schemeClr>
                </a:solidFill>
              </a:rPr>
              <a:t>分享目标</a:t>
            </a:r>
          </a:p>
          <a:p>
            <a:pPr marL="609600" indent="-609600" algn="l" rtl="0">
              <a:lnSpc>
                <a:spcPct val="100000"/>
              </a:lnSpc>
              <a:buFontTx/>
              <a:buAutoNum type="arabicPeriod"/>
            </a:pPr>
            <a:r>
              <a:rPr lang="zh-CN" sz="1800" b="0" i="0" u="none" baseline="0">
                <a:solidFill>
                  <a:schemeClr val="bg2">
                    <a:lumMod val="60000"/>
                    <a:lumOff val="40000"/>
                  </a:schemeClr>
                </a:solidFill>
              </a:rPr>
              <a:t>扫除障碍</a:t>
            </a:r>
          </a:p>
          <a:p>
            <a:pPr marL="609600" indent="-609600" algn="l" rtl="0">
              <a:lnSpc>
                <a:spcPct val="100000"/>
              </a:lnSpc>
              <a:buFontTx/>
              <a:buAutoNum type="arabicPeriod"/>
            </a:pPr>
            <a:r>
              <a:rPr lang="zh-CN" sz="1800" b="0" i="0" u="none" baseline="0">
                <a:solidFill>
                  <a:schemeClr val="bg2">
                    <a:lumMod val="60000"/>
                    <a:lumOff val="40000"/>
                  </a:schemeClr>
                </a:solidFill>
              </a:rPr>
              <a:t>带头庆祝</a:t>
            </a:r>
          </a:p>
          <a:p>
            <a:pPr marL="609600" indent="-609600" algn="l" rtl="0">
              <a:lnSpc>
                <a:spcPct val="100000"/>
              </a:lnSpc>
              <a:buFontTx/>
              <a:buAutoNum type="arabicPeriod"/>
            </a:pPr>
            <a:r>
              <a:rPr lang="zh-CN" sz="1800" b="0" i="0" u="none" baseline="0"/>
              <a:t>聚焦并圈定变化</a:t>
            </a:r>
          </a:p>
          <a:p>
            <a:pPr marL="1069975" lvl="1" indent="-609600" algn="l" rtl="0">
              <a:lnSpc>
                <a:spcPct val="100000"/>
              </a:lnSpc>
            </a:pPr>
            <a:r>
              <a:rPr lang="zh-CN" sz="1600" b="0" i="0" u="none" baseline="0"/>
              <a:t>确信变化是永恒的</a:t>
            </a:r>
          </a:p>
          <a:p>
            <a:pPr marL="1069975" lvl="1" indent="-609600" algn="l" rtl="0">
              <a:lnSpc>
                <a:spcPct val="100000"/>
              </a:lnSpc>
            </a:pPr>
            <a:r>
              <a:rPr lang="zh-CN" sz="1600" b="0" i="0" u="none" baseline="0"/>
              <a:t>将其融入文化中</a:t>
            </a:r>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47051324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Grp="1" noChangeArrowheads="1"/>
          </p:cNvSpPr>
          <p:nvPr>
            <p:ph type="title"/>
          </p:nvPr>
        </p:nvSpPr>
        <p:spPr/>
        <p:txBody>
          <a:bodyPr/>
          <a:lstStyle/>
          <a:p>
            <a:pPr rtl="0"/>
            <a:r>
              <a:rPr lang="zh-CN" sz="1800" b="1" i="0" u="none" baseline="0"/>
              <a:t>引领变化</a:t>
            </a:r>
            <a:endParaRPr lang="zh-CN" sz="1800" b="1" dirty="0"/>
          </a:p>
        </p:txBody>
      </p:sp>
      <p:sp>
        <p:nvSpPr>
          <p:cNvPr id="55302" name="Rectangle 6"/>
          <p:cNvSpPr>
            <a:spLocks noGrp="1" noChangeArrowheads="1"/>
          </p:cNvSpPr>
          <p:nvPr>
            <p:ph type="body" idx="1"/>
          </p:nvPr>
        </p:nvSpPr>
        <p:spPr>
          <a:xfrm>
            <a:off x="2267744" y="1628800"/>
            <a:ext cx="4392488" cy="4176464"/>
          </a:xfrm>
          <a:noFill/>
          <a:ln>
            <a:noFill/>
          </a:ln>
        </p:spPr>
        <p:txBody>
          <a:bodyPr/>
          <a:lstStyle/>
          <a:p>
            <a:pPr algn="ctr" rtl="0">
              <a:lnSpc>
                <a:spcPct val="150000"/>
              </a:lnSpc>
              <a:buSzPct val="75000"/>
            </a:pPr>
            <a:r>
              <a:rPr lang="zh-CN" sz="2000" b="0" i="0" u="none" baseline="0"/>
              <a:t>改变框架的过程</a:t>
            </a:r>
          </a:p>
          <a:p>
            <a:pPr marL="609600" indent="-609600" algn="l" rtl="0">
              <a:lnSpc>
                <a:spcPct val="150000"/>
              </a:lnSpc>
              <a:buSzPct val="75000"/>
              <a:buFontTx/>
              <a:buAutoNum type="arabicPeriod"/>
            </a:pPr>
            <a:r>
              <a:rPr lang="zh-CN" sz="1800" b="0" i="0" u="none" baseline="0"/>
              <a:t>风险分析</a:t>
            </a:r>
            <a:endParaRPr lang="zh-CN" sz="1800" dirty="0"/>
          </a:p>
          <a:p>
            <a:pPr marL="609600" indent="-609600" algn="l" rtl="0">
              <a:lnSpc>
                <a:spcPct val="150000"/>
              </a:lnSpc>
              <a:buSzPct val="75000"/>
              <a:buFontTx/>
              <a:buAutoNum type="arabicPeriod"/>
            </a:pPr>
            <a:r>
              <a:rPr lang="zh-CN" sz="1800" b="0" i="0" u="none" baseline="0"/>
              <a:t>为相关人员献计献策</a:t>
            </a:r>
            <a:endParaRPr lang="zh-CN" sz="1800" dirty="0"/>
          </a:p>
          <a:p>
            <a:pPr marL="609600" indent="-609600" algn="l" rtl="0">
              <a:lnSpc>
                <a:spcPct val="150000"/>
              </a:lnSpc>
              <a:buSzPct val="75000"/>
              <a:buFontTx/>
              <a:buAutoNum type="arabicPeriod"/>
            </a:pPr>
            <a:r>
              <a:rPr lang="zh-CN" sz="1800" b="0" i="0" u="none" baseline="0"/>
              <a:t>分享目标</a:t>
            </a:r>
          </a:p>
          <a:p>
            <a:pPr marL="609600" indent="-609600" algn="l" rtl="0">
              <a:lnSpc>
                <a:spcPct val="150000"/>
              </a:lnSpc>
              <a:buSzPct val="75000"/>
              <a:buFontTx/>
              <a:buAutoNum type="arabicPeriod"/>
            </a:pPr>
            <a:r>
              <a:rPr lang="zh-CN" sz="1800" b="0" i="0" u="none" baseline="0"/>
              <a:t>扫除障碍</a:t>
            </a:r>
          </a:p>
          <a:p>
            <a:pPr marL="609600" indent="-609600" algn="l" rtl="0">
              <a:lnSpc>
                <a:spcPct val="150000"/>
              </a:lnSpc>
              <a:buSzPct val="75000"/>
              <a:buFontTx/>
              <a:buAutoNum type="arabicPeriod"/>
            </a:pPr>
            <a:r>
              <a:rPr lang="zh-CN" sz="1800" b="0" i="0" u="none" baseline="0"/>
              <a:t>带头庆祝</a:t>
            </a:r>
          </a:p>
          <a:p>
            <a:pPr marL="609600" indent="-609600" algn="l" rtl="0">
              <a:lnSpc>
                <a:spcPct val="150000"/>
              </a:lnSpc>
              <a:buSzPct val="75000"/>
              <a:buFontTx/>
              <a:buAutoNum type="arabicPeriod"/>
            </a:pPr>
            <a:r>
              <a:rPr lang="zh-CN" sz="1800" b="0" i="0" u="none" baseline="0"/>
              <a:t>聚焦并圈定变化</a:t>
            </a:r>
            <a:endParaRPr lang="zh-CN" sz="1800" dirty="0"/>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0999371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引领变化</a:t>
            </a:r>
            <a:endParaRPr lang="zh-CN" sz="1800" dirty="0"/>
          </a:p>
        </p:txBody>
      </p:sp>
      <p:sp>
        <p:nvSpPr>
          <p:cNvPr id="4" name="TextBox 3"/>
          <p:cNvSpPr txBox="1"/>
          <p:nvPr/>
        </p:nvSpPr>
        <p:spPr>
          <a:xfrm>
            <a:off x="1907704" y="1678326"/>
            <a:ext cx="5698976" cy="3693319"/>
          </a:xfrm>
          <a:prstGeom prst="rect">
            <a:avLst/>
          </a:prstGeom>
          <a:noFill/>
          <a:ln>
            <a:noFill/>
          </a:ln>
        </p:spPr>
        <p:txBody>
          <a:bodyPr wrap="square" rtlCol="0">
            <a:spAutoFit/>
          </a:bodyPr>
          <a:lstStyle/>
          <a:p>
            <a:pPr marL="342900" indent="-342900" algn="ctr" rtl="0">
              <a:lnSpc>
                <a:spcPct val="150000"/>
              </a:lnSpc>
            </a:pPr>
            <a:r>
              <a:rPr lang="zh-CN" sz="2000" b="0" i="0" u="none" baseline="0">
                <a:solidFill>
                  <a:srgbClr val="464748"/>
                </a:solidFill>
                <a:latin typeface="+mn-lt"/>
              </a:rPr>
              <a:t>变革失败最常见的理由</a:t>
            </a:r>
          </a:p>
          <a:p>
            <a:pPr marL="342900" indent="-342900" algn="ctr" rtl="0">
              <a:lnSpc>
                <a:spcPct val="150000"/>
              </a:lnSpc>
            </a:pPr>
            <a:endParaRPr lang="zh-CN" sz="1000" dirty="0" smtClean="0">
              <a:solidFill>
                <a:srgbClr val="464748"/>
              </a:solidFill>
              <a:latin typeface="+mn-lt"/>
            </a:endParaRPr>
          </a:p>
          <a:p>
            <a:pPr marL="342900" indent="-342900" algn="l" rtl="0">
              <a:lnSpc>
                <a:spcPct val="150000"/>
              </a:lnSpc>
              <a:buFont typeface="Arial" pitchFamily="34" charset="0"/>
              <a:buChar char="•"/>
            </a:pPr>
            <a:r>
              <a:rPr lang="zh-CN" b="0" i="0" u="none" baseline="0">
                <a:solidFill>
                  <a:srgbClr val="464748"/>
                </a:solidFill>
                <a:latin typeface="+mn-lt"/>
              </a:rPr>
              <a:t>缺乏紧迫感</a:t>
            </a:r>
          </a:p>
          <a:p>
            <a:pPr marL="342900" indent="-342900" algn="l" rtl="0">
              <a:lnSpc>
                <a:spcPct val="150000"/>
              </a:lnSpc>
              <a:buFont typeface="Arial" pitchFamily="34" charset="0"/>
              <a:buChar char="•"/>
            </a:pPr>
            <a:r>
              <a:rPr lang="zh-CN" b="0" i="0" u="none" baseline="0">
                <a:solidFill>
                  <a:srgbClr val="464748"/>
                </a:solidFill>
                <a:latin typeface="+mn-lt"/>
              </a:rPr>
              <a:t>未能赢得合适的有关人员的支持</a:t>
            </a:r>
          </a:p>
          <a:p>
            <a:pPr marL="342900" indent="-342900" algn="l" rtl="0">
              <a:lnSpc>
                <a:spcPct val="150000"/>
              </a:lnSpc>
              <a:buFont typeface="Arial" pitchFamily="34" charset="0"/>
              <a:buChar char="•"/>
            </a:pPr>
            <a:r>
              <a:rPr lang="zh-CN" b="0" i="0" u="none" baseline="0">
                <a:solidFill>
                  <a:srgbClr val="464748"/>
                </a:solidFill>
                <a:latin typeface="+mn-lt"/>
              </a:rPr>
              <a:t>没有设立一个刻不容缓的目标</a:t>
            </a:r>
          </a:p>
          <a:p>
            <a:pPr marL="342900" indent="-342900" algn="l" rtl="0">
              <a:lnSpc>
                <a:spcPct val="150000"/>
              </a:lnSpc>
              <a:buFont typeface="Arial" pitchFamily="34" charset="0"/>
              <a:buChar char="•"/>
            </a:pPr>
            <a:r>
              <a:rPr lang="zh-CN" b="0" i="0" u="none" baseline="0">
                <a:solidFill>
                  <a:srgbClr val="464748"/>
                </a:solidFill>
                <a:latin typeface="+mn-lt"/>
              </a:rPr>
              <a:t>没有用这个目标激励大家</a:t>
            </a:r>
          </a:p>
          <a:p>
            <a:pPr marL="342900" indent="-342900" algn="l" rtl="0">
              <a:lnSpc>
                <a:spcPct val="150000"/>
              </a:lnSpc>
              <a:buFont typeface="Arial" pitchFamily="34" charset="0"/>
              <a:buChar char="•"/>
            </a:pPr>
            <a:r>
              <a:rPr lang="zh-CN" b="0" i="0" u="none" baseline="0">
                <a:solidFill>
                  <a:srgbClr val="464748"/>
                </a:solidFill>
                <a:latin typeface="+mn-lt"/>
              </a:rPr>
              <a:t>未能形成短期见效的局面</a:t>
            </a:r>
          </a:p>
          <a:p>
            <a:pPr marL="342900" indent="-342900" algn="l" rtl="0">
              <a:lnSpc>
                <a:spcPct val="150000"/>
              </a:lnSpc>
              <a:buFont typeface="Arial" pitchFamily="34" charset="0"/>
              <a:buChar char="•"/>
            </a:pPr>
            <a:r>
              <a:rPr lang="zh-CN" b="0" i="0" u="none" baseline="0">
                <a:solidFill>
                  <a:srgbClr val="464748"/>
                </a:solidFill>
                <a:latin typeface="+mn-lt"/>
              </a:rPr>
              <a:t>过早言胜</a:t>
            </a:r>
          </a:p>
          <a:p>
            <a:pPr marL="342900" indent="-342900" algn="l" rtl="0">
              <a:lnSpc>
                <a:spcPct val="150000"/>
              </a:lnSpc>
              <a:buFont typeface="Arial" pitchFamily="34" charset="0"/>
              <a:buChar char="•"/>
            </a:pPr>
            <a:r>
              <a:rPr lang="zh-CN" b="0" i="0" u="none" baseline="0">
                <a:solidFill>
                  <a:srgbClr val="464748"/>
                </a:solidFill>
                <a:latin typeface="+mn-lt"/>
              </a:rPr>
              <a:t>未能在企业文化中作出改变</a:t>
            </a:r>
            <a:endParaRPr lang="zh-CN" dirty="0">
              <a:solidFill>
                <a:srgbClr val="464748"/>
              </a:solidFill>
              <a:latin typeface="+mn-lt"/>
            </a:endParaRPr>
          </a:p>
        </p:txBody>
      </p:sp>
      <p:sp>
        <p:nvSpPr>
          <p:cNvPr id="5" name="Rounded Rectangle 4"/>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55437041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52800" y="2438400"/>
            <a:ext cx="2514600" cy="838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algn="ctr" rtl="0"/>
            <a:r>
              <a:rPr lang="zh-CN" sz="1800" b="1" i="0" u="none" baseline="0"/>
              <a:t>引领变化</a:t>
            </a:r>
            <a:endParaRPr lang="zh-CN" sz="1800" dirty="0"/>
          </a:p>
        </p:txBody>
      </p:sp>
      <p:sp>
        <p:nvSpPr>
          <p:cNvPr id="3" name="TextBox 2"/>
          <p:cNvSpPr txBox="1"/>
          <p:nvPr/>
        </p:nvSpPr>
        <p:spPr>
          <a:xfrm>
            <a:off x="457200" y="1219200"/>
            <a:ext cx="8305800" cy="4555093"/>
          </a:xfrm>
          <a:prstGeom prst="rect">
            <a:avLst/>
          </a:prstGeom>
          <a:solidFill>
            <a:schemeClr val="bg1">
              <a:lumMod val="85000"/>
            </a:schemeClr>
          </a:solidFill>
          <a:ln>
            <a:solidFill>
              <a:schemeClr val="tx1"/>
            </a:solidFill>
          </a:ln>
          <a:scene3d>
            <a:camera prst="orthographicFront"/>
            <a:lightRig rig="threePt" dir="t"/>
          </a:scene3d>
          <a:sp3d>
            <a:bevelT w="165100" prst="coolSlant"/>
          </a:sp3d>
        </p:spPr>
        <p:txBody>
          <a:bodyPr wrap="square" rtlCol="0">
            <a:spAutoFit/>
          </a:bodyPr>
          <a:lstStyle/>
          <a:p>
            <a:endParaRPr lang="zh-CN" sz="2400" dirty="0" smtClean="0">
              <a:solidFill>
                <a:srgbClr val="464749"/>
              </a:solidFill>
              <a:latin typeface="+mn-lt"/>
            </a:endParaRPr>
          </a:p>
          <a:p>
            <a:pPr lvl="1" algn="l" rtl="0"/>
            <a:r>
              <a:rPr lang="zh-CN" sz="2400" b="0" i="0" u="none" baseline="0">
                <a:solidFill>
                  <a:srgbClr val="464749"/>
                </a:solidFill>
                <a:latin typeface="+mn-lt"/>
              </a:rPr>
              <a:t>将程序置于实践之中：</a:t>
            </a:r>
          </a:p>
          <a:p>
            <a:endParaRPr lang="zh-CN" sz="3200" dirty="0" smtClean="0">
              <a:solidFill>
                <a:srgbClr val="464749"/>
              </a:solidFill>
              <a:latin typeface="+mn-lt"/>
            </a:endParaRPr>
          </a:p>
          <a:p>
            <a:pPr algn="ctr" rtl="0"/>
            <a:r>
              <a:rPr lang="zh-CN" sz="4400" b="0" i="0" u="none" baseline="0">
                <a:solidFill>
                  <a:srgbClr val="464749"/>
                </a:solidFill>
                <a:latin typeface="+mn-lt"/>
              </a:rPr>
              <a:t>安全数据</a:t>
            </a:r>
          </a:p>
          <a:p>
            <a:pPr algn="ctr" rtl="0"/>
            <a:endParaRPr lang="zh-CN" sz="2400" dirty="0" smtClean="0">
              <a:solidFill>
                <a:srgbClr val="464749"/>
              </a:solidFill>
              <a:latin typeface="+mn-lt"/>
            </a:endParaRPr>
          </a:p>
          <a:p>
            <a:pPr algn="l" rtl="0"/>
            <a:r>
              <a:rPr lang="zh-CN" sz="2400" b="0" i="0" u="none" baseline="0">
                <a:latin typeface="+mn-lt"/>
              </a:rPr>
              <a:t>你的任务。</a:t>
            </a:r>
          </a:p>
          <a:p>
            <a:endParaRPr lang="zh-CN" sz="2400" dirty="0" smtClean="0">
              <a:latin typeface="+mn-lt"/>
            </a:endParaRPr>
          </a:p>
          <a:p>
            <a:pPr algn="l" rtl="0">
              <a:lnSpc>
                <a:spcPct val="150000"/>
              </a:lnSpc>
            </a:pPr>
            <a:r>
              <a:rPr lang="zh-CN" sz="2400" b="0" i="0" u="none" baseline="0">
                <a:latin typeface="+mn-lt"/>
              </a:rPr>
              <a:t>采用“改变过程”框架：</a:t>
            </a:r>
          </a:p>
          <a:p>
            <a:pPr algn="l" rtl="0">
              <a:lnSpc>
                <a:spcPct val="150000"/>
              </a:lnSpc>
            </a:pPr>
            <a:r>
              <a:rPr lang="zh-CN" sz="2000" b="0" i="0" u="none" baseline="0">
                <a:latin typeface="+mn-lt"/>
              </a:rPr>
              <a:t>亮出你能获得比平均利润增长幅度高 25% 的策略</a:t>
            </a:r>
            <a:endParaRPr lang="zh-CN" sz="3200" dirty="0" smtClean="0">
              <a:solidFill>
                <a:srgbClr val="464749"/>
              </a:solidFill>
              <a:latin typeface="+mn-lt"/>
            </a:endParaRPr>
          </a:p>
          <a:p>
            <a:pPr algn="ctr" rtl="0"/>
            <a:endParaRPr lang="zh-CN" sz="2800" dirty="0">
              <a:solidFill>
                <a:srgbClr val="464749"/>
              </a:solidFill>
              <a:latin typeface="+mn-lt"/>
            </a:endParaRPr>
          </a:p>
        </p:txBody>
      </p:sp>
      <p:sp>
        <p:nvSpPr>
          <p:cNvPr id="6" name="Rounded Rectangle 5"/>
          <p:cNvSpPr/>
          <p:nvPr/>
        </p:nvSpPr>
        <p:spPr>
          <a:xfrm>
            <a:off x="3429000" y="2362200"/>
            <a:ext cx="2514600" cy="10668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4000" b="0" i="0" u="none" baseline="0">
                <a:solidFill>
                  <a:srgbClr val="999999"/>
                </a:solidFill>
              </a:rPr>
              <a:t>安全数据</a:t>
            </a:r>
            <a:endParaRPr lang="zh-CN" sz="4000" dirty="0">
              <a:solidFill>
                <a:srgbClr val="999999"/>
              </a:solidFill>
            </a:endParaRPr>
          </a:p>
        </p:txBody>
      </p:sp>
      <p:sp>
        <p:nvSpPr>
          <p:cNvPr id="7" name="Rounded Rectangle 6"/>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8" name="Group 7"/>
          <p:cNvGrpSpPr/>
          <p:nvPr/>
        </p:nvGrpSpPr>
        <p:grpSpPr>
          <a:xfrm>
            <a:off x="0" y="6300406"/>
            <a:ext cx="2016224" cy="557594"/>
            <a:chOff x="971600" y="4221088"/>
            <a:chExt cx="2016224" cy="557594"/>
          </a:xfrm>
        </p:grpSpPr>
        <p:pic>
          <p:nvPicPr>
            <p:cNvPr id="9" name="Picture 8"/>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2013296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304800" y="228601"/>
            <a:ext cx="8601075" cy="762000"/>
          </a:xfrm>
          <a:prstGeom prst="rect">
            <a:avLst/>
          </a:prstGeom>
          <a:noFill/>
        </p:spPr>
      </p:pic>
      <p:sp>
        <p:nvSpPr>
          <p:cNvPr id="8205" name="Rectangle 13"/>
          <p:cNvSpPr>
            <a:spLocks noGrp="1" noChangeArrowheads="1"/>
          </p:cNvSpPr>
          <p:nvPr>
            <p:ph type="title" idx="4294967295"/>
          </p:nvPr>
        </p:nvSpPr>
        <p:spPr>
          <a:xfrm>
            <a:off x="304800" y="304800"/>
            <a:ext cx="8380413" cy="685800"/>
          </a:xfrm>
          <a:noFill/>
        </p:spPr>
        <p:txBody>
          <a:bodyPr/>
          <a:lstStyle/>
          <a:p>
            <a:pPr algn="ctr" rtl="0">
              <a:lnSpc>
                <a:spcPct val="55000"/>
              </a:lnSpc>
            </a:pPr>
            <a:r>
              <a:rPr lang="zh-CN" sz="1800" b="1" i="0" u="none" baseline="0">
                <a:solidFill>
                  <a:schemeClr val="bg1"/>
                </a:solidFill>
              </a:rPr>
              <a:t>引领变化</a:t>
            </a:r>
            <a:endParaRPr lang="zh-CN" sz="1800" dirty="0">
              <a:solidFill>
                <a:schemeClr val="bg1"/>
              </a:solidFill>
            </a:endParaRPr>
          </a:p>
        </p:txBody>
      </p:sp>
      <p:sp>
        <p:nvSpPr>
          <p:cNvPr id="8206" name="Rectangle 14"/>
          <p:cNvSpPr>
            <a:spLocks noGrp="1" noChangeArrowheads="1"/>
          </p:cNvSpPr>
          <p:nvPr>
            <p:ph type="body" idx="4294967295"/>
          </p:nvPr>
        </p:nvSpPr>
        <p:spPr>
          <a:xfrm>
            <a:off x="914400" y="2209800"/>
            <a:ext cx="7315200" cy="2544762"/>
          </a:xfrm>
          <a:noFill/>
          <a:ln>
            <a:noFill/>
          </a:ln>
        </p:spPr>
        <p:txBody>
          <a:bodyPr/>
          <a:lstStyle/>
          <a:p>
            <a:pPr algn="ctr" rtl="0"/>
            <a:endParaRPr lang="zh-CN" sz="3200" dirty="0" smtClean="0">
              <a:solidFill>
                <a:srgbClr val="AF4516"/>
              </a:solidFill>
            </a:endParaRPr>
          </a:p>
          <a:p>
            <a:pPr algn="ctr" rtl="0"/>
            <a:endParaRPr lang="zh-CN" sz="3200" dirty="0" smtClean="0">
              <a:solidFill>
                <a:srgbClr val="AF4516"/>
              </a:solidFill>
            </a:endParaRPr>
          </a:p>
          <a:p>
            <a:pPr algn="ctr" rtl="0"/>
            <a:r>
              <a:rPr lang="zh-CN" sz="2000" b="0" i="0" u="none" baseline="0">
                <a:solidFill>
                  <a:srgbClr val="464748"/>
                </a:solidFill>
              </a:rPr>
              <a:t>作出你想要的改变！</a:t>
            </a:r>
            <a:endParaRPr lang="zh-CN" sz="2000" dirty="0">
              <a:solidFill>
                <a:srgbClr val="464748"/>
              </a:solidFill>
            </a:endParaRPr>
          </a:p>
        </p:txBody>
      </p:sp>
      <p:sp>
        <p:nvSpPr>
          <p:cNvPr id="5" name="Rounded Rectangle 4"/>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67242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1920" y="1525445"/>
            <a:ext cx="3312368" cy="4636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358080" y="292985"/>
            <a:ext cx="8534400" cy="715962"/>
          </a:xfrm>
        </p:spPr>
        <p:txBody>
          <a:bodyPr/>
          <a:lstStyle/>
          <a:p>
            <a:pPr rtl="0"/>
            <a:r>
              <a:rPr lang="zh-CN" sz="2000" b="1" i="0" u="none" baseline="0"/>
              <a:t>良好的工作环境</a:t>
            </a:r>
            <a:endParaRPr lang="zh-CN" sz="2000" dirty="0"/>
          </a:p>
        </p:txBody>
      </p:sp>
      <p:sp>
        <p:nvSpPr>
          <p:cNvPr id="4" name="TextBox 3"/>
          <p:cNvSpPr txBox="1"/>
          <p:nvPr/>
        </p:nvSpPr>
        <p:spPr>
          <a:xfrm flipH="1">
            <a:off x="3823651" y="1525445"/>
            <a:ext cx="3312368" cy="4832092"/>
          </a:xfrm>
          <a:prstGeom prst="rect">
            <a:avLst/>
          </a:prstGeom>
          <a:noFill/>
        </p:spPr>
        <p:txBody>
          <a:bodyPr wrap="square" rtlCol="0">
            <a:spAutoFit/>
          </a:bodyPr>
          <a:lstStyle/>
          <a:p>
            <a:pPr algn="ctr" rtl="0"/>
            <a:r>
              <a:rPr lang="zh-CN" b="0" i="0" u="none" baseline="0">
                <a:solidFill>
                  <a:srgbClr val="464748"/>
                </a:solidFill>
                <a:latin typeface="+mn-lt"/>
              </a:rPr>
              <a:t>良好的工作环境：</a:t>
            </a:r>
            <a:endParaRPr lang="zh-CN" sz="1600" dirty="0">
              <a:solidFill>
                <a:srgbClr val="464748"/>
              </a:solidFill>
              <a:latin typeface="+mn-lt"/>
            </a:endParaRPr>
          </a:p>
          <a:p>
            <a:endParaRPr lang="zh-CN" sz="9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伟大的使命</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出色的人</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绝佳的平台</a:t>
            </a:r>
          </a:p>
          <a:p>
            <a:pPr algn="l" rtl="0">
              <a:lnSpc>
                <a:spcPct val="150000"/>
              </a:lnSpc>
            </a:pPr>
            <a:endParaRPr lang="zh-CN" sz="8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吸引最优秀的人才</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尊重</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职业发展途径</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榜样</a:t>
            </a:r>
          </a:p>
          <a:p>
            <a:pPr algn="l" rtl="0">
              <a:lnSpc>
                <a:spcPct val="150000"/>
              </a:lnSpc>
            </a:pP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培训和发展</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审查程序</a:t>
            </a:r>
            <a:endParaRPr lang="zh-CN" sz="1600" dirty="0">
              <a:solidFill>
                <a:srgbClr val="464748"/>
              </a:solidFill>
              <a:latin typeface="+mn-lt"/>
            </a:endParaRPr>
          </a:p>
          <a:p>
            <a:endParaRPr lang="zh-CN" dirty="0" smtClean="0">
              <a:latin typeface="+mn-lt"/>
            </a:endParaRPr>
          </a:p>
          <a:p>
            <a:pPr marL="285750" indent="-285750" algn="l" rtl="0">
              <a:buFont typeface="Arial" panose="020B0604020202020204" pitchFamily="34" charset="0"/>
              <a:buChar char="•"/>
            </a:pPr>
            <a:endParaRPr lang="zh-CN" dirty="0"/>
          </a:p>
        </p:txBody>
      </p:sp>
      <p:sp>
        <p:nvSpPr>
          <p:cNvPr id="14" name="TextBox 13"/>
          <p:cNvSpPr txBox="1"/>
          <p:nvPr/>
        </p:nvSpPr>
        <p:spPr>
          <a:xfrm>
            <a:off x="1187624" y="2708920"/>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8479618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304800" y="228601"/>
            <a:ext cx="8601075" cy="762000"/>
          </a:xfrm>
          <a:prstGeom prst="rect">
            <a:avLst/>
          </a:prstGeom>
          <a:noFill/>
        </p:spPr>
      </p:pic>
      <p:sp>
        <p:nvSpPr>
          <p:cNvPr id="8205" name="Rectangle 13"/>
          <p:cNvSpPr>
            <a:spLocks noGrp="1" noChangeArrowheads="1"/>
          </p:cNvSpPr>
          <p:nvPr>
            <p:ph type="title" idx="4294967295"/>
          </p:nvPr>
        </p:nvSpPr>
        <p:spPr>
          <a:xfrm>
            <a:off x="304800" y="304800"/>
            <a:ext cx="8380413" cy="685800"/>
          </a:xfrm>
          <a:noFill/>
        </p:spPr>
        <p:txBody>
          <a:bodyPr/>
          <a:lstStyle/>
          <a:p>
            <a:pPr algn="ctr" rtl="0">
              <a:lnSpc>
                <a:spcPct val="55000"/>
              </a:lnSpc>
            </a:pPr>
            <a:r>
              <a:rPr lang="zh-CN" sz="1800" b="1" i="0" u="none" baseline="0">
                <a:solidFill>
                  <a:schemeClr val="bg1"/>
                </a:solidFill>
              </a:rPr>
              <a:t>引领变化</a:t>
            </a:r>
            <a:endParaRPr lang="zh-CN" sz="1800" dirty="0">
              <a:solidFill>
                <a:schemeClr val="bg1"/>
              </a:solidFill>
            </a:endParaRPr>
          </a:p>
        </p:txBody>
      </p:sp>
      <p:sp>
        <p:nvSpPr>
          <p:cNvPr id="8206" name="Rectangle 14"/>
          <p:cNvSpPr>
            <a:spLocks noGrp="1" noChangeArrowheads="1"/>
          </p:cNvSpPr>
          <p:nvPr>
            <p:ph type="body" idx="4294967295"/>
          </p:nvPr>
        </p:nvSpPr>
        <p:spPr>
          <a:xfrm>
            <a:off x="914400" y="2438400"/>
            <a:ext cx="7315200" cy="2316162"/>
          </a:xfrm>
          <a:noFill/>
          <a:ln>
            <a:noFill/>
          </a:ln>
        </p:spPr>
        <p:txBody>
          <a:bodyPr/>
          <a:lstStyle/>
          <a:p>
            <a:pPr algn="ctr" rtl="0"/>
            <a:endParaRPr lang="zh-CN" sz="3200" dirty="0" smtClean="0">
              <a:solidFill>
                <a:srgbClr val="AF4516"/>
              </a:solidFill>
            </a:endParaRPr>
          </a:p>
          <a:p>
            <a:pPr algn="ctr" rtl="0"/>
            <a:endParaRPr lang="zh-CN" sz="3200" dirty="0" smtClean="0">
              <a:solidFill>
                <a:srgbClr val="AF4516"/>
              </a:solidFill>
            </a:endParaRPr>
          </a:p>
          <a:p>
            <a:pPr algn="ctr" rtl="0"/>
            <a:r>
              <a:rPr lang="zh-CN" sz="2000" b="0" i="0" u="none" baseline="0">
                <a:solidFill>
                  <a:srgbClr val="464748"/>
                </a:solidFill>
              </a:rPr>
              <a:t>领导者怎样才能有效地领导大家经历变化</a:t>
            </a:r>
            <a:endParaRPr lang="zh-CN" sz="2000" dirty="0">
              <a:solidFill>
                <a:srgbClr val="464748"/>
              </a:solidFill>
            </a:endParaRPr>
          </a:p>
        </p:txBody>
      </p:sp>
      <p:sp>
        <p:nvSpPr>
          <p:cNvPr id="5" name="Rounded Rectangle 4"/>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7420894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9" name="Picture 17" descr="secondary_img_03"/>
          <p:cNvPicPr>
            <a:picLocks noChangeAspect="1" noChangeArrowheads="1"/>
          </p:cNvPicPr>
          <p:nvPr/>
        </p:nvPicPr>
        <p:blipFill>
          <a:blip r:embed="rId3" cstate="print"/>
          <a:srcRect/>
          <a:stretch>
            <a:fillRect/>
          </a:stretch>
        </p:blipFill>
        <p:spPr bwMode="auto">
          <a:xfrm>
            <a:off x="304800" y="228601"/>
            <a:ext cx="8601075" cy="762000"/>
          </a:xfrm>
          <a:prstGeom prst="rect">
            <a:avLst/>
          </a:prstGeom>
          <a:noFill/>
        </p:spPr>
      </p:pic>
      <p:sp>
        <p:nvSpPr>
          <p:cNvPr id="8205" name="Rectangle 13"/>
          <p:cNvSpPr>
            <a:spLocks noGrp="1" noChangeArrowheads="1"/>
          </p:cNvSpPr>
          <p:nvPr>
            <p:ph type="title" idx="4294967295"/>
          </p:nvPr>
        </p:nvSpPr>
        <p:spPr>
          <a:xfrm>
            <a:off x="304800" y="304800"/>
            <a:ext cx="8380413" cy="685800"/>
          </a:xfrm>
          <a:noFill/>
        </p:spPr>
        <p:txBody>
          <a:bodyPr/>
          <a:lstStyle/>
          <a:p>
            <a:pPr algn="ctr" rtl="0">
              <a:lnSpc>
                <a:spcPct val="55000"/>
              </a:lnSpc>
            </a:pPr>
            <a:r>
              <a:rPr lang="zh-CN" sz="1800" b="1" i="0" u="none" baseline="0">
                <a:solidFill>
                  <a:schemeClr val="bg1"/>
                </a:solidFill>
              </a:rPr>
              <a:t>引领变化</a:t>
            </a:r>
            <a:endParaRPr lang="zh-CN" sz="1800" dirty="0">
              <a:solidFill>
                <a:schemeClr val="bg1"/>
              </a:solidFill>
            </a:endParaRPr>
          </a:p>
        </p:txBody>
      </p:sp>
      <p:sp>
        <p:nvSpPr>
          <p:cNvPr id="8206" name="Rectangle 14"/>
          <p:cNvSpPr>
            <a:spLocks noGrp="1" noChangeArrowheads="1"/>
          </p:cNvSpPr>
          <p:nvPr>
            <p:ph type="body" idx="4294967295"/>
          </p:nvPr>
        </p:nvSpPr>
        <p:spPr>
          <a:xfrm>
            <a:off x="1115616" y="1438607"/>
            <a:ext cx="6537920" cy="4343400"/>
          </a:xfrm>
          <a:noFill/>
          <a:ln>
            <a:noFill/>
          </a:ln>
        </p:spPr>
        <p:txBody>
          <a:bodyPr/>
          <a:lstStyle/>
          <a:p>
            <a:pPr algn="ctr" rtl="0"/>
            <a:endParaRPr lang="zh-CN" sz="3200" dirty="0" smtClean="0">
              <a:solidFill>
                <a:srgbClr val="AF4516"/>
              </a:solidFill>
            </a:endParaRPr>
          </a:p>
          <a:p>
            <a:pPr algn="ctr" rtl="0"/>
            <a:r>
              <a:rPr lang="zh-CN" sz="2000" b="0" i="0" u="none" baseline="0">
                <a:solidFill>
                  <a:srgbClr val="464748"/>
                </a:solidFill>
              </a:rPr>
              <a:t>领导者的作用</a:t>
            </a:r>
          </a:p>
          <a:p>
            <a:pPr marL="285750" indent="-285750" algn="l" rtl="0">
              <a:lnSpc>
                <a:spcPct val="150000"/>
              </a:lnSpc>
              <a:buFont typeface="Arial" panose="020B0604020202020204" pitchFamily="34" charset="0"/>
              <a:buChar char="•"/>
            </a:pPr>
            <a:r>
              <a:rPr lang="zh-CN" sz="1800" b="0" i="0" u="none" baseline="0">
                <a:solidFill>
                  <a:srgbClr val="464748"/>
                </a:solidFill>
              </a:rPr>
              <a:t>   让变化发生</a:t>
            </a:r>
          </a:p>
          <a:p>
            <a:pPr marL="457200" indent="-457200" algn="l" rtl="0">
              <a:lnSpc>
                <a:spcPct val="150000"/>
              </a:lnSpc>
              <a:buFont typeface="Arial" pitchFamily="34" charset="0"/>
              <a:buChar char="•"/>
            </a:pPr>
            <a:r>
              <a:rPr lang="zh-CN" sz="1800" b="0" i="0" u="none" baseline="0">
                <a:solidFill>
                  <a:srgbClr val="464748"/>
                </a:solidFill>
              </a:rPr>
              <a:t>按计划行事</a:t>
            </a:r>
          </a:p>
          <a:p>
            <a:pPr marL="457200" indent="-457200" algn="l" rtl="0">
              <a:lnSpc>
                <a:spcPct val="150000"/>
              </a:lnSpc>
              <a:buFont typeface="Arial" pitchFamily="34" charset="0"/>
              <a:buChar char="•"/>
            </a:pPr>
            <a:r>
              <a:rPr lang="zh-CN" sz="1800" b="0" i="0" u="none" baseline="0">
                <a:solidFill>
                  <a:srgbClr val="464748"/>
                </a:solidFill>
              </a:rPr>
              <a:t>管理风险</a:t>
            </a:r>
          </a:p>
          <a:p>
            <a:pPr marL="457200" indent="-457200" algn="l" rtl="0">
              <a:lnSpc>
                <a:spcPct val="150000"/>
              </a:lnSpc>
              <a:buFont typeface="Arial" pitchFamily="34" charset="0"/>
              <a:buChar char="•"/>
            </a:pPr>
            <a:r>
              <a:rPr lang="zh-CN" sz="1800" b="0" i="0" u="none" baseline="0">
                <a:solidFill>
                  <a:srgbClr val="464748"/>
                </a:solidFill>
              </a:rPr>
              <a:t>尽快得到成效</a:t>
            </a:r>
          </a:p>
          <a:p>
            <a:pPr marL="457200" indent="-457200" algn="l" rtl="0">
              <a:lnSpc>
                <a:spcPct val="150000"/>
              </a:lnSpc>
              <a:buFont typeface="Arial" pitchFamily="34" charset="0"/>
              <a:buChar char="•"/>
            </a:pPr>
            <a:r>
              <a:rPr lang="zh-CN" sz="1800" b="0" i="0" u="none" baseline="0">
                <a:solidFill>
                  <a:srgbClr val="464748"/>
                </a:solidFill>
              </a:rPr>
              <a:t>秉持专业精神，让失败的人感到尊重和尊严。不要树敌。</a:t>
            </a:r>
          </a:p>
        </p:txBody>
      </p:sp>
      <p:sp>
        <p:nvSpPr>
          <p:cNvPr id="5" name="Rounded Rectangle 4"/>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4"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37858202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引领变化</a:t>
            </a:r>
            <a:endParaRPr lang="zh-CN" sz="1800" dirty="0"/>
          </a:p>
        </p:txBody>
      </p:sp>
      <p:sp>
        <p:nvSpPr>
          <p:cNvPr id="6" name="Rounded Rectangle 5"/>
          <p:cNvSpPr/>
          <p:nvPr/>
        </p:nvSpPr>
        <p:spPr>
          <a:xfrm>
            <a:off x="4267200" y="2971800"/>
            <a:ext cx="16002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不受影响</a:t>
            </a:r>
            <a:endParaRPr lang="zh-CN" dirty="0">
              <a:solidFill>
                <a:schemeClr val="tx1"/>
              </a:solidFill>
            </a:endParaRPr>
          </a:p>
        </p:txBody>
      </p:sp>
      <p:cxnSp>
        <p:nvCxnSpPr>
          <p:cNvPr id="9" name="Straight Arrow Connector 8"/>
          <p:cNvCxnSpPr>
            <a:stCxn id="4" idx="3"/>
            <a:endCxn id="7" idx="1"/>
          </p:cNvCxnSpPr>
          <p:nvPr/>
        </p:nvCxnSpPr>
        <p:spPr>
          <a:xfrm flipV="1">
            <a:off x="2362200" y="2057400"/>
            <a:ext cx="19050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8" idx="1"/>
            <a:endCxn id="28" idx="1"/>
          </p:cNvCxnSpPr>
          <p:nvPr/>
        </p:nvCxnSpPr>
        <p:spPr>
          <a:xfrm rot="10800000">
            <a:off x="6629400" y="480060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457200" y="1600200"/>
            <a:ext cx="7848600" cy="3657600"/>
            <a:chOff x="762000" y="1600200"/>
            <a:chExt cx="7848600" cy="3657600"/>
          </a:xfrm>
        </p:grpSpPr>
        <p:sp>
          <p:nvSpPr>
            <p:cNvPr id="4" name="Rounded Rectangle 3"/>
            <p:cNvSpPr/>
            <p:nvPr/>
          </p:nvSpPr>
          <p:spPr>
            <a:xfrm>
              <a:off x="762000" y="2971800"/>
              <a:ext cx="19050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变化</a:t>
              </a:r>
              <a:endParaRPr lang="zh-CN" dirty="0">
                <a:solidFill>
                  <a:schemeClr val="tx1"/>
                </a:solidFill>
              </a:endParaRPr>
            </a:p>
          </p:txBody>
        </p:sp>
        <p:sp>
          <p:nvSpPr>
            <p:cNvPr id="5" name="Rounded Rectangle 4"/>
            <p:cNvSpPr/>
            <p:nvPr/>
          </p:nvSpPr>
          <p:spPr>
            <a:xfrm>
              <a:off x="4572000" y="4343400"/>
              <a:ext cx="16002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输家</a:t>
              </a:r>
              <a:endParaRPr lang="zh-CN" dirty="0">
                <a:solidFill>
                  <a:schemeClr val="tx1"/>
                </a:solidFill>
              </a:endParaRPr>
            </a:p>
          </p:txBody>
        </p:sp>
        <p:sp>
          <p:nvSpPr>
            <p:cNvPr id="7" name="Rounded Rectangle 6"/>
            <p:cNvSpPr/>
            <p:nvPr/>
          </p:nvSpPr>
          <p:spPr>
            <a:xfrm>
              <a:off x="4572000" y="1600200"/>
              <a:ext cx="1600200" cy="9144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赢家</a:t>
              </a:r>
              <a:endParaRPr lang="zh-CN" dirty="0">
                <a:solidFill>
                  <a:schemeClr val="tx1"/>
                </a:solidFill>
              </a:endParaRPr>
            </a:p>
          </p:txBody>
        </p:sp>
        <p:cxnSp>
          <p:nvCxnSpPr>
            <p:cNvPr id="11" name="Straight Arrow Connector 10"/>
            <p:cNvCxnSpPr>
              <a:stCxn id="4" idx="3"/>
              <a:endCxn id="6" idx="1"/>
            </p:cNvCxnSpPr>
            <p:nvPr/>
          </p:nvCxnSpPr>
          <p:spPr>
            <a:xfrm>
              <a:off x="2667000" y="3429000"/>
              <a:ext cx="1905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5" idx="1"/>
            </p:cNvCxnSpPr>
            <p:nvPr/>
          </p:nvCxnSpPr>
          <p:spPr>
            <a:xfrm>
              <a:off x="2667000" y="3429000"/>
              <a:ext cx="1905000" cy="1371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934200" y="1600200"/>
              <a:ext cx="1676400" cy="9144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发展</a:t>
              </a:r>
              <a:endParaRPr lang="zh-CN" dirty="0">
                <a:solidFill>
                  <a:schemeClr val="tx1"/>
                </a:solidFill>
              </a:endParaRPr>
            </a:p>
          </p:txBody>
        </p:sp>
        <p:sp>
          <p:nvSpPr>
            <p:cNvPr id="28" name="Rounded Rectangle 27"/>
            <p:cNvSpPr/>
            <p:nvPr/>
          </p:nvSpPr>
          <p:spPr>
            <a:xfrm>
              <a:off x="6934200" y="4343400"/>
              <a:ext cx="1676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继续前进</a:t>
              </a:r>
              <a:endParaRPr lang="zh-CN" dirty="0">
                <a:solidFill>
                  <a:schemeClr val="tx1"/>
                </a:solidFill>
              </a:endParaRPr>
            </a:p>
          </p:txBody>
        </p:sp>
        <p:sp>
          <p:nvSpPr>
            <p:cNvPr id="29" name="Rounded Rectangle 28"/>
            <p:cNvSpPr/>
            <p:nvPr/>
          </p:nvSpPr>
          <p:spPr>
            <a:xfrm>
              <a:off x="6934200" y="2971800"/>
              <a:ext cx="1676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支持</a:t>
              </a:r>
              <a:endParaRPr lang="zh-CN" dirty="0">
                <a:solidFill>
                  <a:schemeClr val="tx1"/>
                </a:solidFill>
              </a:endParaRPr>
            </a:p>
          </p:txBody>
        </p:sp>
        <p:cxnSp>
          <p:nvCxnSpPr>
            <p:cNvPr id="37" name="Straight Arrow Connector 36"/>
            <p:cNvCxnSpPr>
              <a:stCxn id="7" idx="3"/>
              <a:endCxn id="17" idx="1"/>
            </p:cNvCxnSpPr>
            <p:nvPr/>
          </p:nvCxnSpPr>
          <p:spPr>
            <a:xfrm>
              <a:off x="6172200" y="2057400"/>
              <a:ext cx="762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29" idx="1"/>
            </p:cNvCxnSpPr>
            <p:nvPr/>
          </p:nvCxnSpPr>
          <p:spPr>
            <a:xfrm>
              <a:off x="6172200" y="3429000"/>
              <a:ext cx="762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3"/>
              <a:endCxn id="28" idx="1"/>
            </p:cNvCxnSpPr>
            <p:nvPr/>
          </p:nvCxnSpPr>
          <p:spPr>
            <a:xfrm>
              <a:off x="6172200" y="4800600"/>
              <a:ext cx="762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19" name="Group 18"/>
          <p:cNvGrpSpPr/>
          <p:nvPr/>
        </p:nvGrpSpPr>
        <p:grpSpPr>
          <a:xfrm>
            <a:off x="0" y="6300406"/>
            <a:ext cx="2016224" cy="557594"/>
            <a:chOff x="971600" y="4221088"/>
            <a:chExt cx="2016224" cy="557594"/>
          </a:xfrm>
        </p:grpSpPr>
        <p:pic>
          <p:nvPicPr>
            <p:cNvPr id="20" name="Picture 19"/>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21" name="TextBox 2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1133943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0"/>
            <a:r>
              <a:rPr lang="zh-CN" sz="1800" b="1" i="0" u="none" baseline="0"/>
              <a:t>引领变化</a:t>
            </a:r>
            <a:endParaRPr lang="zh-CN" sz="1800" dirty="0"/>
          </a:p>
        </p:txBody>
      </p:sp>
      <p:cxnSp>
        <p:nvCxnSpPr>
          <p:cNvPr id="4" name="Straight Arrow Connector 3"/>
          <p:cNvCxnSpPr/>
          <p:nvPr/>
        </p:nvCxnSpPr>
        <p:spPr>
          <a:xfrm>
            <a:off x="609600" y="5352316"/>
            <a:ext cx="8229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352800" y="5334000"/>
            <a:ext cx="2438400" cy="400110"/>
          </a:xfrm>
          <a:prstGeom prst="rect">
            <a:avLst/>
          </a:prstGeom>
          <a:noFill/>
        </p:spPr>
        <p:txBody>
          <a:bodyPr wrap="square" rtlCol="0">
            <a:spAutoFit/>
          </a:bodyPr>
          <a:lstStyle/>
          <a:p>
            <a:pPr algn="ctr" rtl="0"/>
            <a:r>
              <a:rPr lang="zh-CN" sz="2000" b="0" i="0" u="none" baseline="0">
                <a:latin typeface="+mn-lt"/>
              </a:rPr>
              <a:t>时间</a:t>
            </a:r>
            <a:endParaRPr lang="zh-CN" sz="2000" dirty="0">
              <a:latin typeface="+mn-lt"/>
            </a:endParaRPr>
          </a:p>
        </p:txBody>
      </p:sp>
      <p:grpSp>
        <p:nvGrpSpPr>
          <p:cNvPr id="20" name="Group 19"/>
          <p:cNvGrpSpPr/>
          <p:nvPr/>
        </p:nvGrpSpPr>
        <p:grpSpPr>
          <a:xfrm>
            <a:off x="228600" y="1752600"/>
            <a:ext cx="1600200" cy="1905000"/>
            <a:chOff x="228600" y="1447800"/>
            <a:chExt cx="1600200" cy="1905000"/>
          </a:xfrm>
        </p:grpSpPr>
        <p:pic>
          <p:nvPicPr>
            <p:cNvPr id="1038" name="Picture 14" descr="View Details"/>
            <p:cNvPicPr>
              <a:picLocks noChangeAspect="1" noChangeArrowheads="1"/>
            </p:cNvPicPr>
            <p:nvPr/>
          </p:nvPicPr>
          <p:blipFill>
            <a:blip r:embed="rId3" cstate="print"/>
            <a:srcRect/>
            <a:stretch>
              <a:fillRect/>
            </a:stretch>
          </p:blipFill>
          <p:spPr bwMode="auto">
            <a:xfrm>
              <a:off x="304800" y="1981200"/>
              <a:ext cx="1371600" cy="1371600"/>
            </a:xfrm>
            <a:prstGeom prst="rect">
              <a:avLst/>
            </a:prstGeom>
            <a:noFill/>
          </p:spPr>
        </p:pic>
        <p:sp>
          <p:nvSpPr>
            <p:cNvPr id="15" name="TextBox 14"/>
            <p:cNvSpPr txBox="1"/>
            <p:nvPr/>
          </p:nvSpPr>
          <p:spPr>
            <a:xfrm>
              <a:off x="228600" y="1447800"/>
              <a:ext cx="1600200" cy="400110"/>
            </a:xfrm>
            <a:prstGeom prst="rect">
              <a:avLst/>
            </a:prstGeom>
            <a:noFill/>
          </p:spPr>
          <p:txBody>
            <a:bodyPr wrap="square" rtlCol="0">
              <a:spAutoFit/>
            </a:bodyPr>
            <a:lstStyle/>
            <a:p>
              <a:pPr algn="l" rtl="0"/>
              <a:r>
                <a:rPr lang="zh-CN" sz="2000" b="0" i="0" u="none" baseline="0">
                  <a:latin typeface="+mn-lt"/>
                </a:rPr>
                <a:t>不确定性</a:t>
              </a:r>
              <a:endParaRPr lang="zh-CN" sz="2000" dirty="0">
                <a:latin typeface="+mn-lt"/>
              </a:endParaRPr>
            </a:p>
          </p:txBody>
        </p:sp>
      </p:grpSp>
      <p:grpSp>
        <p:nvGrpSpPr>
          <p:cNvPr id="21" name="Group 20"/>
          <p:cNvGrpSpPr/>
          <p:nvPr/>
        </p:nvGrpSpPr>
        <p:grpSpPr>
          <a:xfrm>
            <a:off x="1828800" y="2819400"/>
            <a:ext cx="1524000" cy="1828800"/>
            <a:chOff x="1676400" y="2514600"/>
            <a:chExt cx="1524000" cy="1828800"/>
          </a:xfrm>
        </p:grpSpPr>
        <p:pic>
          <p:nvPicPr>
            <p:cNvPr id="1042" name="Picture 18" descr="View Details"/>
            <p:cNvPicPr>
              <a:picLocks noChangeAspect="1" noChangeArrowheads="1"/>
            </p:cNvPicPr>
            <p:nvPr/>
          </p:nvPicPr>
          <p:blipFill>
            <a:blip r:embed="rId4" cstate="print"/>
            <a:srcRect/>
            <a:stretch>
              <a:fillRect/>
            </a:stretch>
          </p:blipFill>
          <p:spPr bwMode="auto">
            <a:xfrm>
              <a:off x="1676400" y="3048000"/>
              <a:ext cx="1295400" cy="1295400"/>
            </a:xfrm>
            <a:prstGeom prst="rect">
              <a:avLst/>
            </a:prstGeom>
            <a:noFill/>
          </p:spPr>
        </p:pic>
        <p:sp>
          <p:nvSpPr>
            <p:cNvPr id="16" name="TextBox 15"/>
            <p:cNvSpPr txBox="1"/>
            <p:nvPr/>
          </p:nvSpPr>
          <p:spPr>
            <a:xfrm>
              <a:off x="1828800" y="2514600"/>
              <a:ext cx="1371600" cy="400110"/>
            </a:xfrm>
            <a:prstGeom prst="rect">
              <a:avLst/>
            </a:prstGeom>
            <a:noFill/>
          </p:spPr>
          <p:txBody>
            <a:bodyPr wrap="square" rtlCol="0">
              <a:spAutoFit/>
            </a:bodyPr>
            <a:lstStyle/>
            <a:p>
              <a:pPr algn="ctr" rtl="0"/>
              <a:r>
                <a:rPr lang="zh-CN" sz="2000" b="0" i="0" u="none" baseline="0">
                  <a:latin typeface="+mn-lt"/>
                </a:rPr>
                <a:t>愤怒</a:t>
              </a:r>
              <a:endParaRPr lang="zh-CN" sz="2000" dirty="0">
                <a:latin typeface="+mn-lt"/>
              </a:endParaRPr>
            </a:p>
          </p:txBody>
        </p:sp>
      </p:grpSp>
      <p:grpSp>
        <p:nvGrpSpPr>
          <p:cNvPr id="22" name="Group 21"/>
          <p:cNvGrpSpPr/>
          <p:nvPr/>
        </p:nvGrpSpPr>
        <p:grpSpPr>
          <a:xfrm>
            <a:off x="3657600" y="3124200"/>
            <a:ext cx="1752600" cy="2133600"/>
            <a:chOff x="3276600" y="3124200"/>
            <a:chExt cx="1752600" cy="2133600"/>
          </a:xfrm>
        </p:grpSpPr>
        <p:pic>
          <p:nvPicPr>
            <p:cNvPr id="1034" name="Picture 10" descr="View Details"/>
            <p:cNvPicPr>
              <a:picLocks noChangeAspect="1" noChangeArrowheads="1"/>
            </p:cNvPicPr>
            <p:nvPr/>
          </p:nvPicPr>
          <p:blipFill>
            <a:blip r:embed="rId5" cstate="print"/>
            <a:srcRect/>
            <a:stretch>
              <a:fillRect/>
            </a:stretch>
          </p:blipFill>
          <p:spPr bwMode="auto">
            <a:xfrm>
              <a:off x="3276600" y="3505200"/>
              <a:ext cx="1752600" cy="1752600"/>
            </a:xfrm>
            <a:prstGeom prst="rect">
              <a:avLst/>
            </a:prstGeom>
            <a:noFill/>
          </p:spPr>
        </p:pic>
        <p:sp>
          <p:nvSpPr>
            <p:cNvPr id="17" name="TextBox 16"/>
            <p:cNvSpPr txBox="1"/>
            <p:nvPr/>
          </p:nvSpPr>
          <p:spPr>
            <a:xfrm>
              <a:off x="3505200" y="3124200"/>
              <a:ext cx="1371600" cy="400110"/>
            </a:xfrm>
            <a:prstGeom prst="rect">
              <a:avLst/>
            </a:prstGeom>
            <a:noFill/>
          </p:spPr>
          <p:txBody>
            <a:bodyPr wrap="square" rtlCol="0">
              <a:spAutoFit/>
            </a:bodyPr>
            <a:lstStyle/>
            <a:p>
              <a:pPr algn="ctr" rtl="0"/>
              <a:r>
                <a:rPr lang="zh-CN" sz="2000" b="0" i="0" u="none" baseline="0">
                  <a:latin typeface="+mn-lt"/>
                </a:rPr>
                <a:t>拒绝</a:t>
              </a:r>
              <a:endParaRPr lang="zh-CN" sz="2000" dirty="0">
                <a:latin typeface="+mn-lt"/>
              </a:endParaRPr>
            </a:p>
          </p:txBody>
        </p:sp>
      </p:grpSp>
      <p:grpSp>
        <p:nvGrpSpPr>
          <p:cNvPr id="23" name="Group 22"/>
          <p:cNvGrpSpPr/>
          <p:nvPr/>
        </p:nvGrpSpPr>
        <p:grpSpPr>
          <a:xfrm>
            <a:off x="5410200" y="2133600"/>
            <a:ext cx="1524000" cy="2057400"/>
            <a:chOff x="5410200" y="2133600"/>
            <a:chExt cx="1524000" cy="2057400"/>
          </a:xfrm>
        </p:grpSpPr>
        <p:pic>
          <p:nvPicPr>
            <p:cNvPr id="1030" name="Picture 6" descr="View Details"/>
            <p:cNvPicPr>
              <a:picLocks noChangeAspect="1" noChangeArrowheads="1"/>
            </p:cNvPicPr>
            <p:nvPr/>
          </p:nvPicPr>
          <p:blipFill>
            <a:blip r:embed="rId6" cstate="print"/>
            <a:srcRect/>
            <a:stretch>
              <a:fillRect/>
            </a:stretch>
          </p:blipFill>
          <p:spPr bwMode="auto">
            <a:xfrm>
              <a:off x="5410200" y="2667000"/>
              <a:ext cx="1524000" cy="1524000"/>
            </a:xfrm>
            <a:prstGeom prst="rect">
              <a:avLst/>
            </a:prstGeom>
            <a:noFill/>
          </p:spPr>
        </p:pic>
        <p:sp>
          <p:nvSpPr>
            <p:cNvPr id="18" name="TextBox 17"/>
            <p:cNvSpPr txBox="1"/>
            <p:nvPr/>
          </p:nvSpPr>
          <p:spPr>
            <a:xfrm>
              <a:off x="5410200" y="2133600"/>
              <a:ext cx="1524000" cy="400110"/>
            </a:xfrm>
            <a:prstGeom prst="rect">
              <a:avLst/>
            </a:prstGeom>
            <a:noFill/>
          </p:spPr>
          <p:txBody>
            <a:bodyPr wrap="square" rtlCol="0">
              <a:spAutoFit/>
            </a:bodyPr>
            <a:lstStyle/>
            <a:p>
              <a:pPr algn="ctr" rtl="0"/>
              <a:r>
                <a:rPr lang="zh-CN" sz="2000" b="0" i="0" u="none" baseline="0">
                  <a:latin typeface="+mn-lt"/>
                </a:rPr>
                <a:t>讨价还价</a:t>
              </a:r>
              <a:endParaRPr lang="zh-CN" sz="2000" dirty="0">
                <a:latin typeface="+mn-lt"/>
              </a:endParaRPr>
            </a:p>
          </p:txBody>
        </p:sp>
      </p:grpSp>
      <p:grpSp>
        <p:nvGrpSpPr>
          <p:cNvPr id="24" name="Group 23"/>
          <p:cNvGrpSpPr/>
          <p:nvPr/>
        </p:nvGrpSpPr>
        <p:grpSpPr>
          <a:xfrm>
            <a:off x="7010400" y="1143000"/>
            <a:ext cx="1752600" cy="1905000"/>
            <a:chOff x="7010400" y="1143000"/>
            <a:chExt cx="1752600" cy="1905000"/>
          </a:xfrm>
        </p:grpSpPr>
        <p:pic>
          <p:nvPicPr>
            <p:cNvPr id="1040" name="Picture 16" descr="View Details"/>
            <p:cNvPicPr>
              <a:picLocks noChangeAspect="1" noChangeArrowheads="1"/>
            </p:cNvPicPr>
            <p:nvPr/>
          </p:nvPicPr>
          <p:blipFill>
            <a:blip r:embed="rId7" cstate="print"/>
            <a:srcRect/>
            <a:stretch>
              <a:fillRect/>
            </a:stretch>
          </p:blipFill>
          <p:spPr bwMode="auto">
            <a:xfrm>
              <a:off x="7162800" y="1447800"/>
              <a:ext cx="1600200" cy="1600200"/>
            </a:xfrm>
            <a:prstGeom prst="rect">
              <a:avLst/>
            </a:prstGeom>
            <a:noFill/>
          </p:spPr>
        </p:pic>
        <p:sp>
          <p:nvSpPr>
            <p:cNvPr id="19" name="TextBox 18"/>
            <p:cNvSpPr txBox="1"/>
            <p:nvPr/>
          </p:nvSpPr>
          <p:spPr>
            <a:xfrm>
              <a:off x="7010400" y="1143000"/>
              <a:ext cx="1524000" cy="400110"/>
            </a:xfrm>
            <a:prstGeom prst="rect">
              <a:avLst/>
            </a:prstGeom>
            <a:noFill/>
          </p:spPr>
          <p:txBody>
            <a:bodyPr wrap="square" rtlCol="0">
              <a:spAutoFit/>
            </a:bodyPr>
            <a:lstStyle/>
            <a:p>
              <a:pPr algn="ctr" rtl="0"/>
              <a:r>
                <a:rPr lang="zh-CN" sz="2000" b="0" i="0" u="none" baseline="0">
                  <a:latin typeface="+mn-lt"/>
                </a:rPr>
                <a:t>接受</a:t>
              </a:r>
              <a:endParaRPr lang="zh-CN" sz="2000" dirty="0">
                <a:latin typeface="+mn-lt"/>
              </a:endParaRPr>
            </a:p>
          </p:txBody>
        </p:sp>
      </p:grpSp>
      <p:sp>
        <p:nvSpPr>
          <p:cNvPr id="25" name="TextBox 24"/>
          <p:cNvSpPr txBox="1"/>
          <p:nvPr/>
        </p:nvSpPr>
        <p:spPr>
          <a:xfrm>
            <a:off x="990600" y="5791200"/>
            <a:ext cx="6858000" cy="461665"/>
          </a:xfrm>
          <a:prstGeom prst="rect">
            <a:avLst/>
          </a:prstGeom>
          <a:solidFill>
            <a:schemeClr val="accent2"/>
          </a:solidFill>
        </p:spPr>
        <p:txBody>
          <a:bodyPr wrap="square" rtlCol="0">
            <a:spAutoFit/>
          </a:bodyPr>
          <a:lstStyle/>
          <a:p>
            <a:pPr algn="ctr" rtl="0"/>
            <a:r>
              <a:rPr lang="zh-CN" sz="2400" b="0" i="0" u="none" baseline="0">
                <a:solidFill>
                  <a:schemeClr val="bg1"/>
                </a:solidFill>
                <a:latin typeface="+mn-lt"/>
              </a:rPr>
              <a:t>领导者让大家动得越快越好</a:t>
            </a:r>
            <a:endParaRPr lang="zh-CN" sz="2400" dirty="0">
              <a:solidFill>
                <a:schemeClr val="bg1"/>
              </a:solidFill>
              <a:latin typeface="+mn-lt"/>
            </a:endParaRPr>
          </a:p>
        </p:txBody>
      </p:sp>
      <p:sp>
        <p:nvSpPr>
          <p:cNvPr id="26" name="Rounded Rectangle 25"/>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27" name="Group 26"/>
          <p:cNvGrpSpPr/>
          <p:nvPr/>
        </p:nvGrpSpPr>
        <p:grpSpPr>
          <a:xfrm>
            <a:off x="0" y="6300406"/>
            <a:ext cx="2016224" cy="557594"/>
            <a:chOff x="971600" y="4221088"/>
            <a:chExt cx="2016224" cy="557594"/>
          </a:xfrm>
        </p:grpSpPr>
        <p:pic>
          <p:nvPicPr>
            <p:cNvPr id="28" name="Picture 27"/>
            <p:cNvPicPr>
              <a:picLocks noChangeAspect="1"/>
            </p:cNvPicPr>
            <p:nvPr/>
          </p:nvPicPr>
          <p:blipFill rotWithShape="1">
            <a:blip r:embed="rId8" cstate="print"/>
            <a:srcRect t="40325" b="39513"/>
            <a:stretch/>
          </p:blipFill>
          <p:spPr>
            <a:xfrm>
              <a:off x="1115616" y="4221088"/>
              <a:ext cx="1440160" cy="319405"/>
            </a:xfrm>
            <a:prstGeom prst="rect">
              <a:avLst/>
            </a:prstGeom>
          </p:spPr>
        </p:pic>
        <p:sp>
          <p:nvSpPr>
            <p:cNvPr id="29" name="TextBox 2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98534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0"/>
            <a:r>
              <a:rPr lang="zh-CN" sz="1800" b="1" i="0" u="none" baseline="0"/>
              <a:t>引领变化</a:t>
            </a:r>
            <a:endParaRPr lang="zh-CN" sz="1800" dirty="0"/>
          </a:p>
        </p:txBody>
      </p:sp>
      <p:sp>
        <p:nvSpPr>
          <p:cNvPr id="3" name="TextBox 2"/>
          <p:cNvSpPr txBox="1"/>
          <p:nvPr/>
        </p:nvSpPr>
        <p:spPr>
          <a:xfrm>
            <a:off x="838200" y="1752600"/>
            <a:ext cx="6705600" cy="3416320"/>
          </a:xfrm>
          <a:prstGeom prst="rect">
            <a:avLst/>
          </a:prstGeom>
          <a:noFill/>
        </p:spPr>
        <p:txBody>
          <a:bodyPr wrap="square" rtlCol="0">
            <a:spAutoFit/>
          </a:bodyPr>
          <a:lstStyle/>
          <a:p>
            <a:pPr marL="457200" indent="-457200" algn="l" rtl="0">
              <a:lnSpc>
                <a:spcPct val="150000"/>
              </a:lnSpc>
              <a:buFont typeface="Arial" pitchFamily="34" charset="0"/>
              <a:buChar char="•"/>
            </a:pPr>
            <a:r>
              <a:rPr lang="zh-CN" sz="2400" b="0" i="0" u="none" baseline="0">
                <a:solidFill>
                  <a:srgbClr val="464748"/>
                </a:solidFill>
                <a:latin typeface="+mn-lt"/>
              </a:rPr>
              <a:t>了解并接受大家的感受和反应。</a:t>
            </a:r>
          </a:p>
          <a:p>
            <a:pPr marL="457200" indent="-457200" algn="l" rtl="0">
              <a:lnSpc>
                <a:spcPct val="150000"/>
              </a:lnSpc>
              <a:buFont typeface="Arial" pitchFamily="34" charset="0"/>
              <a:buChar char="•"/>
            </a:pPr>
            <a:r>
              <a:rPr lang="zh-CN" sz="2400" b="0" i="0" u="none" baseline="0">
                <a:solidFill>
                  <a:srgbClr val="464748"/>
                </a:solidFill>
                <a:latin typeface="+mn-lt"/>
              </a:rPr>
              <a:t>对大家进行安抚。</a:t>
            </a:r>
          </a:p>
          <a:p>
            <a:pPr marL="457200" indent="-457200" algn="l" rtl="0">
              <a:lnSpc>
                <a:spcPct val="150000"/>
              </a:lnSpc>
              <a:buFont typeface="Arial" pitchFamily="34" charset="0"/>
              <a:buChar char="•"/>
            </a:pPr>
            <a:r>
              <a:rPr lang="zh-CN" sz="2400" b="0" i="0" u="none" baseline="0">
                <a:solidFill>
                  <a:srgbClr val="464748"/>
                </a:solidFill>
                <a:latin typeface="+mn-lt"/>
              </a:rPr>
              <a:t>给出建议和指导。</a:t>
            </a:r>
          </a:p>
          <a:p>
            <a:pPr marL="457200" indent="-457200" algn="l" rtl="0">
              <a:lnSpc>
                <a:spcPct val="150000"/>
              </a:lnSpc>
              <a:buFont typeface="Arial" pitchFamily="34" charset="0"/>
              <a:buChar char="•"/>
            </a:pPr>
            <a:r>
              <a:rPr lang="zh-CN" sz="2400" b="0" i="0" u="none" baseline="0">
                <a:solidFill>
                  <a:srgbClr val="464748"/>
                </a:solidFill>
                <a:latin typeface="+mn-lt"/>
              </a:rPr>
              <a:t>把关注点放在后续步骤和变化的积极成果上。</a:t>
            </a:r>
            <a:endParaRPr lang="zh-CN" sz="2400" dirty="0">
              <a:solidFill>
                <a:srgbClr val="464748"/>
              </a:solidFill>
              <a:latin typeface="+mn-lt"/>
            </a:endParaRPr>
          </a:p>
        </p:txBody>
      </p:sp>
      <p:sp>
        <p:nvSpPr>
          <p:cNvPr id="4" name="Rounded Rectangle 3"/>
          <p:cNvSpPr/>
          <p:nvPr/>
        </p:nvSpPr>
        <p:spPr>
          <a:xfrm>
            <a:off x="179513" y="260648"/>
            <a:ext cx="864095" cy="695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0" i="0" u="none" baseline="0"/>
              <a:t>引领变化</a:t>
            </a:r>
            <a:endParaRPr lang="zh-CN" sz="1200" dirty="0"/>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239225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5f.成就卓越领导力 – 正直</a:t>
            </a:r>
            <a:endParaRPr lang="zh-CN" dirty="0">
              <a:solidFill>
                <a:srgbClr val="464749"/>
              </a:solidFill>
              <a:latin typeface="+mn-lt"/>
            </a:endParaRP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27394683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932040" y="1758362"/>
            <a:ext cx="2808312" cy="4320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正直</a:t>
            </a:r>
            <a:endParaRPr lang="zh-CN" sz="2000" dirty="0"/>
          </a:p>
        </p:txBody>
      </p:sp>
      <p:sp>
        <p:nvSpPr>
          <p:cNvPr id="4" name="TextBox 3"/>
          <p:cNvSpPr txBox="1"/>
          <p:nvPr/>
        </p:nvSpPr>
        <p:spPr>
          <a:xfrm flipH="1">
            <a:off x="4860032" y="1758362"/>
            <a:ext cx="3096344" cy="3862596"/>
          </a:xfrm>
          <a:prstGeom prst="rect">
            <a:avLst/>
          </a:prstGeom>
          <a:noFill/>
        </p:spPr>
        <p:txBody>
          <a:bodyPr wrap="square" rtlCol="0">
            <a:spAutoFit/>
          </a:bodyPr>
          <a:lstStyle/>
          <a:p>
            <a:pPr algn="ctr" rtl="0"/>
            <a:r>
              <a:rPr lang="zh-CN" b="0" i="0" u="none" baseline="0">
                <a:latin typeface="+mn-lt"/>
              </a:rPr>
              <a:t>正直：</a:t>
            </a:r>
            <a:endParaRPr lang="zh-CN" sz="1600" dirty="0">
              <a:latin typeface="+mn-lt"/>
            </a:endParaRPr>
          </a:p>
          <a:p>
            <a:endParaRPr lang="zh-CN" sz="900" dirty="0" smtClean="0">
              <a:latin typeface="+mn-lt"/>
            </a:endParaRPr>
          </a:p>
          <a:p>
            <a:pPr marL="342900" indent="-342900" algn="l" rtl="0">
              <a:lnSpc>
                <a:spcPct val="150000"/>
              </a:lnSpc>
              <a:buFont typeface="Arial" panose="020B0604020202020204" pitchFamily="34" charset="0"/>
              <a:buChar char="•"/>
            </a:pPr>
            <a:r>
              <a:rPr lang="zh-CN" sz="1600" b="0" i="0" u="none" baseline="0">
                <a:latin typeface="+mn-lt"/>
              </a:rPr>
              <a:t>尊重事实</a:t>
            </a:r>
          </a:p>
          <a:p>
            <a:pPr marL="342900" indent="-342900" algn="l" rtl="0">
              <a:lnSpc>
                <a:spcPct val="150000"/>
              </a:lnSpc>
              <a:buFont typeface="Arial" panose="020B0604020202020204" pitchFamily="34" charset="0"/>
              <a:buChar char="•"/>
            </a:pPr>
            <a:r>
              <a:rPr lang="zh-CN" sz="1600" b="0" i="0" u="none" baseline="0">
                <a:latin typeface="+mn-lt"/>
              </a:rPr>
              <a:t>诚实</a:t>
            </a:r>
            <a:endParaRPr lang="zh-CN" sz="800" dirty="0">
              <a:latin typeface="+mn-lt"/>
            </a:endParaRPr>
          </a:p>
          <a:p>
            <a:pPr marL="342900" indent="-342900" algn="l" rtl="0">
              <a:lnSpc>
                <a:spcPct val="150000"/>
              </a:lnSpc>
              <a:buFont typeface="Arial" panose="020B0604020202020204" pitchFamily="34" charset="0"/>
              <a:buChar char="•"/>
            </a:pPr>
            <a:r>
              <a:rPr lang="zh-CN" sz="1600" b="0" i="0" u="none" baseline="0">
                <a:latin typeface="+mn-lt"/>
              </a:rPr>
              <a:t>自律</a:t>
            </a:r>
          </a:p>
          <a:p>
            <a:pPr algn="l" rtl="0">
              <a:lnSpc>
                <a:spcPct val="150000"/>
              </a:lnSpc>
            </a:pPr>
            <a:endParaRPr lang="zh-CN" sz="800" dirty="0" smtClean="0">
              <a:latin typeface="+mn-lt"/>
            </a:endParaRPr>
          </a:p>
          <a:p>
            <a:pPr marL="342900" indent="-342900" algn="l" rtl="0">
              <a:lnSpc>
                <a:spcPct val="150000"/>
              </a:lnSpc>
              <a:buFont typeface="Arial" panose="020B0604020202020204" pitchFamily="34" charset="0"/>
              <a:buChar char="•"/>
            </a:pPr>
            <a:r>
              <a:rPr lang="zh-CN" sz="1600" b="0" i="0" u="none" baseline="0">
                <a:latin typeface="+mn-lt"/>
              </a:rPr>
              <a:t>遵纪守法</a:t>
            </a:r>
          </a:p>
          <a:p>
            <a:pPr marL="342900" indent="-342900" algn="l" rtl="0">
              <a:lnSpc>
                <a:spcPct val="150000"/>
              </a:lnSpc>
              <a:buFont typeface="Arial" panose="020B0604020202020204" pitchFamily="34" charset="0"/>
              <a:buChar char="•"/>
            </a:pPr>
            <a:r>
              <a:rPr lang="zh-CN" sz="1600" b="0" i="0" u="none" baseline="0">
                <a:latin typeface="+mn-lt"/>
              </a:rPr>
              <a:t>规则</a:t>
            </a:r>
          </a:p>
          <a:p>
            <a:pPr marL="342900" indent="-342900" algn="l" rtl="0">
              <a:lnSpc>
                <a:spcPct val="150000"/>
              </a:lnSpc>
              <a:buFont typeface="Arial" panose="020B0604020202020204" pitchFamily="34" charset="0"/>
              <a:buChar char="•"/>
            </a:pPr>
            <a:r>
              <a:rPr lang="zh-CN" sz="1600" b="0" i="0" u="none" baseline="0">
                <a:latin typeface="+mn-lt"/>
              </a:rPr>
              <a:t>保护 Transwarp 的知识产权</a:t>
            </a:r>
          </a:p>
          <a:p>
            <a:pPr marL="342900" indent="-342900" algn="l" rtl="0">
              <a:lnSpc>
                <a:spcPct val="150000"/>
              </a:lnSpc>
              <a:buFont typeface="Arial" panose="020B0604020202020204" pitchFamily="34" charset="0"/>
              <a:buChar char="•"/>
            </a:pPr>
            <a:r>
              <a:rPr lang="zh-CN" sz="1600" b="0" i="0" u="none" baseline="0">
                <a:latin typeface="+mn-lt"/>
              </a:rPr>
              <a:t>保护客户数据</a:t>
            </a:r>
            <a:endParaRPr lang="zh-CN" sz="1600" dirty="0">
              <a:latin typeface="+mn-lt"/>
            </a:endParaRPr>
          </a:p>
          <a:p>
            <a:endParaRPr lang="zh-CN" sz="1600" dirty="0" smtClean="0">
              <a:latin typeface="+mn-lt"/>
            </a:endParaRPr>
          </a:p>
          <a:p>
            <a:pPr marL="285750" indent="-285750" algn="l" rtl="0">
              <a:buFont typeface="Arial" panose="020B0604020202020204" pitchFamily="34" charset="0"/>
              <a:buChar char="•"/>
            </a:pPr>
            <a:endParaRPr lang="zh-CN" sz="1600" dirty="0"/>
          </a:p>
        </p:txBody>
      </p:sp>
      <p:sp>
        <p:nvSpPr>
          <p:cNvPr id="14" name="TextBox 13"/>
          <p:cNvSpPr txBox="1"/>
          <p:nvPr/>
        </p:nvSpPr>
        <p:spPr>
          <a:xfrm>
            <a:off x="1115616" y="2636912"/>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09844335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467544" y="2852936"/>
            <a:ext cx="8208912" cy="1251433"/>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ctr" rtl="0">
              <a:lnSpc>
                <a:spcPct val="150000"/>
              </a:lnSpc>
            </a:pPr>
            <a:endParaRPr lang="zh-CN" dirty="0" smtClean="0">
              <a:solidFill>
                <a:srgbClr val="464749"/>
              </a:solidFill>
              <a:latin typeface="+mn-lt"/>
            </a:endParaRPr>
          </a:p>
          <a:p>
            <a:pPr algn="ctr" rtl="0">
              <a:lnSpc>
                <a:spcPct val="150000"/>
              </a:lnSpc>
            </a:pPr>
            <a:r>
              <a:rPr lang="zh-CN" b="0" i="0" u="none" baseline="0">
                <a:solidFill>
                  <a:srgbClr val="464748"/>
                </a:solidFill>
                <a:latin typeface="+mn-lt"/>
              </a:rPr>
              <a:t>6.领导过程 – 国际管理的语言</a:t>
            </a:r>
          </a:p>
          <a:p>
            <a:pPr algn="ctr" rtl="0">
              <a:lnSpc>
                <a:spcPct val="150000"/>
              </a:lnSpc>
            </a:pPr>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92180617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领导过程 – 国际管理的语言</a:t>
            </a:r>
          </a:p>
        </p:txBody>
      </p:sp>
      <p:sp>
        <p:nvSpPr>
          <p:cNvPr id="3" name="TextBox 2"/>
          <p:cNvSpPr txBox="1"/>
          <p:nvPr/>
        </p:nvSpPr>
        <p:spPr>
          <a:xfrm>
            <a:off x="863588" y="1556792"/>
            <a:ext cx="7416824" cy="3231654"/>
          </a:xfrm>
          <a:prstGeom prst="rect">
            <a:avLst/>
          </a:prstGeom>
          <a:noFill/>
        </p:spPr>
        <p:txBody>
          <a:bodyPr wrap="square" rtlCol="0">
            <a:spAutoFit/>
          </a:bodyPr>
          <a:lstStyle/>
          <a:p>
            <a:pPr algn="ctr" rtl="0"/>
            <a:r>
              <a:rPr lang="zh-CN" b="0" i="0" u="none" baseline="0">
                <a:solidFill>
                  <a:srgbClr val="464749"/>
                </a:solidFill>
                <a:latin typeface="+mn-lt"/>
              </a:rPr>
              <a:t>国际管理的语言</a:t>
            </a:r>
          </a:p>
          <a:p>
            <a:pPr algn="ctr" rtl="0"/>
            <a:endParaRPr lang="zh-CN" dirty="0">
              <a:solidFill>
                <a:srgbClr val="464749"/>
              </a:solidFill>
              <a:latin typeface="+mn-lt"/>
            </a:endParaRP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大多数财富 500 强企业所采用的管理过程</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事实证明，无论是在本国还是国际上都行之有效。</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在横跨不同时间、地区、文化和职能的情况下都获得了成功。</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无论在小型还是大型组织中都运转良好。</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在企业的所有职能与部门之间都能畅行无阻。</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带来了不可胜数的收入和利润。</a:t>
            </a:r>
          </a:p>
          <a:p>
            <a:pPr marL="285750" indent="-285750" algn="l" rtl="0">
              <a:lnSpc>
                <a:spcPct val="150000"/>
              </a:lnSpc>
              <a:buFont typeface="Arial" panose="020B0604020202020204" pitchFamily="34" charset="0"/>
              <a:buChar char="•"/>
            </a:pPr>
            <a:r>
              <a:rPr lang="zh-CN" sz="1600" b="0" i="0" u="none" baseline="0">
                <a:solidFill>
                  <a:srgbClr val="464749"/>
                </a:solidFill>
                <a:latin typeface="+mn-lt"/>
              </a:rPr>
              <a:t>重要的领导工具。</a:t>
            </a:r>
            <a:endParaRPr lang="zh-CN" sz="1600" dirty="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6183698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领导过程 – 国际管理的语言</a:t>
            </a:r>
            <a:endParaRPr lang="zh-CN" sz="1800" dirty="0"/>
          </a:p>
        </p:txBody>
      </p:sp>
      <p:grpSp>
        <p:nvGrpSpPr>
          <p:cNvPr id="20" name="Group 19"/>
          <p:cNvGrpSpPr/>
          <p:nvPr/>
        </p:nvGrpSpPr>
        <p:grpSpPr>
          <a:xfrm>
            <a:off x="1187624" y="1268761"/>
            <a:ext cx="5544616" cy="4680519"/>
            <a:chOff x="1187624" y="1268761"/>
            <a:chExt cx="5544616" cy="4680519"/>
          </a:xfrm>
        </p:grpSpPr>
        <p:grpSp>
          <p:nvGrpSpPr>
            <p:cNvPr id="4" name="Group 3"/>
            <p:cNvGrpSpPr>
              <a:grpSpLocks/>
            </p:cNvGrpSpPr>
            <p:nvPr/>
          </p:nvGrpSpPr>
          <p:grpSpPr bwMode="auto">
            <a:xfrm>
              <a:off x="1187624" y="2304056"/>
              <a:ext cx="5544616" cy="3645224"/>
              <a:chOff x="1500" y="720"/>
              <a:chExt cx="3636" cy="2400"/>
            </a:xfrm>
          </p:grpSpPr>
          <p:sp>
            <p:nvSpPr>
              <p:cNvPr id="6" name="AutoShape 5"/>
              <p:cNvSpPr>
                <a:spLocks noChangeArrowheads="1"/>
              </p:cNvSpPr>
              <p:nvPr/>
            </p:nvSpPr>
            <p:spPr bwMode="auto">
              <a:xfrm>
                <a:off x="2976" y="2880"/>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审查过程</a:t>
                </a:r>
                <a:endParaRPr lang="zh-CN" altLang="en-US" sz="1200" dirty="0">
                  <a:latin typeface="+mn-lt"/>
                </a:endParaRPr>
              </a:p>
            </p:txBody>
          </p:sp>
          <p:sp>
            <p:nvSpPr>
              <p:cNvPr id="7" name="AutoShape 6"/>
              <p:cNvSpPr>
                <a:spLocks noChangeArrowheads="1"/>
              </p:cNvSpPr>
              <p:nvPr/>
            </p:nvSpPr>
            <p:spPr bwMode="auto">
              <a:xfrm>
                <a:off x="2976" y="2448"/>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领导和团结</a:t>
                </a:r>
                <a:endParaRPr lang="zh-CN" altLang="en-US" sz="1200" dirty="0">
                  <a:latin typeface="+mn-lt"/>
                </a:endParaRPr>
              </a:p>
            </p:txBody>
          </p:sp>
          <p:sp>
            <p:nvSpPr>
              <p:cNvPr id="8" name="AutoShape 7"/>
              <p:cNvSpPr>
                <a:spLocks noChangeArrowheads="1"/>
              </p:cNvSpPr>
              <p:nvPr/>
            </p:nvSpPr>
            <p:spPr bwMode="auto">
              <a:xfrm>
                <a:off x="2976" y="2016"/>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制定规划并设置目标</a:t>
                </a:r>
                <a:endParaRPr lang="zh-CN" altLang="en-US" sz="1200" dirty="0">
                  <a:latin typeface="+mn-lt"/>
                </a:endParaRPr>
              </a:p>
            </p:txBody>
          </p:sp>
          <p:sp>
            <p:nvSpPr>
              <p:cNvPr id="9" name="AutoShape 8"/>
              <p:cNvSpPr>
                <a:spLocks noChangeArrowheads="1"/>
              </p:cNvSpPr>
              <p:nvPr/>
            </p:nvSpPr>
            <p:spPr bwMode="auto">
              <a:xfrm>
                <a:off x="2976" y="1584"/>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形成共同的目标</a:t>
                </a:r>
                <a:endParaRPr lang="zh-CN" altLang="en-US" sz="1200" dirty="0">
                  <a:latin typeface="+mn-lt"/>
                </a:endParaRPr>
              </a:p>
            </p:txBody>
          </p:sp>
          <p:sp>
            <p:nvSpPr>
              <p:cNvPr id="10" name="AutoShape 9"/>
              <p:cNvSpPr>
                <a:spLocks noChangeArrowheads="1"/>
              </p:cNvSpPr>
              <p:nvPr/>
            </p:nvSpPr>
            <p:spPr bwMode="auto">
              <a:xfrm>
                <a:off x="2976" y="1152"/>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招聘团队 </a:t>
                </a:r>
                <a:endParaRPr lang="zh-CN" altLang="en-US" sz="1200" dirty="0">
                  <a:latin typeface="+mn-lt"/>
                </a:endParaRPr>
              </a:p>
            </p:txBody>
          </p:sp>
          <p:sp>
            <p:nvSpPr>
              <p:cNvPr id="11" name="AutoShape 10"/>
              <p:cNvSpPr>
                <a:spLocks noChangeArrowheads="1"/>
              </p:cNvSpPr>
              <p:nvPr/>
            </p:nvSpPr>
            <p:spPr bwMode="auto">
              <a:xfrm>
                <a:off x="2976" y="720"/>
                <a:ext cx="2160" cy="240"/>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200" b="0" i="0" u="none" baseline="0">
                    <a:latin typeface="+mn-lt"/>
                  </a:rPr>
                  <a:t>阐明职责</a:t>
                </a:r>
                <a:endParaRPr lang="zh-CN" altLang="en-US" sz="1200" dirty="0">
                  <a:latin typeface="+mn-lt"/>
                </a:endParaRPr>
              </a:p>
            </p:txBody>
          </p:sp>
          <p:sp>
            <p:nvSpPr>
              <p:cNvPr id="12" name="AutoShape 11"/>
              <p:cNvSpPr>
                <a:spLocks noChangeArrowheads="1"/>
              </p:cNvSpPr>
              <p:nvPr/>
            </p:nvSpPr>
            <p:spPr bwMode="auto">
              <a:xfrm rot="5400000" flipH="1" flipV="1">
                <a:off x="720" y="1872"/>
                <a:ext cx="1848" cy="288"/>
              </a:xfrm>
              <a:prstGeom prst="roundRect">
                <a:avLst>
                  <a:gd name="adj" fmla="val 16667"/>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eaLnBrk="1" hangingPunct="1"/>
                <a:r>
                  <a:rPr lang="zh-CN" sz="1400" b="0" i="0" u="none" baseline="0">
                    <a:latin typeface="+mn-lt"/>
                  </a:rPr>
                  <a:t> 创新和改进</a:t>
                </a:r>
                <a:endParaRPr lang="zh-CN" altLang="en-US" sz="1400" dirty="0">
                  <a:latin typeface="+mn-lt"/>
                </a:endParaRPr>
              </a:p>
            </p:txBody>
          </p:sp>
          <p:cxnSp>
            <p:nvCxnSpPr>
              <p:cNvPr id="13" name="AutoShape 12"/>
              <p:cNvCxnSpPr>
                <a:cxnSpLocks noChangeShapeType="1"/>
                <a:stCxn id="6" idx="2"/>
                <a:endCxn id="12" idx="1"/>
              </p:cNvCxnSpPr>
              <p:nvPr/>
            </p:nvCxnSpPr>
            <p:spPr bwMode="auto">
              <a:xfrm rot="5400000" flipH="1">
                <a:off x="2760" y="1824"/>
                <a:ext cx="180" cy="2412"/>
              </a:xfrm>
              <a:prstGeom prst="bentConnector3">
                <a:avLst>
                  <a:gd name="adj1" fmla="val -78667"/>
                </a:avLst>
              </a:prstGeom>
              <a:noFill/>
              <a:ln w="28575">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14" name="AutoShape 13"/>
              <p:cNvCxnSpPr>
                <a:cxnSpLocks noChangeShapeType="1"/>
                <a:stCxn id="12" idx="3"/>
                <a:endCxn id="11" idx="0"/>
              </p:cNvCxnSpPr>
              <p:nvPr/>
            </p:nvCxnSpPr>
            <p:spPr bwMode="auto">
              <a:xfrm rot="5400000" flipH="1" flipV="1">
                <a:off x="2664" y="-300"/>
                <a:ext cx="372" cy="2412"/>
              </a:xfrm>
              <a:prstGeom prst="bentConnector3">
                <a:avLst>
                  <a:gd name="adj1" fmla="val 138064"/>
                </a:avLst>
              </a:prstGeom>
              <a:noFill/>
              <a:ln w="28575">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15" name="AutoShape 14"/>
              <p:cNvCxnSpPr>
                <a:cxnSpLocks noChangeShapeType="1"/>
                <a:stCxn id="11" idx="2"/>
                <a:endCxn id="10" idx="0"/>
              </p:cNvCxnSpPr>
              <p:nvPr/>
            </p:nvCxnSpPr>
            <p:spPr bwMode="auto">
              <a:xfrm>
                <a:off x="4056" y="960"/>
                <a:ext cx="0" cy="1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 name="AutoShape 15"/>
              <p:cNvCxnSpPr>
                <a:cxnSpLocks noChangeShapeType="1"/>
                <a:stCxn id="10" idx="2"/>
                <a:endCxn id="9" idx="0"/>
              </p:cNvCxnSpPr>
              <p:nvPr/>
            </p:nvCxnSpPr>
            <p:spPr bwMode="auto">
              <a:xfrm>
                <a:off x="4056" y="1392"/>
                <a:ext cx="0" cy="1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7" name="AutoShape 16"/>
              <p:cNvCxnSpPr>
                <a:cxnSpLocks noChangeShapeType="1"/>
                <a:stCxn id="9" idx="2"/>
                <a:endCxn id="8" idx="0"/>
              </p:cNvCxnSpPr>
              <p:nvPr/>
            </p:nvCxnSpPr>
            <p:spPr bwMode="auto">
              <a:xfrm>
                <a:off x="4056" y="1824"/>
                <a:ext cx="0" cy="1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8" name="AutoShape 17"/>
              <p:cNvCxnSpPr>
                <a:cxnSpLocks noChangeShapeType="1"/>
                <a:stCxn id="8" idx="2"/>
                <a:endCxn id="7" idx="0"/>
              </p:cNvCxnSpPr>
              <p:nvPr/>
            </p:nvCxnSpPr>
            <p:spPr bwMode="auto">
              <a:xfrm>
                <a:off x="4056" y="2256"/>
                <a:ext cx="0" cy="1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 name="AutoShape 18"/>
              <p:cNvCxnSpPr>
                <a:cxnSpLocks noChangeShapeType="1"/>
                <a:stCxn id="7" idx="2"/>
                <a:endCxn id="6" idx="0"/>
              </p:cNvCxnSpPr>
              <p:nvPr/>
            </p:nvCxnSpPr>
            <p:spPr bwMode="auto">
              <a:xfrm>
                <a:off x="4056" y="2688"/>
                <a:ext cx="0" cy="192"/>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5" name="Rectangle 4"/>
            <p:cNvSpPr/>
            <p:nvPr/>
          </p:nvSpPr>
          <p:spPr>
            <a:xfrm>
              <a:off x="1187624" y="1268761"/>
              <a:ext cx="5544616" cy="427280"/>
            </a:xfrm>
            <a:prstGeom prst="rect">
              <a:avLst/>
            </a:prstGeom>
            <a:solidFill>
              <a:srgbClr val="FFFF00">
                <a:alpha val="75000"/>
              </a:srgb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国际管理的语言</a:t>
              </a:r>
              <a:endParaRPr lang="zh-CN" sz="1600" dirty="0">
                <a:solidFill>
                  <a:schemeClr val="tx1"/>
                </a:solidFill>
              </a:endParaRPr>
            </a:p>
          </p:txBody>
        </p:sp>
      </p:grpSp>
      <p:grpSp>
        <p:nvGrpSpPr>
          <p:cNvPr id="22" name="Group 21"/>
          <p:cNvGrpSpPr/>
          <p:nvPr/>
        </p:nvGrpSpPr>
        <p:grpSpPr>
          <a:xfrm>
            <a:off x="0" y="6300406"/>
            <a:ext cx="2016224" cy="557594"/>
            <a:chOff x="971600" y="4221088"/>
            <a:chExt cx="2016224" cy="557594"/>
          </a:xfrm>
        </p:grpSpPr>
        <p:pic>
          <p:nvPicPr>
            <p:cNvPr id="23" name="Picture 22"/>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24" name="TextBox 2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976685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51920" y="1418219"/>
            <a:ext cx="4087027"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a:xfrm>
            <a:off x="304800" y="256933"/>
            <a:ext cx="8534400" cy="715962"/>
          </a:xfrm>
        </p:spPr>
        <p:txBody>
          <a:bodyPr/>
          <a:lstStyle/>
          <a:p>
            <a:pPr rtl="0"/>
            <a:r>
              <a:rPr lang="zh-CN" sz="2000" b="1" i="0" u="none" baseline="0"/>
              <a:t>团队合作</a:t>
            </a:r>
            <a:endParaRPr lang="zh-CN" sz="2000" dirty="0"/>
          </a:p>
        </p:txBody>
      </p:sp>
      <p:sp>
        <p:nvSpPr>
          <p:cNvPr id="4" name="TextBox 3"/>
          <p:cNvSpPr txBox="1"/>
          <p:nvPr/>
        </p:nvSpPr>
        <p:spPr>
          <a:xfrm flipH="1">
            <a:off x="3851920" y="1444863"/>
            <a:ext cx="4032448" cy="5155257"/>
          </a:xfrm>
          <a:prstGeom prst="rect">
            <a:avLst/>
          </a:prstGeom>
          <a:noFill/>
        </p:spPr>
        <p:txBody>
          <a:bodyPr wrap="square" rtlCol="0">
            <a:spAutoFit/>
          </a:bodyPr>
          <a:lstStyle/>
          <a:p>
            <a:pPr algn="ctr" rtl="0"/>
            <a:r>
              <a:rPr lang="zh-CN" sz="2000" b="0" i="0" u="none" baseline="0">
                <a:solidFill>
                  <a:srgbClr val="464748"/>
                </a:solidFill>
                <a:latin typeface="+mn-lt"/>
              </a:rPr>
              <a:t>团队合作：</a:t>
            </a:r>
            <a:endParaRPr lang="zh-CN" dirty="0">
              <a:solidFill>
                <a:srgbClr val="464748"/>
              </a:solidFill>
              <a:latin typeface="+mn-lt"/>
            </a:endParaRPr>
          </a:p>
          <a:p>
            <a:endParaRPr lang="zh-CN" sz="9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1+1 &gt;2</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团队的目标最为重要</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尊重所有团队成员</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对每一个人负责</a:t>
            </a:r>
          </a:p>
          <a:p>
            <a:pPr algn="l" rtl="0">
              <a:lnSpc>
                <a:spcPct val="150000"/>
              </a:lnSpc>
            </a:pP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从他人的角度考虑问题</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可以表达不同意见，但还是要完成任务</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对他人的成就表示祝贺</a:t>
            </a:r>
          </a:p>
          <a:p>
            <a:pPr algn="l" rtl="0">
              <a:lnSpc>
                <a:spcPct val="150000"/>
              </a:lnSpc>
            </a:pP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沟通</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决策过程</a:t>
            </a:r>
            <a:endParaRPr lang="zh-CN" sz="1600" dirty="0">
              <a:solidFill>
                <a:srgbClr val="464748"/>
              </a:solidFill>
              <a:latin typeface="+mn-lt"/>
            </a:endParaRPr>
          </a:p>
          <a:p>
            <a:endParaRPr lang="zh-CN" dirty="0" smtClean="0">
              <a:latin typeface="+mn-lt"/>
            </a:endParaRPr>
          </a:p>
          <a:p>
            <a:pPr marL="285750" indent="-285750" algn="l" rtl="0">
              <a:buFont typeface="Arial" panose="020B0604020202020204" pitchFamily="34" charset="0"/>
              <a:buChar char="•"/>
            </a:pPr>
            <a:endParaRPr lang="zh-CN" dirty="0"/>
          </a:p>
        </p:txBody>
      </p:sp>
      <p:sp>
        <p:nvSpPr>
          <p:cNvPr id="14" name="TextBox 13"/>
          <p:cNvSpPr txBox="1"/>
          <p:nvPr/>
        </p:nvSpPr>
        <p:spPr>
          <a:xfrm>
            <a:off x="1187624" y="2871655"/>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31867664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领导过程 – 国际管理的语言</a:t>
            </a:r>
          </a:p>
        </p:txBody>
      </p:sp>
      <p:graphicFrame>
        <p:nvGraphicFramePr>
          <p:cNvPr id="20" name="Table 19"/>
          <p:cNvGraphicFramePr>
            <a:graphicFrameLocks noGrp="1"/>
          </p:cNvGraphicFramePr>
          <p:nvPr>
            <p:extLst>
              <p:ext uri="{D42A27DB-BD31-4B8C-83A1-F6EECF244321}">
                <p14:modId xmlns:p14="http://schemas.microsoft.com/office/powerpoint/2010/main" xmlns="" val="1886126446"/>
              </p:ext>
            </p:extLst>
          </p:nvPr>
        </p:nvGraphicFramePr>
        <p:xfrm>
          <a:off x="539552" y="1088403"/>
          <a:ext cx="8208912" cy="5128524"/>
        </p:xfrm>
        <a:graphic>
          <a:graphicData uri="http://schemas.openxmlformats.org/drawingml/2006/table">
            <a:tbl>
              <a:tblPr firstRow="1" bandRow="1">
                <a:tableStyleId>{7DF18680-E054-41AD-8BC1-D1AEF772440D}</a:tableStyleId>
              </a:tblPr>
              <a:tblGrid>
                <a:gridCol w="2808312"/>
                <a:gridCol w="5400600"/>
              </a:tblGrid>
              <a:tr h="325188">
                <a:tc gridSpan="2">
                  <a:txBody>
                    <a:bodyPr/>
                    <a:lstStyle/>
                    <a:p>
                      <a:pPr algn="ctr" rtl="0"/>
                      <a:r>
                        <a:rPr lang="zh-CN" sz="1400" b="1" i="0" u="none" baseline="0">
                          <a:solidFill>
                            <a:sysClr val="windowText" lastClr="000000"/>
                          </a:solidFill>
                          <a:latin typeface="+mj-lt"/>
                        </a:rPr>
                        <a:t>国际管理的语言</a:t>
                      </a:r>
                      <a:endParaRPr lang="zh-CN" sz="1400" b="1" dirty="0">
                        <a:solidFill>
                          <a:sysClr val="windowText" lastClr="0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rtl="0"/>
                      <a:endParaRPr 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7125">
                <a:tc>
                  <a:txBody>
                    <a:bodyPr/>
                    <a:lstStyle/>
                    <a:p>
                      <a:pPr algn="ctr" rtl="0"/>
                      <a:r>
                        <a:rPr lang="zh-CN" sz="1400" b="0" i="0" u="none" baseline="0"/>
                        <a:t>阶段</a:t>
                      </a:r>
                      <a:endParaRPr lang="zh-CN"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a:r>
                        <a:rPr lang="zh-CN" sz="1400" b="0" i="0" u="none" baseline="0"/>
                        <a:t>活动</a:t>
                      </a:r>
                      <a:endParaRPr lang="zh-CN"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91978">
                <a:tc rowSpan="2">
                  <a:txBody>
                    <a:bodyPr/>
                    <a:lstStyle/>
                    <a:p>
                      <a:pPr algn="ctr" rtl="0"/>
                      <a:r>
                        <a:rPr lang="zh-CN" sz="1200" b="0" i="0" u="none" baseline="0"/>
                        <a:t>阐明职责</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明确目的和范围</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明确职责和措施</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rowSpan="2">
                  <a:txBody>
                    <a:bodyPr/>
                    <a:lstStyle/>
                    <a:p>
                      <a:pPr algn="ctr" rtl="0"/>
                      <a:r>
                        <a:rPr lang="zh-CN" sz="1200" b="0" i="0" u="none" baseline="0"/>
                        <a:t>招聘团队</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选择和招聘团队成员</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5974">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团队成员岗位职责和措施已明确</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rowSpan="2">
                  <a:txBody>
                    <a:bodyPr/>
                    <a:lstStyle/>
                    <a:p>
                      <a:pPr algn="ctr" rtl="0"/>
                      <a:r>
                        <a:rPr lang="zh-CN" sz="1200" b="0" i="0" u="none" baseline="0"/>
                        <a:t>形成共同的目标</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团队形成共同目标</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短期和中期的共同目标</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rowSpan="2">
                  <a:txBody>
                    <a:bodyPr/>
                    <a:lstStyle/>
                    <a:p>
                      <a:pPr algn="ctr" rtl="0"/>
                      <a:r>
                        <a:rPr lang="zh-CN" sz="1200" b="0" i="0" u="none" baseline="0"/>
                        <a:t>制定规划并设置目标</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团队制定实现目标的计划</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将目标分解到给团队成员</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rowSpan="3">
                  <a:txBody>
                    <a:bodyPr/>
                    <a:lstStyle/>
                    <a:p>
                      <a:pPr algn="ctr" rtl="0"/>
                      <a:r>
                        <a:rPr lang="zh-CN" sz="1200" b="0" i="0" u="none" baseline="0"/>
                        <a:t>领导和团结</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激励大家并提高组织凝聚力</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领导组织</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鼓励团队合作和团结</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rowSpan="3">
                  <a:txBody>
                    <a:bodyPr/>
                    <a:lstStyle/>
                    <a:p>
                      <a:pPr algn="ctr" rtl="0"/>
                      <a:r>
                        <a:rPr lang="zh-CN" sz="1200" b="0" i="0" u="none" baseline="0"/>
                        <a:t>审查过程</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建立管理体系监督进度</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指导并检查团队成员</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978">
                <a:tc vMerge="1">
                  <a:txBody>
                    <a:bodyPr/>
                    <a:lstStyle/>
                    <a:p>
                      <a:pPr algn="l" rtl="0"/>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a:r>
                        <a:rPr lang="zh-CN" sz="1000" b="0" i="0" u="none" baseline="0"/>
                        <a:t>绩效管理</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6848">
                <a:tc>
                  <a:txBody>
                    <a:bodyPr/>
                    <a:lstStyle/>
                    <a:p>
                      <a:pPr algn="ctr" rtl="0"/>
                      <a:r>
                        <a:rPr lang="zh-CN" sz="1200" b="0" i="0" u="none" baseline="0"/>
                        <a:t>创新和改进</a:t>
                      </a:r>
                      <a:endParaRPr lang="zh-C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000" b="0" i="0" u="none" baseline="0"/>
                        <a:t>建立不断创新和改进的文化和程序</a:t>
                      </a:r>
                      <a:endParaRPr 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9533046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领导者</a:t>
            </a:r>
            <a:endParaRPr lang="zh-CN" sz="1800" dirty="0"/>
          </a:p>
        </p:txBody>
      </p:sp>
      <p:pic>
        <p:nvPicPr>
          <p:cNvPr id="3" name="Picture 2"/>
          <p:cNvPicPr>
            <a:picLocks noChangeAspect="1"/>
          </p:cNvPicPr>
          <p:nvPr/>
        </p:nvPicPr>
        <p:blipFill>
          <a:blip r:embed="rId2" cstate="print"/>
          <a:stretch>
            <a:fillRect/>
          </a:stretch>
        </p:blipFill>
        <p:spPr>
          <a:xfrm>
            <a:off x="611560" y="1052736"/>
            <a:ext cx="7920880" cy="5163037"/>
          </a:xfrm>
          <a:prstGeom prst="rect">
            <a:avLst/>
          </a:prstGeom>
        </p:spPr>
      </p:pic>
      <p:sp>
        <p:nvSpPr>
          <p:cNvPr id="20" name="TextBox 19"/>
          <p:cNvSpPr txBox="1"/>
          <p:nvPr/>
        </p:nvSpPr>
        <p:spPr>
          <a:xfrm>
            <a:off x="1759432" y="1916832"/>
            <a:ext cx="5548872" cy="369332"/>
          </a:xfrm>
          <a:prstGeom prst="rect">
            <a:avLst/>
          </a:prstGeom>
          <a:noFill/>
        </p:spPr>
        <p:txBody>
          <a:bodyPr wrap="square" rtlCol="0">
            <a:spAutoFit/>
          </a:bodyPr>
          <a:lstStyle/>
          <a:p>
            <a:pPr algn="l" rtl="0"/>
            <a:r>
              <a:rPr lang="zh-CN" b="0" i="0" u="none" baseline="0">
                <a:solidFill>
                  <a:srgbClr val="464748"/>
                </a:solidFill>
                <a:latin typeface="+mn-lt"/>
              </a:rPr>
              <a:t>追求</a:t>
            </a:r>
            <a:r>
              <a:rPr lang="zh-CN" b="0" i="0" u="none" baseline="0">
                <a:solidFill>
                  <a:srgbClr val="464748"/>
                </a:solidFill>
              </a:rPr>
              <a:t>                                                     </a:t>
            </a:r>
            <a:r>
              <a:rPr lang="zh-CN" b="0" i="0" u="none" baseline="0">
                <a:solidFill>
                  <a:srgbClr val="464748"/>
                </a:solidFill>
                <a:latin typeface="+mn-lt"/>
              </a:rPr>
              <a:t>完美</a:t>
            </a:r>
            <a:endParaRPr lang="zh-CN" dirty="0">
              <a:solidFill>
                <a:srgbClr val="464748"/>
              </a:solidFill>
              <a:latin typeface="+mn-lt"/>
            </a:endParaRPr>
          </a:p>
        </p:txBody>
      </p:sp>
      <p:pic>
        <p:nvPicPr>
          <p:cNvPr id="21" name="Picture 20"/>
          <p:cNvPicPr>
            <a:picLocks noChangeAspect="1"/>
          </p:cNvPicPr>
          <p:nvPr/>
        </p:nvPicPr>
        <p:blipFill>
          <a:blip r:embed="rId3" cstate="print"/>
          <a:stretch>
            <a:fillRect/>
          </a:stretch>
        </p:blipFill>
        <p:spPr>
          <a:xfrm>
            <a:off x="2771800" y="1786577"/>
            <a:ext cx="3168287" cy="629841"/>
          </a:xfrm>
          <a:prstGeom prst="rect">
            <a:avLst/>
          </a:prstGeom>
        </p:spPr>
      </p:pic>
      <p:sp>
        <p:nvSpPr>
          <p:cNvPr id="22" name="TextBox 21"/>
          <p:cNvSpPr txBox="1"/>
          <p:nvPr/>
        </p:nvSpPr>
        <p:spPr>
          <a:xfrm>
            <a:off x="1187624" y="3789040"/>
            <a:ext cx="6840760" cy="523220"/>
          </a:xfrm>
          <a:prstGeom prst="rect">
            <a:avLst/>
          </a:prstGeom>
          <a:noFill/>
        </p:spPr>
        <p:txBody>
          <a:bodyPr wrap="square" rtlCol="0">
            <a:spAutoFit/>
          </a:bodyPr>
          <a:lstStyle/>
          <a:p>
            <a:pPr algn="ctr" rtl="0"/>
            <a:r>
              <a:rPr lang="zh-CN" sz="1400" b="0" i="0" u="none" baseline="0">
                <a:solidFill>
                  <a:srgbClr val="464748"/>
                </a:solidFill>
                <a:latin typeface="+mn-lt"/>
              </a:rPr>
              <a:t>已成为那些竭力追求完美的 Transwarp 领导者们的共识，是 Transwarp 成为一家真正伟大企业的途径</a:t>
            </a:r>
          </a:p>
        </p:txBody>
      </p:sp>
      <p:cxnSp>
        <p:nvCxnSpPr>
          <p:cNvPr id="25" name="Straight Connector 24"/>
          <p:cNvCxnSpPr/>
          <p:nvPr/>
        </p:nvCxnSpPr>
        <p:spPr>
          <a:xfrm flipV="1">
            <a:off x="1331640" y="3634254"/>
            <a:ext cx="6480720"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xmlns="" val="1691750339"/>
              </p:ext>
            </p:extLst>
          </p:nvPr>
        </p:nvGraphicFramePr>
        <p:xfrm>
          <a:off x="3404921" y="4350399"/>
          <a:ext cx="4623463" cy="1604645"/>
        </p:xfrm>
        <a:graphic>
          <a:graphicData uri="http://schemas.openxmlformats.org/drawingml/2006/table">
            <a:tbl>
              <a:tblPr firstRow="1" firstCol="1" bandRow="1">
                <a:tableStyleId>{5C22544A-7EE6-4342-B048-85BDC9FD1C3A}</a:tableStyleId>
              </a:tblPr>
              <a:tblGrid>
                <a:gridCol w="1296117"/>
                <a:gridCol w="3327346"/>
              </a:tblGrid>
              <a:tr h="874395">
                <a:tc>
                  <a:txBody>
                    <a:bodyPr/>
                    <a:lstStyle/>
                    <a:p>
                      <a:pPr algn="ctr" rtl="0">
                        <a:lnSpc>
                          <a:spcPct val="115000"/>
                        </a:lnSpc>
                        <a:spcBef>
                          <a:spcPts val="800"/>
                        </a:spcBef>
                        <a:spcAft>
                          <a:spcPts val="0"/>
                        </a:spcAft>
                      </a:pPr>
                      <a:r>
                        <a:rPr lang="zh-CN" sz="1300" b="0" i="0" u="none" cap="all" baseline="0">
                          <a:solidFill>
                            <a:srgbClr val="464748"/>
                          </a:solidFill>
                          <a:effectLst/>
                        </a:rPr>
                        <a:t>宣讲人：</a:t>
                      </a:r>
                      <a:endParaRPr lang="zh-CN" sz="1300" b="0" cap="all" dirty="0">
                        <a:solidFill>
                          <a:srgbClr val="464748"/>
                        </a:solidFill>
                        <a:effectLst/>
                        <a:latin typeface="Plantagenet Cherokee"/>
                        <a:ea typeface="Times New Roman" panose="02020603050405020304" pitchFamily="18" charset="0"/>
                        <a:cs typeface="Times New Roman" panose="02020603050405020304" pitchFamily="18" charset="0"/>
                      </a:endParaRPr>
                    </a:p>
                  </a:txBody>
                  <a:tcPr marL="0" marR="0" marT="0" marB="0" anchor="b">
                    <a:noFill/>
                  </a:tcPr>
                </a:tc>
                <a:tc>
                  <a:txBody>
                    <a:bodyPr/>
                    <a:lstStyle/>
                    <a:p>
                      <a:pPr marL="274320" algn="ctr" rtl="0">
                        <a:lnSpc>
                          <a:spcPct val="115000"/>
                        </a:lnSpc>
                        <a:spcAft>
                          <a:spcPts val="0"/>
                        </a:spcAft>
                      </a:pPr>
                      <a:endParaRPr lang="zh-CN" sz="1300" b="0" dirty="0">
                        <a:solidFill>
                          <a:srgbClr val="464748"/>
                        </a:solidFill>
                        <a:effectLst/>
                        <a:latin typeface="Segoe Print" panose="02000600000000000000" pitchFamily="2" charset="0"/>
                        <a:ea typeface="Times New Roman" panose="02020603050405020304" pitchFamily="18" charset="0"/>
                        <a:cs typeface="Times New Roman" panose="02020603050405020304" pitchFamily="18" charset="0"/>
                      </a:endParaRPr>
                    </a:p>
                  </a:txBody>
                  <a:tcPr marL="0" marR="0" marT="0" marB="0" anchor="b">
                    <a:noFill/>
                  </a:tcPr>
                </a:tc>
              </a:tr>
              <a:tr h="730250">
                <a:tc>
                  <a:txBody>
                    <a:bodyPr/>
                    <a:lstStyle/>
                    <a:p>
                      <a:pPr algn="ctr" rtl="0">
                        <a:lnSpc>
                          <a:spcPct val="115000"/>
                        </a:lnSpc>
                        <a:spcBef>
                          <a:spcPts val="800"/>
                        </a:spcBef>
                        <a:spcAft>
                          <a:spcPts val="0"/>
                        </a:spcAft>
                      </a:pPr>
                      <a:r>
                        <a:rPr lang="zh-CN" sz="1300" b="0" i="0" u="none" cap="all" baseline="0">
                          <a:solidFill>
                            <a:srgbClr val="464748"/>
                          </a:solidFill>
                          <a:effectLst/>
                        </a:rPr>
                        <a:t>今日要事：</a:t>
                      </a:r>
                      <a:endParaRPr lang="zh-CN" sz="1300" b="0" cap="all" dirty="0">
                        <a:solidFill>
                          <a:srgbClr val="464748"/>
                        </a:solidFill>
                        <a:effectLst/>
                        <a:latin typeface="Plantagenet Cherokee"/>
                        <a:ea typeface="Times New Roman" panose="02020603050405020304" pitchFamily="18" charset="0"/>
                        <a:cs typeface="Times New Roman" panose="02020603050405020304" pitchFamily="18" charset="0"/>
                      </a:endParaRPr>
                    </a:p>
                  </a:txBody>
                  <a:tcPr marL="0" marR="0" marT="0" marB="0" anchor="b">
                    <a:noFill/>
                  </a:tcPr>
                </a:tc>
                <a:tc>
                  <a:txBody>
                    <a:bodyPr/>
                    <a:lstStyle/>
                    <a:p>
                      <a:pPr marL="274320" algn="ctr" rtl="0">
                        <a:lnSpc>
                          <a:spcPct val="115000"/>
                        </a:lnSpc>
                        <a:spcAft>
                          <a:spcPts val="0"/>
                        </a:spcAft>
                      </a:pPr>
                      <a:endParaRPr lang="zh-CN" sz="1300" b="0" dirty="0">
                        <a:solidFill>
                          <a:srgbClr val="464748"/>
                        </a:solidFill>
                        <a:effectLst/>
                        <a:latin typeface="Segoe Print" panose="02000600000000000000" pitchFamily="2" charset="0"/>
                        <a:ea typeface="Times New Roman" panose="02020603050405020304" pitchFamily="18" charset="0"/>
                        <a:cs typeface="Times New Roman" panose="02020603050405020304" pitchFamily="18" charset="0"/>
                      </a:endParaRPr>
                    </a:p>
                  </a:txBody>
                  <a:tcPr marL="0" marR="0" marT="0" marB="0" anchor="b">
                    <a:noFill/>
                  </a:tcPr>
                </a:tc>
              </a:tr>
            </a:tbl>
          </a:graphicData>
        </a:graphic>
      </p:graphicFrame>
      <p:grpSp>
        <p:nvGrpSpPr>
          <p:cNvPr id="12" name="Group 11"/>
          <p:cNvGrpSpPr/>
          <p:nvPr/>
        </p:nvGrpSpPr>
        <p:grpSpPr>
          <a:xfrm>
            <a:off x="870566" y="4374396"/>
            <a:ext cx="1777731" cy="1502876"/>
            <a:chOff x="3526110" y="1844349"/>
            <a:chExt cx="3380105" cy="4566508"/>
          </a:xfrm>
        </p:grpSpPr>
        <p:sp>
          <p:nvSpPr>
            <p:cNvPr id="14" name="Rounded Rectangle 13"/>
            <p:cNvSpPr/>
            <p:nvPr/>
          </p:nvSpPr>
          <p:spPr>
            <a:xfrm>
              <a:off x="3526112" y="1844349"/>
              <a:ext cx="3380103" cy="652358"/>
            </a:xfrm>
            <a:prstGeom prst="roundRect">
              <a:avLst/>
            </a:prstGeom>
            <a:solidFill>
              <a:srgbClr val="66FF66"/>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9"/>
                  </a:solidFill>
                </a:rPr>
                <a:t>Transwarp 的核心价值观</a:t>
              </a:r>
              <a:endParaRPr lang="zh-CN" sz="1000" dirty="0">
                <a:solidFill>
                  <a:srgbClr val="464749"/>
                </a:solidFill>
              </a:endParaRPr>
            </a:p>
          </p:txBody>
        </p:sp>
        <p:sp>
          <p:nvSpPr>
            <p:cNvPr id="15" name="Rounded Rectangle 14"/>
            <p:cNvSpPr/>
            <p:nvPr/>
          </p:nvSpPr>
          <p:spPr>
            <a:xfrm>
              <a:off x="3526111" y="2645007"/>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结果导向</a:t>
              </a:r>
              <a:endParaRPr lang="zh-CN" sz="900" dirty="0">
                <a:solidFill>
                  <a:srgbClr val="464749"/>
                </a:solidFill>
              </a:endParaRPr>
            </a:p>
          </p:txBody>
        </p:sp>
        <p:sp>
          <p:nvSpPr>
            <p:cNvPr id="16" name="Rounded Rectangle 15"/>
            <p:cNvSpPr/>
            <p:nvPr/>
          </p:nvSpPr>
          <p:spPr>
            <a:xfrm>
              <a:off x="3526111" y="3297366"/>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客户导向</a:t>
              </a:r>
              <a:endParaRPr lang="zh-CN" sz="900" dirty="0">
                <a:solidFill>
                  <a:srgbClr val="464749"/>
                </a:solidFill>
              </a:endParaRPr>
            </a:p>
          </p:txBody>
        </p:sp>
        <p:sp>
          <p:nvSpPr>
            <p:cNvPr id="17" name="Rounded Rectangle 16"/>
            <p:cNvSpPr/>
            <p:nvPr/>
          </p:nvSpPr>
          <p:spPr>
            <a:xfrm>
              <a:off x="3526111" y="394972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良好的工作环境</a:t>
              </a:r>
            </a:p>
          </p:txBody>
        </p:sp>
        <p:sp>
          <p:nvSpPr>
            <p:cNvPr id="18" name="Rounded Rectangle 17"/>
            <p:cNvSpPr/>
            <p:nvPr/>
          </p:nvSpPr>
          <p:spPr>
            <a:xfrm>
              <a:off x="3526111" y="4602084"/>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团队合作</a:t>
              </a:r>
            </a:p>
          </p:txBody>
        </p:sp>
        <p:sp>
          <p:nvSpPr>
            <p:cNvPr id="19" name="Rounded Rectangle 18"/>
            <p:cNvSpPr/>
            <p:nvPr/>
          </p:nvSpPr>
          <p:spPr>
            <a:xfrm>
              <a:off x="3526110" y="525063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创新</a:t>
              </a:r>
              <a:endParaRPr lang="zh-CN" sz="900" dirty="0">
                <a:solidFill>
                  <a:srgbClr val="464749"/>
                </a:solidFill>
              </a:endParaRPr>
            </a:p>
          </p:txBody>
        </p:sp>
        <p:sp>
          <p:nvSpPr>
            <p:cNvPr id="24" name="Rounded Rectangle 23"/>
            <p:cNvSpPr/>
            <p:nvPr/>
          </p:nvSpPr>
          <p:spPr>
            <a:xfrm>
              <a:off x="3526111" y="5906801"/>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正直</a:t>
              </a:r>
            </a:p>
          </p:txBody>
        </p:sp>
      </p:grpSp>
    </p:spTree>
    <p:extLst>
      <p:ext uri="{BB962C8B-B14F-4D97-AF65-F5344CB8AC3E}">
        <p14:creationId xmlns:p14="http://schemas.microsoft.com/office/powerpoint/2010/main" xmlns="" val="152577610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领导过程 – 国际管理的语言</a:t>
            </a:r>
            <a:endParaRPr lang="zh-CN" sz="18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23" name="Group 22"/>
          <p:cNvGrpSpPr/>
          <p:nvPr/>
        </p:nvGrpSpPr>
        <p:grpSpPr>
          <a:xfrm>
            <a:off x="1862647" y="3043459"/>
            <a:ext cx="4976009" cy="2041725"/>
            <a:chOff x="1862647" y="3043459"/>
            <a:chExt cx="4976009" cy="2041725"/>
          </a:xfrm>
        </p:grpSpPr>
        <p:sp>
          <p:nvSpPr>
            <p:cNvPr id="4" name="Rounded Rectangle 3"/>
            <p:cNvSpPr/>
            <p:nvPr/>
          </p:nvSpPr>
          <p:spPr>
            <a:xfrm>
              <a:off x="3203848" y="4725144"/>
              <a:ext cx="2448272" cy="3600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400" b="1" i="0" u="none" baseline="0">
                  <a:solidFill>
                    <a:schemeClr val="tx1"/>
                  </a:solidFill>
                  <a:latin typeface="+mj-lt"/>
                </a:rPr>
                <a:t>远航者的价值观</a:t>
              </a:r>
              <a:endParaRPr lang="zh-CN" sz="1400" b="1" dirty="0">
                <a:solidFill>
                  <a:schemeClr val="tx1"/>
                </a:solidFill>
                <a:latin typeface="+mj-lt"/>
              </a:endParaRPr>
            </a:p>
          </p:txBody>
        </p:sp>
        <p:sp>
          <p:nvSpPr>
            <p:cNvPr id="10" name="Rounded Rectangle 9"/>
            <p:cNvSpPr/>
            <p:nvPr/>
          </p:nvSpPr>
          <p:spPr>
            <a:xfrm>
              <a:off x="4499992" y="4357010"/>
              <a:ext cx="1928110"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客户导向</a:t>
              </a:r>
              <a:endParaRPr lang="zh-CN" sz="1200" b="1" dirty="0">
                <a:solidFill>
                  <a:schemeClr val="tx1"/>
                </a:solidFill>
                <a:latin typeface="+mj-lt"/>
              </a:endParaRPr>
            </a:p>
          </p:txBody>
        </p:sp>
        <p:sp>
          <p:nvSpPr>
            <p:cNvPr id="11" name="Rounded Rectangle 10"/>
            <p:cNvSpPr/>
            <p:nvPr/>
          </p:nvSpPr>
          <p:spPr>
            <a:xfrm>
              <a:off x="4674224" y="3996970"/>
              <a:ext cx="1985595"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团队精神</a:t>
              </a:r>
              <a:endParaRPr lang="zh-CN" sz="1200" b="1" dirty="0">
                <a:solidFill>
                  <a:schemeClr val="tx1"/>
                </a:solidFill>
                <a:latin typeface="+mj-lt"/>
              </a:endParaRPr>
            </a:p>
          </p:txBody>
        </p:sp>
        <p:sp>
          <p:nvSpPr>
            <p:cNvPr id="12" name="Rounded Rectangle 11"/>
            <p:cNvSpPr/>
            <p:nvPr/>
          </p:nvSpPr>
          <p:spPr>
            <a:xfrm>
              <a:off x="4787962" y="3636930"/>
              <a:ext cx="2050694"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正直</a:t>
              </a:r>
              <a:endParaRPr lang="zh-CN" sz="1200" b="1" dirty="0">
                <a:solidFill>
                  <a:schemeClr val="tx1"/>
                </a:solidFill>
                <a:latin typeface="+mj-lt"/>
              </a:endParaRPr>
            </a:p>
          </p:txBody>
        </p:sp>
        <p:sp>
          <p:nvSpPr>
            <p:cNvPr id="15" name="Rounded Rectangle 14"/>
            <p:cNvSpPr/>
            <p:nvPr/>
          </p:nvSpPr>
          <p:spPr>
            <a:xfrm>
              <a:off x="2312174" y="4348873"/>
              <a:ext cx="1918012"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结果导向</a:t>
              </a:r>
              <a:endParaRPr lang="zh-CN" sz="1200" b="1" dirty="0">
                <a:solidFill>
                  <a:schemeClr val="tx1"/>
                </a:solidFill>
                <a:latin typeface="+mj-lt"/>
              </a:endParaRPr>
            </a:p>
          </p:txBody>
        </p:sp>
        <p:sp>
          <p:nvSpPr>
            <p:cNvPr id="16" name="Rounded Rectangle 15"/>
            <p:cNvSpPr/>
            <p:nvPr/>
          </p:nvSpPr>
          <p:spPr>
            <a:xfrm>
              <a:off x="2016224" y="3988876"/>
              <a:ext cx="2067308"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良好的工作环境</a:t>
              </a:r>
              <a:endParaRPr lang="zh-CN" sz="1200" b="1" dirty="0">
                <a:solidFill>
                  <a:schemeClr val="tx1"/>
                </a:solidFill>
                <a:latin typeface="+mj-lt"/>
              </a:endParaRPr>
            </a:p>
          </p:txBody>
        </p:sp>
        <p:sp>
          <p:nvSpPr>
            <p:cNvPr id="17" name="Rounded Rectangle 16"/>
            <p:cNvSpPr/>
            <p:nvPr/>
          </p:nvSpPr>
          <p:spPr>
            <a:xfrm>
              <a:off x="1862647" y="3620742"/>
              <a:ext cx="2047424" cy="36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tx1"/>
                  </a:solidFill>
                  <a:latin typeface="+mj-lt"/>
                </a:rPr>
                <a:t>创新</a:t>
              </a:r>
              <a:endParaRPr lang="zh-CN" sz="1200" b="1" dirty="0">
                <a:solidFill>
                  <a:schemeClr val="tx1"/>
                </a:solidFill>
                <a:latin typeface="+mj-lt"/>
              </a:endParaRPr>
            </a:p>
          </p:txBody>
        </p:sp>
        <p:cxnSp>
          <p:nvCxnSpPr>
            <p:cNvPr id="13" name="Straight Connector 12"/>
            <p:cNvCxnSpPr/>
            <p:nvPr/>
          </p:nvCxnSpPr>
          <p:spPr>
            <a:xfrm flipH="1" flipV="1">
              <a:off x="3652217" y="3043459"/>
              <a:ext cx="724622" cy="1657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395047" y="3043459"/>
              <a:ext cx="681009" cy="1657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34724" y="3092224"/>
              <a:ext cx="1296144" cy="369332"/>
            </a:xfrm>
            <a:prstGeom prst="rect">
              <a:avLst/>
            </a:prstGeom>
            <a:noFill/>
          </p:spPr>
          <p:txBody>
            <a:bodyPr wrap="square" rtlCol="0">
              <a:spAutoFit/>
            </a:bodyPr>
            <a:lstStyle/>
            <a:p>
              <a:pPr algn="ctr" rtl="0"/>
              <a:r>
                <a:rPr lang="zh-CN" b="1" i="0" u="none" baseline="0">
                  <a:latin typeface="Verdana" panose="020B0604030504040204" pitchFamily="34" charset="0"/>
                  <a:ea typeface="Verdana" panose="020B0604030504040204" pitchFamily="34" charset="0"/>
                  <a:cs typeface="Verdana" panose="020B0604030504040204" pitchFamily="34" charset="0"/>
                </a:rPr>
                <a:t>远航者</a:t>
              </a:r>
              <a:endParaRPr lang="zh-CN" b="1"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xmlns="" val="3709726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936487" y="1327187"/>
            <a:ext cx="4359052" cy="4744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创新</a:t>
            </a:r>
            <a:endParaRPr lang="zh-CN" sz="2000" dirty="0"/>
          </a:p>
        </p:txBody>
      </p:sp>
      <p:sp>
        <p:nvSpPr>
          <p:cNvPr id="4" name="TextBox 3"/>
          <p:cNvSpPr txBox="1"/>
          <p:nvPr/>
        </p:nvSpPr>
        <p:spPr>
          <a:xfrm flipH="1">
            <a:off x="3923928" y="1370384"/>
            <a:ext cx="4371611" cy="5170646"/>
          </a:xfrm>
          <a:prstGeom prst="rect">
            <a:avLst/>
          </a:prstGeom>
          <a:noFill/>
        </p:spPr>
        <p:txBody>
          <a:bodyPr wrap="square" rtlCol="0">
            <a:spAutoFit/>
          </a:bodyPr>
          <a:lstStyle/>
          <a:p>
            <a:pPr algn="ctr" rtl="0"/>
            <a:r>
              <a:rPr lang="zh-CN" sz="2000" b="0" i="0" u="none" baseline="0">
                <a:solidFill>
                  <a:srgbClr val="464748"/>
                </a:solidFill>
                <a:latin typeface="+mn-lt"/>
              </a:rPr>
              <a:t>创新：</a:t>
            </a:r>
          </a:p>
          <a:p>
            <a:endParaRPr lang="zh-CN" sz="900" dirty="0">
              <a:latin typeface="+mn-lt"/>
            </a:endParaRP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我们崇尚创新，Transwarp 人都是积极进取的</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不怕风险，不怕失败，这能让我们心存谦恭</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通过创新来解决现实世界的难题</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通过创新发现最佳手段及解决问题</a:t>
            </a:r>
            <a:endParaRPr lang="zh-CN" sz="700" dirty="0">
              <a:solidFill>
                <a:srgbClr val="464748"/>
              </a:solidFill>
              <a:latin typeface="+mn-lt"/>
            </a:endParaRP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要不断进步，我们就必须始终有一颗好奇心</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保持饥渴 – 不自作聪明是我们的警训</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灵活面对和适应我们身边的趋势</a:t>
            </a:r>
          </a:p>
          <a:p>
            <a:pPr algn="l" rtl="0">
              <a:lnSpc>
                <a:spcPct val="150000"/>
              </a:lnSpc>
            </a:pPr>
            <a:endParaRPr lang="zh-CN" sz="700" dirty="0">
              <a:solidFill>
                <a:srgbClr val="464748"/>
              </a:solidFill>
              <a:latin typeface="+mn-lt"/>
            </a:endParaRP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快速学习，保持理性</a:t>
            </a:r>
          </a:p>
          <a:p>
            <a:pPr marL="285750" indent="-285750" algn="l" rtl="0">
              <a:buFont typeface="Arial" panose="020B0604020202020204" pitchFamily="34" charset="0"/>
              <a:buChar char="•"/>
            </a:pPr>
            <a:endParaRPr lang="zh-CN" sz="1600" dirty="0"/>
          </a:p>
        </p:txBody>
      </p:sp>
      <p:sp>
        <p:nvSpPr>
          <p:cNvPr id="14" name="TextBox 13"/>
          <p:cNvSpPr txBox="1"/>
          <p:nvPr/>
        </p:nvSpPr>
        <p:spPr>
          <a:xfrm>
            <a:off x="1187624" y="2612654"/>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06461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923928" y="1916832"/>
            <a:ext cx="2808312" cy="4320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2000" b="1" i="0" u="none" baseline="0"/>
              <a:t>正直</a:t>
            </a:r>
            <a:endParaRPr lang="zh-CN" sz="2000" dirty="0"/>
          </a:p>
        </p:txBody>
      </p:sp>
      <p:sp>
        <p:nvSpPr>
          <p:cNvPr id="4" name="TextBox 3"/>
          <p:cNvSpPr txBox="1"/>
          <p:nvPr/>
        </p:nvSpPr>
        <p:spPr>
          <a:xfrm flipH="1">
            <a:off x="3923928" y="1974386"/>
            <a:ext cx="3096344" cy="3862596"/>
          </a:xfrm>
          <a:prstGeom prst="rect">
            <a:avLst/>
          </a:prstGeom>
          <a:noFill/>
        </p:spPr>
        <p:txBody>
          <a:bodyPr wrap="square" rtlCol="0">
            <a:spAutoFit/>
          </a:bodyPr>
          <a:lstStyle/>
          <a:p>
            <a:pPr algn="ctr" rtl="0"/>
            <a:r>
              <a:rPr lang="zh-CN" b="0" i="0" u="none" baseline="0">
                <a:solidFill>
                  <a:srgbClr val="464748"/>
                </a:solidFill>
                <a:latin typeface="+mn-lt"/>
              </a:rPr>
              <a:t>正直：</a:t>
            </a:r>
            <a:endParaRPr lang="zh-CN" sz="1600" dirty="0">
              <a:solidFill>
                <a:srgbClr val="464748"/>
              </a:solidFill>
              <a:latin typeface="+mn-lt"/>
            </a:endParaRPr>
          </a:p>
          <a:p>
            <a:endParaRPr lang="zh-CN" sz="9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尊重事实</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诚实</a:t>
            </a:r>
            <a:endParaRPr lang="zh-CN" sz="800" dirty="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自律</a:t>
            </a:r>
          </a:p>
          <a:p>
            <a:pPr algn="l" rtl="0">
              <a:lnSpc>
                <a:spcPct val="150000"/>
              </a:lnSpc>
            </a:pPr>
            <a:endParaRPr lang="zh-CN" sz="800" dirty="0" smtClean="0">
              <a:solidFill>
                <a:srgbClr val="464748"/>
              </a:solidFill>
              <a:latin typeface="+mn-lt"/>
            </a:endParaRP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遵纪守法</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规则</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保护 Transwarp 的知识产权</a:t>
            </a:r>
          </a:p>
          <a:p>
            <a:pPr marL="342900" indent="-342900" algn="l" rtl="0">
              <a:lnSpc>
                <a:spcPct val="150000"/>
              </a:lnSpc>
              <a:buFont typeface="Arial" panose="020B0604020202020204" pitchFamily="34" charset="0"/>
              <a:buChar char="•"/>
            </a:pPr>
            <a:r>
              <a:rPr lang="zh-CN" sz="1600" b="0" i="0" u="none" baseline="0">
                <a:solidFill>
                  <a:srgbClr val="464748"/>
                </a:solidFill>
                <a:latin typeface="+mn-lt"/>
              </a:rPr>
              <a:t>保护客户数据</a:t>
            </a:r>
            <a:endParaRPr lang="zh-CN" sz="1600" dirty="0">
              <a:solidFill>
                <a:srgbClr val="464748"/>
              </a:solidFill>
              <a:latin typeface="+mn-lt"/>
            </a:endParaRPr>
          </a:p>
          <a:p>
            <a:endParaRPr lang="zh-CN" sz="1600" dirty="0" smtClean="0">
              <a:latin typeface="+mn-lt"/>
            </a:endParaRPr>
          </a:p>
          <a:p>
            <a:pPr marL="285750" indent="-285750" algn="l" rtl="0">
              <a:buFont typeface="Arial" panose="020B0604020202020204" pitchFamily="34" charset="0"/>
              <a:buChar char="•"/>
            </a:pPr>
            <a:endParaRPr lang="zh-CN" sz="1600" dirty="0"/>
          </a:p>
        </p:txBody>
      </p:sp>
      <p:sp>
        <p:nvSpPr>
          <p:cNvPr id="14" name="TextBox 13"/>
          <p:cNvSpPr txBox="1"/>
          <p:nvPr/>
        </p:nvSpPr>
        <p:spPr>
          <a:xfrm>
            <a:off x="1187624" y="2612654"/>
            <a:ext cx="1786141" cy="1785104"/>
          </a:xfrm>
          <a:prstGeom prst="rect">
            <a:avLst/>
          </a:prstGeom>
          <a:solidFill>
            <a:srgbClr val="66FF66"/>
          </a:solidFill>
          <a:ln>
            <a:solidFill>
              <a:srgbClr val="464749"/>
            </a:solidFill>
          </a:ln>
          <a:scene3d>
            <a:camera prst="orthographicFront"/>
            <a:lightRig rig="threePt" dir="t"/>
          </a:scene3d>
          <a:sp3d>
            <a:bevelT w="114300" prst="artDeco"/>
          </a:sp3d>
        </p:spPr>
        <p:txBody>
          <a:bodyPr wrap="square" rtlCol="0">
            <a:spAutoFit/>
          </a:bodyPr>
          <a:lstStyle/>
          <a:p>
            <a:endParaRPr lang="zh-CN" sz="1000" dirty="0" smtClean="0"/>
          </a:p>
          <a:p>
            <a:pPr algn="ctr" rtl="0"/>
            <a:r>
              <a:rPr lang="zh-CN" b="0" i="0" u="none" baseline="0">
                <a:latin typeface="+mn-lt"/>
              </a:rPr>
              <a:t>追求完美 </a:t>
            </a:r>
          </a:p>
          <a:p>
            <a:pPr algn="ctr" rtl="0"/>
            <a:r>
              <a:rPr lang="zh-CN" b="0" i="0" u="none" baseline="0">
                <a:latin typeface="+mn-lt"/>
              </a:rPr>
              <a:t>从而</a:t>
            </a:r>
          </a:p>
          <a:p>
            <a:pPr algn="ctr" rtl="0"/>
            <a:r>
              <a:rPr lang="zh-CN" b="0" i="0" u="none" baseline="0">
                <a:latin typeface="+mn-lt"/>
              </a:rPr>
              <a:t>成就卓越</a:t>
            </a:r>
            <a:endParaRPr lang="zh-CN" dirty="0" smtClean="0">
              <a:latin typeface="+mn-lt"/>
            </a:endParaRPr>
          </a:p>
          <a:p>
            <a:endParaRPr lang="zh-CN" sz="1000" dirty="0"/>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045668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1547664" y="2852936"/>
            <a:ext cx="6480720" cy="1007968"/>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l" rtl="0">
              <a:lnSpc>
                <a:spcPct val="150000"/>
              </a:lnSpc>
            </a:pPr>
            <a:endParaRPr lang="zh-CN" sz="1100" dirty="0">
              <a:solidFill>
                <a:srgbClr val="464749"/>
              </a:solidFill>
              <a:latin typeface="+mn-lt"/>
            </a:endParaRPr>
          </a:p>
          <a:p>
            <a:pPr algn="ctr" rtl="0">
              <a:lnSpc>
                <a:spcPct val="150000"/>
              </a:lnSpc>
            </a:pPr>
            <a:r>
              <a:rPr lang="zh-CN" b="0" i="0" u="none" baseline="0">
                <a:solidFill>
                  <a:srgbClr val="464749"/>
                </a:solidFill>
                <a:latin typeface="+mn-lt"/>
              </a:rPr>
              <a:t>3.成为一名真正的 Transwarp 领导者</a:t>
            </a: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302073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dirty="0"/>
          </a:p>
        </p:txBody>
      </p:sp>
      <p:pic>
        <p:nvPicPr>
          <p:cNvPr id="3" name="Picture 2"/>
          <p:cNvPicPr>
            <a:picLocks noChangeAspect="1"/>
          </p:cNvPicPr>
          <p:nvPr/>
        </p:nvPicPr>
        <p:blipFill>
          <a:blip r:embed="rId2" cstate="print"/>
          <a:stretch>
            <a:fillRect/>
          </a:stretch>
        </p:blipFill>
        <p:spPr>
          <a:xfrm>
            <a:off x="179512" y="368062"/>
            <a:ext cx="8784976" cy="5811109"/>
          </a:xfrm>
          <a:prstGeom prst="rect">
            <a:avLst/>
          </a:prstGeom>
        </p:spPr>
      </p:pic>
      <p:sp>
        <p:nvSpPr>
          <p:cNvPr id="20" name="TextBox 19"/>
          <p:cNvSpPr txBox="1"/>
          <p:nvPr/>
        </p:nvSpPr>
        <p:spPr>
          <a:xfrm>
            <a:off x="1759432" y="1916832"/>
            <a:ext cx="5548872" cy="369332"/>
          </a:xfrm>
          <a:prstGeom prst="rect">
            <a:avLst/>
          </a:prstGeom>
          <a:noFill/>
        </p:spPr>
        <p:txBody>
          <a:bodyPr wrap="square" rtlCol="0">
            <a:spAutoFit/>
          </a:bodyPr>
          <a:lstStyle/>
          <a:p>
            <a:pPr algn="l" rtl="0"/>
            <a:r>
              <a:rPr lang="zh-CN" b="0" i="0" u="none" baseline="0">
                <a:latin typeface="+mn-lt"/>
              </a:rPr>
              <a:t>追求</a:t>
            </a:r>
            <a:r>
              <a:rPr lang="zh-CN" b="0" i="0" u="none" baseline="0"/>
              <a:t>                                                     </a:t>
            </a:r>
            <a:r>
              <a:rPr lang="zh-CN" b="0" i="0" u="none" baseline="0">
                <a:latin typeface="+mn-lt"/>
              </a:rPr>
              <a:t>完美</a:t>
            </a:r>
            <a:endParaRPr lang="zh-CN" dirty="0">
              <a:latin typeface="+mn-lt"/>
            </a:endParaRPr>
          </a:p>
        </p:txBody>
      </p:sp>
      <p:pic>
        <p:nvPicPr>
          <p:cNvPr id="23" name="Picture 22"/>
          <p:cNvPicPr>
            <a:picLocks noChangeAspect="1"/>
          </p:cNvPicPr>
          <p:nvPr/>
        </p:nvPicPr>
        <p:blipFill rotWithShape="1">
          <a:blip r:embed="rId3" cstate="print"/>
          <a:srcRect t="40325" b="39513"/>
          <a:stretch/>
        </p:blipFill>
        <p:spPr>
          <a:xfrm>
            <a:off x="179512" y="6381328"/>
            <a:ext cx="1584176" cy="319405"/>
          </a:xfrm>
          <a:prstGeom prst="rect">
            <a:avLst/>
          </a:prstGeom>
        </p:spPr>
      </p:pic>
      <p:pic>
        <p:nvPicPr>
          <p:cNvPr id="21" name="Picture 20"/>
          <p:cNvPicPr>
            <a:picLocks noChangeAspect="1"/>
          </p:cNvPicPr>
          <p:nvPr/>
        </p:nvPicPr>
        <p:blipFill>
          <a:blip r:embed="rId4" cstate="print"/>
          <a:stretch>
            <a:fillRect/>
          </a:stretch>
        </p:blipFill>
        <p:spPr>
          <a:xfrm>
            <a:off x="2771800" y="1786577"/>
            <a:ext cx="3168287" cy="629841"/>
          </a:xfrm>
          <a:prstGeom prst="rect">
            <a:avLst/>
          </a:prstGeom>
        </p:spPr>
      </p:pic>
      <p:sp>
        <p:nvSpPr>
          <p:cNvPr id="22" name="TextBox 21"/>
          <p:cNvSpPr txBox="1"/>
          <p:nvPr/>
        </p:nvSpPr>
        <p:spPr>
          <a:xfrm>
            <a:off x="1187624" y="3789040"/>
            <a:ext cx="6840760" cy="523220"/>
          </a:xfrm>
          <a:prstGeom prst="rect">
            <a:avLst/>
          </a:prstGeom>
          <a:noFill/>
        </p:spPr>
        <p:txBody>
          <a:bodyPr wrap="square" rtlCol="0">
            <a:spAutoFit/>
          </a:bodyPr>
          <a:lstStyle/>
          <a:p>
            <a:pPr algn="ctr" rtl="0"/>
            <a:r>
              <a:rPr lang="zh-CN" sz="1400" b="0" i="0" u="none" baseline="0">
                <a:latin typeface="+mn-lt"/>
              </a:rPr>
              <a:t>已成为那些竭力追求完美的 Transwarp 领导者们的共识，并让 Transwarp 成为一家真正伟大的企业</a:t>
            </a:r>
          </a:p>
        </p:txBody>
      </p:sp>
      <p:cxnSp>
        <p:nvCxnSpPr>
          <p:cNvPr id="25" name="Straight Connector 24"/>
          <p:cNvCxnSpPr/>
          <p:nvPr/>
        </p:nvCxnSpPr>
        <p:spPr>
          <a:xfrm flipV="1">
            <a:off x="1331640" y="3634254"/>
            <a:ext cx="6480720"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xmlns="" val="3053893033"/>
              </p:ext>
            </p:extLst>
          </p:nvPr>
        </p:nvGraphicFramePr>
        <p:xfrm>
          <a:off x="3404921" y="4350399"/>
          <a:ext cx="4623463" cy="1604645"/>
        </p:xfrm>
        <a:graphic>
          <a:graphicData uri="http://schemas.openxmlformats.org/drawingml/2006/table">
            <a:tbl>
              <a:tblPr firstRow="1" firstCol="1" bandRow="1">
                <a:tableStyleId>{5C22544A-7EE6-4342-B048-85BDC9FD1C3A}</a:tableStyleId>
              </a:tblPr>
              <a:tblGrid>
                <a:gridCol w="1296117"/>
                <a:gridCol w="3327346"/>
              </a:tblGrid>
              <a:tr h="874395">
                <a:tc>
                  <a:txBody>
                    <a:bodyPr/>
                    <a:lstStyle/>
                    <a:p>
                      <a:pPr algn="ctr" rtl="0">
                        <a:lnSpc>
                          <a:spcPct val="115000"/>
                        </a:lnSpc>
                        <a:spcBef>
                          <a:spcPts val="800"/>
                        </a:spcBef>
                        <a:spcAft>
                          <a:spcPts val="0"/>
                        </a:spcAft>
                      </a:pPr>
                      <a:r>
                        <a:rPr lang="zh-CN" sz="1300" b="0" i="0" u="none" cap="all" baseline="0">
                          <a:solidFill>
                            <a:schemeClr val="tx1"/>
                          </a:solidFill>
                          <a:effectLst/>
                        </a:rPr>
                        <a:t>宣讲人：</a:t>
                      </a:r>
                      <a:endParaRPr lang="zh-CN" sz="1300" b="0" cap="all" dirty="0">
                        <a:solidFill>
                          <a:schemeClr val="tx1"/>
                        </a:solidFill>
                        <a:effectLst/>
                        <a:latin typeface="Plantagenet Cherokee"/>
                        <a:ea typeface="Times New Roman" panose="02020603050405020304" pitchFamily="18" charset="0"/>
                        <a:cs typeface="Times New Roman" panose="02020603050405020304" pitchFamily="18" charset="0"/>
                      </a:endParaRPr>
                    </a:p>
                  </a:txBody>
                  <a:tcPr marL="0" marR="0" marT="0" marB="0" anchor="b">
                    <a:noFill/>
                  </a:tcPr>
                </a:tc>
                <a:tc>
                  <a:txBody>
                    <a:bodyPr/>
                    <a:lstStyle/>
                    <a:p>
                      <a:pPr marL="274320" algn="ctr" rtl="0">
                        <a:lnSpc>
                          <a:spcPct val="115000"/>
                        </a:lnSpc>
                        <a:spcAft>
                          <a:spcPts val="0"/>
                        </a:spcAft>
                      </a:pPr>
                      <a:endParaRPr lang="zh-CN" sz="1300" b="0" dirty="0">
                        <a:solidFill>
                          <a:schemeClr val="tx1"/>
                        </a:solidFill>
                        <a:effectLst/>
                        <a:latin typeface="Segoe Print" panose="02000600000000000000" pitchFamily="2" charset="0"/>
                        <a:ea typeface="Times New Roman" panose="02020603050405020304" pitchFamily="18" charset="0"/>
                        <a:cs typeface="Times New Roman" panose="02020603050405020304" pitchFamily="18" charset="0"/>
                      </a:endParaRPr>
                    </a:p>
                  </a:txBody>
                  <a:tcPr marL="0" marR="0" marT="0" marB="0" anchor="b">
                    <a:noFill/>
                  </a:tcPr>
                </a:tc>
              </a:tr>
              <a:tr h="730250">
                <a:tc>
                  <a:txBody>
                    <a:bodyPr/>
                    <a:lstStyle/>
                    <a:p>
                      <a:pPr algn="ctr" rtl="0">
                        <a:lnSpc>
                          <a:spcPct val="115000"/>
                        </a:lnSpc>
                        <a:spcBef>
                          <a:spcPts val="800"/>
                        </a:spcBef>
                        <a:spcAft>
                          <a:spcPts val="0"/>
                        </a:spcAft>
                      </a:pPr>
                      <a:r>
                        <a:rPr lang="zh-CN" sz="1300" b="0" i="0" u="none" cap="all" baseline="0">
                          <a:solidFill>
                            <a:schemeClr val="tx1"/>
                          </a:solidFill>
                          <a:effectLst/>
                        </a:rPr>
                        <a:t>今日要事：</a:t>
                      </a:r>
                      <a:endParaRPr lang="zh-CN" sz="1300" b="0" cap="all" dirty="0">
                        <a:solidFill>
                          <a:schemeClr val="tx1"/>
                        </a:solidFill>
                        <a:effectLst/>
                        <a:latin typeface="Plantagenet Cherokee"/>
                        <a:ea typeface="Times New Roman" panose="02020603050405020304" pitchFamily="18" charset="0"/>
                        <a:cs typeface="Times New Roman" panose="02020603050405020304" pitchFamily="18" charset="0"/>
                      </a:endParaRPr>
                    </a:p>
                  </a:txBody>
                  <a:tcPr marL="0" marR="0" marT="0" marB="0" anchor="b">
                    <a:noFill/>
                  </a:tcPr>
                </a:tc>
                <a:tc>
                  <a:txBody>
                    <a:bodyPr/>
                    <a:lstStyle/>
                    <a:p>
                      <a:pPr marL="274320" algn="ctr" rtl="0">
                        <a:lnSpc>
                          <a:spcPct val="115000"/>
                        </a:lnSpc>
                        <a:spcAft>
                          <a:spcPts val="0"/>
                        </a:spcAft>
                      </a:pPr>
                      <a:endParaRPr lang="zh-CN" sz="1300" b="0" dirty="0">
                        <a:solidFill>
                          <a:schemeClr val="tx1"/>
                        </a:solidFill>
                        <a:effectLst/>
                        <a:latin typeface="Segoe Print" panose="02000600000000000000" pitchFamily="2" charset="0"/>
                        <a:ea typeface="Times New Roman" panose="02020603050405020304" pitchFamily="18" charset="0"/>
                        <a:cs typeface="Times New Roman" panose="02020603050405020304" pitchFamily="18" charset="0"/>
                      </a:endParaRPr>
                    </a:p>
                  </a:txBody>
                  <a:tcPr marL="0" marR="0" marT="0" marB="0" anchor="b">
                    <a:noFill/>
                  </a:tcPr>
                </a:tc>
              </a:tr>
            </a:tbl>
          </a:graphicData>
        </a:graphic>
      </p:graphicFrame>
      <p:grpSp>
        <p:nvGrpSpPr>
          <p:cNvPr id="12" name="Group 11"/>
          <p:cNvGrpSpPr/>
          <p:nvPr/>
        </p:nvGrpSpPr>
        <p:grpSpPr>
          <a:xfrm>
            <a:off x="539552" y="4497519"/>
            <a:ext cx="1777731" cy="1262002"/>
            <a:chOff x="3526110" y="1844349"/>
            <a:chExt cx="3380105" cy="4566508"/>
          </a:xfrm>
        </p:grpSpPr>
        <p:sp>
          <p:nvSpPr>
            <p:cNvPr id="14" name="Rounded Rectangle 13"/>
            <p:cNvSpPr/>
            <p:nvPr/>
          </p:nvSpPr>
          <p:spPr>
            <a:xfrm>
              <a:off x="3526112" y="1844349"/>
              <a:ext cx="3380103" cy="652358"/>
            </a:xfrm>
            <a:prstGeom prst="roundRect">
              <a:avLst/>
            </a:prstGeom>
            <a:solidFill>
              <a:srgbClr val="66FF66"/>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000" b="0" i="0" u="none" baseline="0">
                  <a:solidFill>
                    <a:srgbClr val="464749"/>
                  </a:solidFill>
                </a:rPr>
                <a:t>追求完美</a:t>
              </a:r>
              <a:endParaRPr lang="zh-CN" sz="1000" dirty="0">
                <a:solidFill>
                  <a:srgbClr val="464749"/>
                </a:solidFill>
              </a:endParaRPr>
            </a:p>
          </p:txBody>
        </p:sp>
        <p:sp>
          <p:nvSpPr>
            <p:cNvPr id="15" name="Rounded Rectangle 14"/>
            <p:cNvSpPr/>
            <p:nvPr/>
          </p:nvSpPr>
          <p:spPr>
            <a:xfrm>
              <a:off x="3526111" y="2645007"/>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结果导向</a:t>
              </a:r>
              <a:endParaRPr lang="zh-CN" sz="900" dirty="0">
                <a:solidFill>
                  <a:srgbClr val="464749"/>
                </a:solidFill>
              </a:endParaRPr>
            </a:p>
          </p:txBody>
        </p:sp>
        <p:sp>
          <p:nvSpPr>
            <p:cNvPr id="16" name="Rounded Rectangle 15"/>
            <p:cNvSpPr/>
            <p:nvPr/>
          </p:nvSpPr>
          <p:spPr>
            <a:xfrm>
              <a:off x="3526111" y="3297366"/>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客户导向</a:t>
              </a:r>
              <a:endParaRPr lang="zh-CN" sz="900" dirty="0">
                <a:solidFill>
                  <a:srgbClr val="464749"/>
                </a:solidFill>
              </a:endParaRPr>
            </a:p>
          </p:txBody>
        </p:sp>
        <p:sp>
          <p:nvSpPr>
            <p:cNvPr id="17" name="Rounded Rectangle 16"/>
            <p:cNvSpPr/>
            <p:nvPr/>
          </p:nvSpPr>
          <p:spPr>
            <a:xfrm>
              <a:off x="3526111" y="394972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良好的工作环境</a:t>
              </a:r>
            </a:p>
          </p:txBody>
        </p:sp>
        <p:sp>
          <p:nvSpPr>
            <p:cNvPr id="18" name="Rounded Rectangle 17"/>
            <p:cNvSpPr/>
            <p:nvPr/>
          </p:nvSpPr>
          <p:spPr>
            <a:xfrm>
              <a:off x="3526111" y="4602084"/>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团队合作</a:t>
              </a:r>
            </a:p>
          </p:txBody>
        </p:sp>
        <p:sp>
          <p:nvSpPr>
            <p:cNvPr id="19" name="Rounded Rectangle 18"/>
            <p:cNvSpPr/>
            <p:nvPr/>
          </p:nvSpPr>
          <p:spPr>
            <a:xfrm>
              <a:off x="3526110" y="5250635"/>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创新</a:t>
              </a:r>
              <a:endParaRPr lang="zh-CN" sz="900" dirty="0">
                <a:solidFill>
                  <a:srgbClr val="464749"/>
                </a:solidFill>
              </a:endParaRPr>
            </a:p>
          </p:txBody>
        </p:sp>
        <p:sp>
          <p:nvSpPr>
            <p:cNvPr id="24" name="Rounded Rectangle 23"/>
            <p:cNvSpPr/>
            <p:nvPr/>
          </p:nvSpPr>
          <p:spPr>
            <a:xfrm>
              <a:off x="3526111" y="5906801"/>
              <a:ext cx="3380104" cy="504056"/>
            </a:xfrm>
            <a:prstGeom prst="roundRect">
              <a:avLst/>
            </a:prstGeom>
            <a:solidFill>
              <a:srgbClr val="FFFF00"/>
            </a:solidFill>
            <a:ln>
              <a:solidFill>
                <a:srgbClr val="464749"/>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正直</a:t>
              </a:r>
            </a:p>
          </p:txBody>
        </p:sp>
      </p:grpSp>
    </p:spTree>
    <p:extLst>
      <p:ext uri="{BB962C8B-B14F-4D97-AF65-F5344CB8AC3E}">
        <p14:creationId xmlns:p14="http://schemas.microsoft.com/office/powerpoint/2010/main" xmlns="" val="12313003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3.成为一名真正的 Transwarp 领导者</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312275" y="1699977"/>
            <a:ext cx="8534400" cy="3708708"/>
          </a:xfrm>
          <a:prstGeom prst="rect">
            <a:avLst/>
          </a:prstGeom>
          <a:noFill/>
        </p:spPr>
        <p:txBody>
          <a:bodyPr wrap="square" rtlCol="0">
            <a:spAutoFit/>
          </a:bodyPr>
          <a:lstStyle/>
          <a:p>
            <a:pPr algn="ctr" rtl="0"/>
            <a:r>
              <a:rPr lang="zh-CN" b="0" i="0" u="none" baseline="0">
                <a:solidFill>
                  <a:srgbClr val="464748"/>
                </a:solidFill>
                <a:latin typeface="+mn-lt"/>
              </a:rPr>
              <a:t>真正的 Transwarp 领导者必须熟谙 Transwarp 领导力的基本要素。</a:t>
            </a:r>
          </a:p>
          <a:p>
            <a:endParaRPr lang="zh-CN" dirty="0">
              <a:solidFill>
                <a:srgbClr val="464748"/>
              </a:solidFill>
              <a:latin typeface="+mn-lt"/>
            </a:endParaRPr>
          </a:p>
          <a:p>
            <a:pPr algn="l" rtl="0"/>
            <a:r>
              <a:rPr lang="zh-CN" b="0" i="0" u="none" baseline="0">
                <a:solidFill>
                  <a:srgbClr val="464748"/>
                </a:solidFill>
                <a:latin typeface="+mn-lt"/>
              </a:rPr>
              <a:t>Transwarp 领导力的基本要素是：</a:t>
            </a:r>
          </a:p>
          <a:p>
            <a:endParaRPr lang="zh-CN" dirty="0">
              <a:solidFill>
                <a:srgbClr val="464748"/>
              </a:solidFill>
              <a:latin typeface="+mn-lt"/>
            </a:endParaRPr>
          </a:p>
          <a:p>
            <a:pPr marL="1257300" lvl="2" indent="-342900" algn="l" rtl="0">
              <a:buClr>
                <a:srgbClr val="CC9900"/>
              </a:buClr>
              <a:buSzPct val="200000"/>
              <a:buFont typeface="+mj-lt"/>
              <a:buAutoNum type="alphaUcPeriod"/>
            </a:pPr>
            <a:r>
              <a:rPr lang="zh-CN" sz="1600" b="0" i="0" u="none" baseline="0">
                <a:solidFill>
                  <a:srgbClr val="464748"/>
                </a:solidFill>
                <a:latin typeface="+mn-lt"/>
              </a:rPr>
              <a:t> 态度 – Transwarp 领导者应当如何思考</a:t>
            </a:r>
          </a:p>
          <a:p>
            <a:pPr lvl="2" algn="l" rtl="0"/>
            <a:endParaRPr lang="zh-CN" sz="3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对 Transwarp 的愿景和价值观充满激情</a:t>
            </a: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永不懈怠地追求完美 – 不停地思考</a:t>
            </a:r>
          </a:p>
          <a:p>
            <a:pPr marL="3086100" lvl="6" indent="-342900" algn="l" rtl="0">
              <a:lnSpc>
                <a:spcPct val="150000"/>
              </a:lnSpc>
              <a:buFont typeface="Arial" panose="020B0604020202020204" pitchFamily="34" charset="0"/>
              <a:buChar char="•"/>
            </a:pPr>
            <a:r>
              <a:rPr lang="zh-CN" sz="1400" b="0" i="0" u="none" baseline="0">
                <a:solidFill>
                  <a:srgbClr val="464748"/>
                </a:solidFill>
                <a:latin typeface="+mn-lt"/>
              </a:rPr>
              <a:t>我怎样才能进步？</a:t>
            </a:r>
          </a:p>
          <a:p>
            <a:pPr marL="3086100" lvl="6" indent="-342900" algn="l" rtl="0">
              <a:lnSpc>
                <a:spcPct val="150000"/>
              </a:lnSpc>
              <a:buFont typeface="Arial" panose="020B0604020202020204" pitchFamily="34" charset="0"/>
              <a:buChar char="•"/>
            </a:pPr>
            <a:r>
              <a:rPr lang="zh-CN" sz="1400" b="0" i="0" u="none" baseline="0">
                <a:solidFill>
                  <a:srgbClr val="464748"/>
                </a:solidFill>
                <a:latin typeface="+mn-lt"/>
              </a:rPr>
              <a:t>我们怎样才能进步？</a:t>
            </a:r>
          </a:p>
          <a:p>
            <a:pPr marL="3086100" lvl="6" indent="-342900" algn="l" rtl="0">
              <a:lnSpc>
                <a:spcPct val="150000"/>
              </a:lnSpc>
              <a:buFont typeface="Arial" panose="020B0604020202020204" pitchFamily="34" charset="0"/>
              <a:buChar char="•"/>
            </a:pPr>
            <a:r>
              <a:rPr lang="zh-CN" sz="1400" b="0" i="0" u="none" baseline="0">
                <a:solidFill>
                  <a:srgbClr val="464748"/>
                </a:solidFill>
                <a:latin typeface="+mn-lt"/>
              </a:rPr>
              <a:t>我们怎样才能做得更好？</a:t>
            </a:r>
          </a:p>
          <a:p>
            <a:pPr lvl="5" algn="l" rtl="0">
              <a:lnSpc>
                <a:spcPct val="150000"/>
              </a:lnSpc>
            </a:pPr>
            <a:endParaRPr lang="zh-CN" sz="800" dirty="0" smtClean="0">
              <a:solidFill>
                <a:srgbClr val="464748"/>
              </a:solidFill>
              <a:latin typeface="+mn-lt"/>
            </a:endParaRPr>
          </a:p>
          <a:p>
            <a:pPr algn="l" rtl="0">
              <a:lnSpc>
                <a:spcPct val="150000"/>
              </a:lnSpc>
            </a:pPr>
            <a:endParaRPr lang="zh-CN" dirty="0">
              <a:solidFill>
                <a:srgbClr val="464748"/>
              </a:solidFill>
              <a:latin typeface="+mn-lt"/>
            </a:endParaRPr>
          </a:p>
        </p:txBody>
      </p:sp>
      <p:grpSp>
        <p:nvGrpSpPr>
          <p:cNvPr id="6" name="Group 5"/>
          <p:cNvGrpSpPr/>
          <p:nvPr/>
        </p:nvGrpSpPr>
        <p:grpSpPr>
          <a:xfrm>
            <a:off x="3779912" y="4887939"/>
            <a:ext cx="1584176" cy="1572169"/>
            <a:chOff x="7222067" y="2780928"/>
            <a:chExt cx="1584176" cy="1572169"/>
          </a:xfrm>
        </p:grpSpPr>
        <p:pic>
          <p:nvPicPr>
            <p:cNvPr id="8" name="Picture 2" descr="http://www.cksinfo.com/clipart/toys/abc-blocks.png"/>
            <p:cNvPicPr>
              <a:picLocks noChangeAspect="1" noChangeArrowheads="1"/>
            </p:cNvPicPr>
            <p:nvPr/>
          </p:nvPicPr>
          <p:blipFill>
            <a:blip r:embed="rId3" cstate="print"/>
            <a:srcRect/>
            <a:stretch>
              <a:fillRect/>
            </a:stretch>
          </p:blipFill>
          <p:spPr bwMode="auto">
            <a:xfrm>
              <a:off x="7380312" y="2780928"/>
              <a:ext cx="1258601" cy="1223640"/>
            </a:xfrm>
            <a:prstGeom prst="rect">
              <a:avLst/>
            </a:prstGeom>
            <a:noFill/>
            <a:ln w="9525">
              <a:noFill/>
              <a:miter lim="800000"/>
              <a:headEnd/>
              <a:tailEnd/>
            </a:ln>
            <a:effectLst/>
          </p:spPr>
        </p:pic>
        <p:pic>
          <p:nvPicPr>
            <p:cNvPr id="9" name="Picture 8"/>
            <p:cNvPicPr>
              <a:picLocks noChangeAspect="1"/>
            </p:cNvPicPr>
            <p:nvPr/>
          </p:nvPicPr>
          <p:blipFill rotWithShape="1">
            <a:blip r:embed="rId2" cstate="print"/>
            <a:srcRect t="40325" b="39513"/>
            <a:stretch/>
          </p:blipFill>
          <p:spPr>
            <a:xfrm>
              <a:off x="7222067" y="4033692"/>
              <a:ext cx="1584176" cy="319405"/>
            </a:xfrm>
            <a:prstGeom prst="rect">
              <a:avLst/>
            </a:prstGeom>
          </p:spPr>
        </p:pic>
      </p:grpSp>
      <p:sp>
        <p:nvSpPr>
          <p:cNvPr id="10" name="Rectangle 9"/>
          <p:cNvSpPr/>
          <p:nvPr/>
        </p:nvSpPr>
        <p:spPr>
          <a:xfrm>
            <a:off x="3707904" y="4869160"/>
            <a:ext cx="1728192" cy="1590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Tree>
    <p:extLst>
      <p:ext uri="{BB962C8B-B14F-4D97-AF65-F5344CB8AC3E}">
        <p14:creationId xmlns:p14="http://schemas.microsoft.com/office/powerpoint/2010/main" xmlns="" val="12145884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3.成为一名真正的 Transwarp 领导者</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271843" y="1484533"/>
            <a:ext cx="8534400" cy="2970044"/>
          </a:xfrm>
          <a:prstGeom prst="rect">
            <a:avLst/>
          </a:prstGeom>
          <a:noFill/>
        </p:spPr>
        <p:txBody>
          <a:bodyPr wrap="square" rtlCol="0">
            <a:spAutoFit/>
          </a:bodyPr>
          <a:lstStyle/>
          <a:p>
            <a:pPr algn="ctr" rtl="0"/>
            <a:r>
              <a:rPr lang="zh-CN" b="0" i="0" u="none" baseline="0">
                <a:solidFill>
                  <a:srgbClr val="464748"/>
                </a:solidFill>
                <a:latin typeface="+mn-lt"/>
              </a:rPr>
              <a:t>真正的 Transwarp 领导者必须熟谙 Transwarp 领导力的基本要素。</a:t>
            </a:r>
          </a:p>
          <a:p>
            <a:endParaRPr lang="zh-CN" dirty="0">
              <a:solidFill>
                <a:srgbClr val="464748"/>
              </a:solidFill>
              <a:latin typeface="+mn-lt"/>
            </a:endParaRPr>
          </a:p>
          <a:p>
            <a:pPr algn="l" rtl="0"/>
            <a:r>
              <a:rPr lang="zh-CN" b="0" i="0" u="none" baseline="0">
                <a:solidFill>
                  <a:srgbClr val="464748"/>
                </a:solidFill>
                <a:latin typeface="+mn-lt"/>
              </a:rPr>
              <a:t>Transwarp 领导力的基本要素是：</a:t>
            </a:r>
          </a:p>
          <a:p>
            <a:endParaRPr lang="zh-CN" dirty="0">
              <a:solidFill>
                <a:srgbClr val="464748"/>
              </a:solidFill>
              <a:latin typeface="+mn-lt"/>
            </a:endParaRPr>
          </a:p>
          <a:p>
            <a:pPr lvl="5" algn="l" rtl="0">
              <a:lnSpc>
                <a:spcPct val="150000"/>
              </a:lnSpc>
            </a:pPr>
            <a:endParaRPr lang="zh-CN" sz="800" dirty="0" smtClean="0">
              <a:solidFill>
                <a:srgbClr val="464748"/>
              </a:solidFill>
              <a:latin typeface="+mn-lt"/>
            </a:endParaRPr>
          </a:p>
          <a:p>
            <a:pPr marL="1257300" lvl="2" indent="-342900" algn="l" rtl="0">
              <a:buClr>
                <a:srgbClr val="C00000"/>
              </a:buClr>
              <a:buSzPct val="150000"/>
              <a:buFont typeface="+mj-lt"/>
              <a:buAutoNum type="alphaUcPeriod" startAt="2"/>
            </a:pPr>
            <a:endParaRPr lang="zh-CN" sz="1600" dirty="0" smtClean="0">
              <a:solidFill>
                <a:srgbClr val="464748"/>
              </a:solidFill>
              <a:latin typeface="+mn-lt"/>
            </a:endParaRPr>
          </a:p>
          <a:p>
            <a:pPr marL="1257300" lvl="2" indent="-342900" algn="l" rtl="0">
              <a:buClr>
                <a:srgbClr val="C00000"/>
              </a:buClr>
              <a:buSzPct val="150000"/>
              <a:buFont typeface="+mj-lt"/>
              <a:buAutoNum type="alphaUcPeriod" startAt="2"/>
            </a:pPr>
            <a:r>
              <a:rPr lang="zh-CN" sz="1600" b="0" i="0" u="none" baseline="0">
                <a:solidFill>
                  <a:srgbClr val="464748"/>
                </a:solidFill>
                <a:latin typeface="+mn-lt"/>
              </a:rPr>
              <a:t>行为 – Transwarp 领导者应有怎样的行为</a:t>
            </a:r>
          </a:p>
          <a:p>
            <a:pPr lvl="2" algn="l" rtl="0">
              <a:buClr>
                <a:srgbClr val="C00000"/>
              </a:buClr>
              <a:buSzPct val="150000"/>
            </a:pPr>
            <a:endParaRPr lang="zh-CN" sz="1100" dirty="0" smtClean="0">
              <a:solidFill>
                <a:srgbClr val="464748"/>
              </a:solidFill>
              <a:latin typeface="+mn-lt"/>
            </a:endParaRPr>
          </a:p>
          <a:p>
            <a:pPr lvl="2" algn="l" rtl="0"/>
            <a:endParaRPr lang="zh-CN" sz="300" dirty="0" smtClean="0">
              <a:solidFill>
                <a:srgbClr val="464748"/>
              </a:solidFill>
              <a:latin typeface="+mn-lt"/>
            </a:endParaRPr>
          </a:p>
          <a:p>
            <a:pPr marL="2171700" lvl="4" indent="-342900" algn="l" rtl="0">
              <a:buFont typeface="Arial" panose="020B0604020202020204" pitchFamily="34" charset="0"/>
              <a:buChar char="•"/>
            </a:pPr>
            <a:r>
              <a:rPr lang="zh-CN" sz="1400" b="0" i="0" u="none" baseline="0">
                <a:solidFill>
                  <a:srgbClr val="464748"/>
                </a:solidFill>
                <a:latin typeface="+mn-lt"/>
              </a:rPr>
              <a:t>体现 Transwarp 价值观和远大抱负的榜样</a:t>
            </a:r>
          </a:p>
          <a:p>
            <a:pPr lvl="3" algn="l" rtl="0"/>
            <a:endParaRPr lang="zh-CN" sz="1600" dirty="0" smtClean="0">
              <a:solidFill>
                <a:srgbClr val="464748"/>
              </a:solidFill>
              <a:latin typeface="+mn-lt"/>
            </a:endParaRPr>
          </a:p>
          <a:p>
            <a:pPr algn="l" rtl="0">
              <a:lnSpc>
                <a:spcPct val="150000"/>
              </a:lnSpc>
            </a:pPr>
            <a:endParaRPr lang="zh-CN" dirty="0">
              <a:solidFill>
                <a:srgbClr val="464748"/>
              </a:solidFill>
              <a:latin typeface="+mn-lt"/>
            </a:endParaRPr>
          </a:p>
        </p:txBody>
      </p:sp>
      <p:grpSp>
        <p:nvGrpSpPr>
          <p:cNvPr id="17" name="Group 16"/>
          <p:cNvGrpSpPr/>
          <p:nvPr/>
        </p:nvGrpSpPr>
        <p:grpSpPr>
          <a:xfrm>
            <a:off x="3779912" y="4789812"/>
            <a:ext cx="1656184" cy="1670296"/>
            <a:chOff x="3779912" y="4789812"/>
            <a:chExt cx="1656184" cy="1670296"/>
          </a:xfrm>
        </p:grpSpPr>
        <p:grpSp>
          <p:nvGrpSpPr>
            <p:cNvPr id="10" name="Group 9"/>
            <p:cNvGrpSpPr/>
            <p:nvPr/>
          </p:nvGrpSpPr>
          <p:grpSpPr>
            <a:xfrm>
              <a:off x="3779912" y="4887939"/>
              <a:ext cx="1584176" cy="1572169"/>
              <a:chOff x="7222067" y="2780928"/>
              <a:chExt cx="1584176" cy="1572169"/>
            </a:xfrm>
          </p:grpSpPr>
          <p:pic>
            <p:nvPicPr>
              <p:cNvPr id="11" name="Picture 2" descr="http://www.cksinfo.com/clipart/toys/abc-blocks.png"/>
              <p:cNvPicPr>
                <a:picLocks noChangeAspect="1" noChangeArrowheads="1"/>
              </p:cNvPicPr>
              <p:nvPr/>
            </p:nvPicPr>
            <p:blipFill>
              <a:blip r:embed="rId3" cstate="print"/>
              <a:srcRect/>
              <a:stretch>
                <a:fillRect/>
              </a:stretch>
            </p:blipFill>
            <p:spPr bwMode="auto">
              <a:xfrm>
                <a:off x="7380312" y="2780928"/>
                <a:ext cx="1258601" cy="1223640"/>
              </a:xfrm>
              <a:prstGeom prst="rect">
                <a:avLst/>
              </a:prstGeom>
              <a:noFill/>
              <a:ln w="9525">
                <a:noFill/>
                <a:miter lim="800000"/>
                <a:headEnd/>
                <a:tailEnd/>
              </a:ln>
              <a:effectLst/>
            </p:spPr>
          </p:pic>
          <p:pic>
            <p:nvPicPr>
              <p:cNvPr id="12" name="Picture 11"/>
              <p:cNvPicPr>
                <a:picLocks noChangeAspect="1"/>
              </p:cNvPicPr>
              <p:nvPr/>
            </p:nvPicPr>
            <p:blipFill rotWithShape="1">
              <a:blip r:embed="rId2" cstate="print"/>
              <a:srcRect t="40325" b="39513"/>
              <a:stretch/>
            </p:blipFill>
            <p:spPr>
              <a:xfrm>
                <a:off x="7222067" y="4033692"/>
                <a:ext cx="1584176" cy="319405"/>
              </a:xfrm>
              <a:prstGeom prst="rect">
                <a:avLst/>
              </a:prstGeom>
            </p:spPr>
          </p:pic>
        </p:grpSp>
        <p:sp>
          <p:nvSpPr>
            <p:cNvPr id="16" name="Rectangle 15"/>
            <p:cNvSpPr/>
            <p:nvPr/>
          </p:nvSpPr>
          <p:spPr>
            <a:xfrm>
              <a:off x="3779912" y="4789812"/>
              <a:ext cx="1656184" cy="1670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spTree>
    <p:extLst>
      <p:ext uri="{BB962C8B-B14F-4D97-AF65-F5344CB8AC3E}">
        <p14:creationId xmlns:p14="http://schemas.microsoft.com/office/powerpoint/2010/main" xmlns="" val="4023546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p>
        </p:txBody>
      </p:sp>
      <p:grpSp>
        <p:nvGrpSpPr>
          <p:cNvPr id="6" name="Group 5"/>
          <p:cNvGrpSpPr/>
          <p:nvPr/>
        </p:nvGrpSpPr>
        <p:grpSpPr>
          <a:xfrm>
            <a:off x="306204" y="990600"/>
            <a:ext cx="8532995" cy="5589240"/>
            <a:chOff x="0" y="890718"/>
            <a:chExt cx="7956376" cy="5967282"/>
          </a:xfrm>
        </p:grpSpPr>
        <p:pic>
          <p:nvPicPr>
            <p:cNvPr id="7"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890718"/>
              <a:ext cx="7956376" cy="5967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35226" y="2865967"/>
              <a:ext cx="4530725" cy="104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TextBox 8"/>
          <p:cNvSpPr txBox="1"/>
          <p:nvPr/>
        </p:nvSpPr>
        <p:spPr>
          <a:xfrm>
            <a:off x="4139951" y="4131989"/>
            <a:ext cx="3888433" cy="523220"/>
          </a:xfrm>
          <a:prstGeom prst="rect">
            <a:avLst/>
          </a:prstGeom>
          <a:noFill/>
        </p:spPr>
        <p:txBody>
          <a:bodyPr wrap="square" rtlCol="0">
            <a:spAutoFit/>
          </a:bodyPr>
          <a:lstStyle/>
          <a:p>
            <a:pPr algn="l" rtl="0"/>
            <a:r>
              <a:rPr lang="zh-CN" sz="2800" b="1" i="1" u="none" baseline="0">
                <a:solidFill>
                  <a:srgbClr val="FF0000"/>
                </a:solidFill>
                <a:latin typeface="+mj-lt"/>
              </a:rPr>
              <a:t>追求完美</a:t>
            </a:r>
            <a:endParaRPr lang="zh-CN" sz="2800" b="1" i="1" dirty="0">
              <a:solidFill>
                <a:srgbClr val="FF0000"/>
              </a:solidFill>
              <a:latin typeface="+mj-lt"/>
            </a:endParaRPr>
          </a:p>
        </p:txBody>
      </p:sp>
    </p:spTree>
    <p:extLst>
      <p:ext uri="{BB962C8B-B14F-4D97-AF65-F5344CB8AC3E}">
        <p14:creationId xmlns:p14="http://schemas.microsoft.com/office/powerpoint/2010/main" xmlns="" val="40183302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3.成为一名真正的 Transwarp 领导者</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304800" y="1124744"/>
            <a:ext cx="8534400" cy="4062651"/>
          </a:xfrm>
          <a:prstGeom prst="rect">
            <a:avLst/>
          </a:prstGeom>
          <a:noFill/>
        </p:spPr>
        <p:txBody>
          <a:bodyPr wrap="square" rtlCol="0">
            <a:spAutoFit/>
          </a:bodyPr>
          <a:lstStyle/>
          <a:p>
            <a:pPr algn="ctr" rtl="0"/>
            <a:r>
              <a:rPr lang="zh-CN" b="0" i="0" u="none" baseline="0">
                <a:solidFill>
                  <a:srgbClr val="464748"/>
                </a:solidFill>
                <a:latin typeface="+mn-lt"/>
              </a:rPr>
              <a:t>真正的 Transwarp 领导者必须熟谙 Transwarp 领导力的基本要素。</a:t>
            </a:r>
          </a:p>
          <a:p>
            <a:endParaRPr lang="zh-CN" dirty="0">
              <a:solidFill>
                <a:srgbClr val="464748"/>
              </a:solidFill>
              <a:latin typeface="+mn-lt"/>
            </a:endParaRPr>
          </a:p>
          <a:p>
            <a:pPr algn="l" rtl="0"/>
            <a:r>
              <a:rPr lang="zh-CN" b="0" i="0" u="none" baseline="0">
                <a:solidFill>
                  <a:srgbClr val="464748"/>
                </a:solidFill>
                <a:latin typeface="+mn-lt"/>
              </a:rPr>
              <a:t>Transwarp 领导力的基本要素是：</a:t>
            </a:r>
          </a:p>
          <a:p>
            <a:endParaRPr lang="zh-CN" sz="900" dirty="0">
              <a:solidFill>
                <a:srgbClr val="464748"/>
              </a:solidFill>
              <a:latin typeface="+mn-lt"/>
            </a:endParaRPr>
          </a:p>
          <a:p>
            <a:pPr lvl="3" algn="l" rtl="0"/>
            <a:endParaRPr lang="zh-CN" sz="1600" dirty="0" smtClean="0">
              <a:solidFill>
                <a:srgbClr val="464748"/>
              </a:solidFill>
              <a:latin typeface="+mn-lt"/>
            </a:endParaRPr>
          </a:p>
          <a:p>
            <a:pPr marL="1257300" lvl="2" indent="-342900" algn="l" rtl="0">
              <a:buClr>
                <a:srgbClr val="006600"/>
              </a:buClr>
              <a:buSzPct val="200000"/>
              <a:buFont typeface="+mj-lt"/>
              <a:buAutoNum type="alphaUcPeriod" startAt="3"/>
            </a:pPr>
            <a:r>
              <a:rPr lang="zh-CN" sz="1600" b="0" i="0" u="none" baseline="0">
                <a:solidFill>
                  <a:srgbClr val="464748"/>
                </a:solidFill>
                <a:latin typeface="+mn-lt"/>
              </a:rPr>
              <a:t>能力 – Transwarp 领导者的领导和管理技能</a:t>
            </a:r>
          </a:p>
          <a:p>
            <a:pPr lvl="2" algn="l" rtl="0"/>
            <a:endParaRPr lang="zh-CN" sz="3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Transwarp 领导力的核心技能</a:t>
            </a:r>
          </a:p>
          <a:p>
            <a:pPr marL="3028950" lvl="6" indent="-285750" algn="l" rtl="0">
              <a:lnSpc>
                <a:spcPct val="150000"/>
              </a:lnSpc>
              <a:buFont typeface="Arial" panose="020B0604020202020204" pitchFamily="34" charset="0"/>
              <a:buChar char="•"/>
            </a:pPr>
            <a:r>
              <a:rPr lang="zh-CN" sz="1400" b="0" i="0" u="none" baseline="0">
                <a:solidFill>
                  <a:srgbClr val="464748"/>
                </a:solidFill>
                <a:latin typeface="+mn-lt"/>
              </a:rPr>
              <a:t>自我认知</a:t>
            </a:r>
          </a:p>
          <a:p>
            <a:pPr marL="3028950" lvl="6" indent="-285750" algn="l" rtl="0">
              <a:lnSpc>
                <a:spcPct val="150000"/>
              </a:lnSpc>
              <a:buFont typeface="Arial" panose="020B0604020202020204" pitchFamily="34" charset="0"/>
              <a:buChar char="•"/>
            </a:pPr>
            <a:r>
              <a:rPr lang="zh-CN" sz="1400" b="0" i="0" u="none" baseline="0">
                <a:solidFill>
                  <a:srgbClr val="464748"/>
                </a:solidFill>
                <a:latin typeface="+mn-lt"/>
              </a:rPr>
              <a:t>沟通</a:t>
            </a:r>
          </a:p>
          <a:p>
            <a:pPr marL="3028950" lvl="6" indent="-285750" algn="l" rtl="0">
              <a:lnSpc>
                <a:spcPct val="150000"/>
              </a:lnSpc>
              <a:buFont typeface="Arial" panose="020B0604020202020204" pitchFamily="34" charset="0"/>
              <a:buChar char="•"/>
            </a:pPr>
            <a:r>
              <a:rPr lang="zh-CN" sz="1400" b="0" i="0" u="none" baseline="0">
                <a:solidFill>
                  <a:srgbClr val="464748"/>
                </a:solidFill>
                <a:latin typeface="+mn-lt"/>
              </a:rPr>
              <a:t>鼓舞人心</a:t>
            </a:r>
            <a:endParaRPr lang="zh-CN" sz="16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在 Transwarp 核心价值观方面成就卓越的技能</a:t>
            </a: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国际管理的语言</a:t>
            </a:r>
          </a:p>
          <a:p>
            <a:pPr algn="l" rtl="0">
              <a:lnSpc>
                <a:spcPct val="150000"/>
              </a:lnSpc>
            </a:pPr>
            <a:endParaRPr lang="zh-CN" dirty="0">
              <a:solidFill>
                <a:srgbClr val="464748"/>
              </a:solidFill>
              <a:latin typeface="+mn-lt"/>
            </a:endParaRPr>
          </a:p>
        </p:txBody>
      </p:sp>
      <p:grpSp>
        <p:nvGrpSpPr>
          <p:cNvPr id="10" name="Group 9"/>
          <p:cNvGrpSpPr/>
          <p:nvPr/>
        </p:nvGrpSpPr>
        <p:grpSpPr>
          <a:xfrm>
            <a:off x="3779912" y="4789812"/>
            <a:ext cx="1656184" cy="1670296"/>
            <a:chOff x="3779912" y="4789812"/>
            <a:chExt cx="1656184" cy="1670296"/>
          </a:xfrm>
        </p:grpSpPr>
        <p:grpSp>
          <p:nvGrpSpPr>
            <p:cNvPr id="11" name="Group 10"/>
            <p:cNvGrpSpPr/>
            <p:nvPr/>
          </p:nvGrpSpPr>
          <p:grpSpPr>
            <a:xfrm>
              <a:off x="3779912" y="4887939"/>
              <a:ext cx="1584176" cy="1572169"/>
              <a:chOff x="7222067" y="2780928"/>
              <a:chExt cx="1584176" cy="1572169"/>
            </a:xfrm>
          </p:grpSpPr>
          <p:pic>
            <p:nvPicPr>
              <p:cNvPr id="13" name="Picture 2" descr="http://www.cksinfo.com/clipart/toys/abc-blocks.png"/>
              <p:cNvPicPr>
                <a:picLocks noChangeAspect="1" noChangeArrowheads="1"/>
              </p:cNvPicPr>
              <p:nvPr/>
            </p:nvPicPr>
            <p:blipFill>
              <a:blip r:embed="rId3" cstate="print"/>
              <a:srcRect/>
              <a:stretch>
                <a:fillRect/>
              </a:stretch>
            </p:blipFill>
            <p:spPr bwMode="auto">
              <a:xfrm>
                <a:off x="7380312" y="2780928"/>
                <a:ext cx="1258601" cy="1223640"/>
              </a:xfrm>
              <a:prstGeom prst="rect">
                <a:avLst/>
              </a:prstGeom>
              <a:noFill/>
              <a:ln w="9525">
                <a:noFill/>
                <a:miter lim="800000"/>
                <a:headEnd/>
                <a:tailEnd/>
              </a:ln>
              <a:effectLst/>
            </p:spPr>
          </p:pic>
          <p:pic>
            <p:nvPicPr>
              <p:cNvPr id="14" name="Picture 13"/>
              <p:cNvPicPr>
                <a:picLocks noChangeAspect="1"/>
              </p:cNvPicPr>
              <p:nvPr/>
            </p:nvPicPr>
            <p:blipFill rotWithShape="1">
              <a:blip r:embed="rId2" cstate="print"/>
              <a:srcRect t="40325" b="39513"/>
              <a:stretch/>
            </p:blipFill>
            <p:spPr>
              <a:xfrm>
                <a:off x="7222067" y="4033692"/>
                <a:ext cx="1584176" cy="319405"/>
              </a:xfrm>
              <a:prstGeom prst="rect">
                <a:avLst/>
              </a:prstGeom>
            </p:spPr>
          </p:pic>
        </p:grpSp>
        <p:sp>
          <p:nvSpPr>
            <p:cNvPr id="12" name="Rectangle 11"/>
            <p:cNvSpPr/>
            <p:nvPr/>
          </p:nvSpPr>
          <p:spPr>
            <a:xfrm>
              <a:off x="3779912" y="4789812"/>
              <a:ext cx="1656184" cy="1670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spTree>
    <p:extLst>
      <p:ext uri="{BB962C8B-B14F-4D97-AF65-F5344CB8AC3E}">
        <p14:creationId xmlns:p14="http://schemas.microsoft.com/office/powerpoint/2010/main" xmlns="" val="2389870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3.成为一名真正的 Transwarp 领导者</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304800" y="1124744"/>
            <a:ext cx="8534400" cy="5586145"/>
          </a:xfrm>
          <a:prstGeom prst="rect">
            <a:avLst/>
          </a:prstGeom>
          <a:noFill/>
        </p:spPr>
        <p:txBody>
          <a:bodyPr wrap="square" rtlCol="0">
            <a:spAutoFit/>
          </a:bodyPr>
          <a:lstStyle/>
          <a:p>
            <a:pPr algn="ctr" rtl="0"/>
            <a:r>
              <a:rPr lang="zh-CN" b="0" i="0" u="none" baseline="0">
                <a:solidFill>
                  <a:srgbClr val="464748"/>
                </a:solidFill>
                <a:latin typeface="+mn-lt"/>
              </a:rPr>
              <a:t>真正的 Transwarp 领导者必须熟谙 Transwarp 领导力的基本要素。</a:t>
            </a:r>
          </a:p>
          <a:p>
            <a:endParaRPr lang="zh-CN" dirty="0">
              <a:solidFill>
                <a:srgbClr val="464748"/>
              </a:solidFill>
              <a:latin typeface="+mn-lt"/>
            </a:endParaRPr>
          </a:p>
          <a:p>
            <a:pPr algn="l" rtl="0"/>
            <a:r>
              <a:rPr lang="zh-CN" b="0" i="0" u="none" baseline="0">
                <a:solidFill>
                  <a:srgbClr val="464748"/>
                </a:solidFill>
                <a:latin typeface="+mn-lt"/>
              </a:rPr>
              <a:t>Transwarp 领导力的基本要素是：</a:t>
            </a:r>
          </a:p>
          <a:p>
            <a:endParaRPr lang="zh-CN" dirty="0">
              <a:solidFill>
                <a:srgbClr val="464748"/>
              </a:solidFill>
              <a:latin typeface="+mn-lt"/>
            </a:endParaRPr>
          </a:p>
          <a:p>
            <a:pPr marL="1257300" lvl="2" indent="-342900" algn="l" rtl="0">
              <a:buClr>
                <a:srgbClr val="CC9900"/>
              </a:buClr>
              <a:buSzPct val="150000"/>
              <a:buFont typeface="+mj-lt"/>
              <a:buAutoNum type="alphaUcPeriod"/>
            </a:pPr>
            <a:r>
              <a:rPr lang="zh-CN" sz="1600" b="0" i="0" u="none" baseline="0">
                <a:solidFill>
                  <a:srgbClr val="464748"/>
                </a:solidFill>
                <a:latin typeface="+mn-lt"/>
              </a:rPr>
              <a:t>态度 – Transwarp 领导者应当如何思考</a:t>
            </a:r>
          </a:p>
          <a:p>
            <a:pPr lvl="2" algn="l" rtl="0"/>
            <a:endParaRPr lang="zh-CN" sz="3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对 Transwarp 的愿景和价值观充满激情</a:t>
            </a: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永不懈怠地追求完美 – 不停地思考</a:t>
            </a:r>
          </a:p>
          <a:p>
            <a:pPr marL="3086100" lvl="6" indent="-342900" algn="l" rtl="0">
              <a:lnSpc>
                <a:spcPct val="150000"/>
              </a:lnSpc>
              <a:buFont typeface="Arial" panose="020B0604020202020204" pitchFamily="34" charset="0"/>
              <a:buChar char="•"/>
            </a:pPr>
            <a:r>
              <a:rPr lang="zh-CN" sz="1400" b="0" i="0" u="none" baseline="0">
                <a:solidFill>
                  <a:srgbClr val="464748"/>
                </a:solidFill>
                <a:latin typeface="+mn-lt"/>
              </a:rPr>
              <a:t>我怎样才能进步？</a:t>
            </a:r>
          </a:p>
          <a:p>
            <a:pPr marL="3086100" lvl="6" indent="-342900" algn="l" rtl="0">
              <a:lnSpc>
                <a:spcPct val="150000"/>
              </a:lnSpc>
              <a:buFont typeface="Arial" panose="020B0604020202020204" pitchFamily="34" charset="0"/>
              <a:buChar char="•"/>
            </a:pPr>
            <a:r>
              <a:rPr lang="zh-CN" sz="1400" b="0" i="0" u="none" baseline="0">
                <a:solidFill>
                  <a:srgbClr val="464748"/>
                </a:solidFill>
                <a:latin typeface="+mn-lt"/>
              </a:rPr>
              <a:t>我们怎样才能进步？</a:t>
            </a:r>
          </a:p>
          <a:p>
            <a:pPr lvl="5" algn="l" rtl="0">
              <a:lnSpc>
                <a:spcPct val="150000"/>
              </a:lnSpc>
            </a:pPr>
            <a:endParaRPr lang="zh-CN" sz="800" dirty="0" smtClean="0">
              <a:solidFill>
                <a:srgbClr val="464748"/>
              </a:solidFill>
              <a:latin typeface="+mn-lt"/>
            </a:endParaRPr>
          </a:p>
          <a:p>
            <a:pPr marL="1257300" lvl="2" indent="-342900" algn="l" rtl="0">
              <a:buClr>
                <a:srgbClr val="C00000"/>
              </a:buClr>
              <a:buSzPct val="150000"/>
              <a:buFont typeface="+mj-lt"/>
              <a:buAutoNum type="alphaUcPeriod" startAt="2"/>
            </a:pPr>
            <a:r>
              <a:rPr lang="zh-CN" sz="1600" b="0" i="0" u="none" baseline="0">
                <a:solidFill>
                  <a:srgbClr val="464748"/>
                </a:solidFill>
                <a:latin typeface="+mn-lt"/>
              </a:rPr>
              <a:t>行为 – Transwarp 领导者应有怎样的行为</a:t>
            </a:r>
          </a:p>
          <a:p>
            <a:pPr lvl="2" algn="l" rtl="0"/>
            <a:endParaRPr lang="zh-CN" sz="300" dirty="0" smtClean="0">
              <a:solidFill>
                <a:srgbClr val="464748"/>
              </a:solidFill>
              <a:latin typeface="+mn-lt"/>
            </a:endParaRPr>
          </a:p>
          <a:p>
            <a:pPr marL="2171700" lvl="4" indent="-342900" algn="l" rtl="0">
              <a:buFont typeface="Arial" panose="020B0604020202020204" pitchFamily="34" charset="0"/>
              <a:buChar char="•"/>
            </a:pPr>
            <a:r>
              <a:rPr lang="zh-CN" sz="1400" b="0" i="0" u="none" baseline="0">
                <a:solidFill>
                  <a:srgbClr val="464748"/>
                </a:solidFill>
                <a:latin typeface="+mn-lt"/>
              </a:rPr>
              <a:t>体现 Transwarp 价值观和远大抱负的榜样</a:t>
            </a:r>
          </a:p>
          <a:p>
            <a:pPr lvl="3" algn="l" rtl="0"/>
            <a:endParaRPr lang="zh-CN" sz="1600" dirty="0" smtClean="0">
              <a:solidFill>
                <a:srgbClr val="464748"/>
              </a:solidFill>
              <a:latin typeface="+mn-lt"/>
            </a:endParaRPr>
          </a:p>
          <a:p>
            <a:pPr marL="1257300" lvl="2" indent="-342900" algn="l" rtl="0">
              <a:buClr>
                <a:srgbClr val="006600"/>
              </a:buClr>
              <a:buSzPct val="150000"/>
              <a:buFont typeface="+mj-lt"/>
              <a:buAutoNum type="alphaUcPeriod" startAt="3"/>
            </a:pPr>
            <a:r>
              <a:rPr lang="zh-CN" sz="1600" b="0" i="0" u="none" baseline="0">
                <a:solidFill>
                  <a:srgbClr val="464748"/>
                </a:solidFill>
                <a:latin typeface="+mn-lt"/>
              </a:rPr>
              <a:t>能力 – Transwarp 领导者的领导和管理技能</a:t>
            </a:r>
          </a:p>
          <a:p>
            <a:pPr lvl="2" algn="l" rtl="0"/>
            <a:endParaRPr lang="zh-CN" sz="3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Transwarp 领导力的核心技能</a:t>
            </a:r>
            <a:endParaRPr lang="zh-CN" sz="700" dirty="0" smtClean="0">
              <a:solidFill>
                <a:srgbClr val="464748"/>
              </a:solidFill>
              <a:latin typeface="+mn-lt"/>
            </a:endParaRP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在 Transwarp 核心价值观方面成就卓越的技能</a:t>
            </a:r>
          </a:p>
          <a:p>
            <a:pPr marL="2171700" lvl="4" indent="-342900" algn="l" rtl="0">
              <a:lnSpc>
                <a:spcPct val="150000"/>
              </a:lnSpc>
              <a:buFont typeface="Arial" panose="020B0604020202020204" pitchFamily="34" charset="0"/>
              <a:buChar char="•"/>
            </a:pPr>
            <a:r>
              <a:rPr lang="zh-CN" sz="1400" b="0" i="0" u="none" baseline="0">
                <a:solidFill>
                  <a:srgbClr val="464748"/>
                </a:solidFill>
                <a:latin typeface="+mn-lt"/>
              </a:rPr>
              <a:t>国际管理的语言</a:t>
            </a:r>
          </a:p>
          <a:p>
            <a:pPr algn="l" rtl="0">
              <a:lnSpc>
                <a:spcPct val="150000"/>
              </a:lnSpc>
            </a:pPr>
            <a:endParaRPr lang="zh-CN" dirty="0">
              <a:solidFill>
                <a:srgbClr val="464748"/>
              </a:solidFill>
              <a:latin typeface="+mn-lt"/>
            </a:endParaRPr>
          </a:p>
        </p:txBody>
      </p:sp>
      <p:grpSp>
        <p:nvGrpSpPr>
          <p:cNvPr id="10" name="Group 9"/>
          <p:cNvGrpSpPr/>
          <p:nvPr/>
        </p:nvGrpSpPr>
        <p:grpSpPr>
          <a:xfrm>
            <a:off x="7092280" y="2348880"/>
            <a:ext cx="1656184" cy="1670296"/>
            <a:chOff x="3779912" y="4789812"/>
            <a:chExt cx="1656184" cy="1670296"/>
          </a:xfrm>
        </p:grpSpPr>
        <p:grpSp>
          <p:nvGrpSpPr>
            <p:cNvPr id="11" name="Group 10"/>
            <p:cNvGrpSpPr/>
            <p:nvPr/>
          </p:nvGrpSpPr>
          <p:grpSpPr>
            <a:xfrm>
              <a:off x="3779912" y="4887939"/>
              <a:ext cx="1584176" cy="1572169"/>
              <a:chOff x="7222067" y="2780928"/>
              <a:chExt cx="1584176" cy="1572169"/>
            </a:xfrm>
          </p:grpSpPr>
          <p:pic>
            <p:nvPicPr>
              <p:cNvPr id="13" name="Picture 2" descr="http://www.cksinfo.com/clipart/toys/abc-blocks.png"/>
              <p:cNvPicPr>
                <a:picLocks noChangeAspect="1" noChangeArrowheads="1"/>
              </p:cNvPicPr>
              <p:nvPr/>
            </p:nvPicPr>
            <p:blipFill>
              <a:blip r:embed="rId3" cstate="print"/>
              <a:srcRect/>
              <a:stretch>
                <a:fillRect/>
              </a:stretch>
            </p:blipFill>
            <p:spPr bwMode="auto">
              <a:xfrm>
                <a:off x="7380312" y="2780928"/>
                <a:ext cx="1258601" cy="1223640"/>
              </a:xfrm>
              <a:prstGeom prst="rect">
                <a:avLst/>
              </a:prstGeom>
              <a:noFill/>
              <a:ln w="9525">
                <a:noFill/>
                <a:miter lim="800000"/>
                <a:headEnd/>
                <a:tailEnd/>
              </a:ln>
              <a:effectLst/>
            </p:spPr>
          </p:pic>
          <p:pic>
            <p:nvPicPr>
              <p:cNvPr id="14" name="Picture 13"/>
              <p:cNvPicPr>
                <a:picLocks noChangeAspect="1"/>
              </p:cNvPicPr>
              <p:nvPr/>
            </p:nvPicPr>
            <p:blipFill rotWithShape="1">
              <a:blip r:embed="rId2" cstate="print"/>
              <a:srcRect t="40325" b="39513"/>
              <a:stretch/>
            </p:blipFill>
            <p:spPr>
              <a:xfrm>
                <a:off x="7222067" y="4033692"/>
                <a:ext cx="1584176" cy="319405"/>
              </a:xfrm>
              <a:prstGeom prst="rect">
                <a:avLst/>
              </a:prstGeom>
            </p:spPr>
          </p:pic>
        </p:grpSp>
        <p:sp>
          <p:nvSpPr>
            <p:cNvPr id="12" name="Rectangle 11"/>
            <p:cNvSpPr/>
            <p:nvPr/>
          </p:nvSpPr>
          <p:spPr>
            <a:xfrm>
              <a:off x="3779912" y="4789812"/>
              <a:ext cx="1656184" cy="1670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spTree>
    <p:extLst>
      <p:ext uri="{BB962C8B-B14F-4D97-AF65-F5344CB8AC3E}">
        <p14:creationId xmlns:p14="http://schemas.microsoft.com/office/powerpoint/2010/main" xmlns="" val="1418271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1547664" y="2852936"/>
            <a:ext cx="6480720" cy="1031051"/>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l" rtl="0">
              <a:lnSpc>
                <a:spcPct val="150000"/>
              </a:lnSpc>
            </a:pPr>
            <a:endParaRPr lang="zh-CN" sz="1100" dirty="0" smtClean="0">
              <a:solidFill>
                <a:srgbClr val="464749"/>
              </a:solidFill>
              <a:latin typeface="+mn-lt"/>
            </a:endParaRPr>
          </a:p>
          <a:p>
            <a:pPr algn="ctr" rtl="0">
              <a:lnSpc>
                <a:spcPct val="150000"/>
              </a:lnSpc>
            </a:pPr>
            <a:r>
              <a:rPr lang="zh-CN" b="0" i="0" u="none" baseline="0">
                <a:solidFill>
                  <a:srgbClr val="464749"/>
                </a:solidFill>
                <a:latin typeface="+mn-lt"/>
              </a:rPr>
              <a:t>4.Transwarp 领导者的核心技能</a:t>
            </a: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524774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1331640" y="1290337"/>
            <a:ext cx="7092280" cy="646331"/>
          </a:xfrm>
          <a:prstGeom prst="rect">
            <a:avLst/>
          </a:prstGeom>
          <a:noFill/>
        </p:spPr>
        <p:txBody>
          <a:bodyPr wrap="square" rtlCol="0">
            <a:spAutoFit/>
          </a:bodyPr>
          <a:lstStyle/>
          <a:p>
            <a:pPr algn="ctr" rtl="0"/>
            <a:r>
              <a:rPr lang="zh-CN" b="0" i="0" u="none" baseline="0">
                <a:solidFill>
                  <a:srgbClr val="464749"/>
                </a:solidFill>
                <a:latin typeface="+mn-lt"/>
              </a:rPr>
              <a:t>作为一名 Transwarp 领导者，“追求完美”的核心技能是最重要的领导力工具。</a:t>
            </a:r>
            <a:endParaRPr lang="zh-CN" dirty="0">
              <a:solidFill>
                <a:srgbClr val="464749"/>
              </a:solidFill>
              <a:latin typeface="+mn-lt"/>
            </a:endParaRPr>
          </a:p>
        </p:txBody>
      </p:sp>
      <p:graphicFrame>
        <p:nvGraphicFramePr>
          <p:cNvPr id="8" name="Diagram 7"/>
          <p:cNvGraphicFramePr/>
          <p:nvPr/>
        </p:nvGraphicFramePr>
        <p:xfrm>
          <a:off x="1555741" y="194744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571383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Rectangle 2"/>
          <p:cNvSpPr/>
          <p:nvPr/>
        </p:nvSpPr>
        <p:spPr>
          <a:xfrm>
            <a:off x="1907704" y="1240363"/>
            <a:ext cx="5814392" cy="5070619"/>
          </a:xfrm>
          <a:prstGeom prst="rect">
            <a:avLst/>
          </a:prstGeom>
        </p:spPr>
        <p:txBody>
          <a:bodyPr wrap="square">
            <a:spAutoFit/>
          </a:bodyPr>
          <a:lstStyle/>
          <a:p>
            <a:pPr marL="342900" indent="-342900" algn="l" rtl="0">
              <a:spcBef>
                <a:spcPct val="50000"/>
              </a:spcBef>
              <a:buFontTx/>
              <a:buChar char="•"/>
            </a:pPr>
            <a:r>
              <a:rPr lang="zh-CN" b="0" i="0" u="none" baseline="0">
                <a:solidFill>
                  <a:srgbClr val="464748"/>
                </a:solidFill>
                <a:latin typeface="+mn-lt"/>
                <a:ea typeface="PMingLiU" pitchFamily="18" charset="-120"/>
              </a:rPr>
              <a:t>了解你自己</a:t>
            </a:r>
          </a:p>
          <a:p>
            <a:pPr algn="l" rtl="0">
              <a:spcBef>
                <a:spcPct val="50000"/>
              </a:spcBef>
            </a:pPr>
            <a:endParaRPr lang="zh-CN" altLang="zh-TW" sz="700" dirty="0">
              <a:solidFill>
                <a:srgbClr val="464748"/>
              </a:solidFill>
              <a:latin typeface="+mn-lt"/>
              <a:ea typeface="PMingLiU" pitchFamily="18" charset="-120"/>
            </a:endParaRPr>
          </a:p>
          <a:p>
            <a:pPr marL="1257300" lvl="2" indent="-342900" algn="l" rtl="0">
              <a:lnSpc>
                <a:spcPct val="60000"/>
              </a:lnSpc>
              <a:spcBef>
                <a:spcPct val="50000"/>
              </a:spcBef>
              <a:buFontTx/>
              <a:buChar char="•"/>
            </a:pPr>
            <a:r>
              <a:rPr lang="zh-CN" b="0" i="0" u="none" baseline="0">
                <a:solidFill>
                  <a:srgbClr val="464748"/>
                </a:solidFill>
                <a:latin typeface="+mn-lt"/>
                <a:ea typeface="PMingLiU" pitchFamily="18" charset="-120"/>
              </a:rPr>
              <a:t>自己的强项和弱项</a:t>
            </a:r>
          </a:p>
          <a:p>
            <a:pPr marL="1257300" lvl="2" indent="-342900" algn="l" rtl="0">
              <a:lnSpc>
                <a:spcPct val="60000"/>
              </a:lnSpc>
              <a:spcBef>
                <a:spcPct val="50000"/>
              </a:spcBef>
              <a:buFontTx/>
              <a:buChar char="•"/>
            </a:pPr>
            <a:r>
              <a:rPr lang="zh-CN" b="0" i="0" u="none" baseline="0">
                <a:solidFill>
                  <a:srgbClr val="464748"/>
                </a:solidFill>
                <a:latin typeface="+mn-lt"/>
                <a:ea typeface="PMingLiU" pitchFamily="18" charset="-120"/>
              </a:rPr>
              <a:t>自己的好恶</a:t>
            </a:r>
          </a:p>
          <a:p>
            <a:pPr marL="1257300" lvl="2" indent="-342900" algn="l" rtl="0">
              <a:lnSpc>
                <a:spcPct val="60000"/>
              </a:lnSpc>
              <a:spcBef>
                <a:spcPct val="50000"/>
              </a:spcBef>
              <a:buFontTx/>
              <a:buChar char="•"/>
            </a:pPr>
            <a:r>
              <a:rPr lang="zh-CN" b="0" i="0" u="none" baseline="0">
                <a:solidFill>
                  <a:srgbClr val="464748"/>
                </a:solidFill>
                <a:latin typeface="+mn-lt"/>
                <a:ea typeface="PMingLiU" pitchFamily="18" charset="-120"/>
              </a:rPr>
              <a:t>什么情况下如鱼得水</a:t>
            </a:r>
          </a:p>
          <a:p>
            <a:pPr marL="1257300" lvl="2" indent="-342900" algn="l" rtl="0">
              <a:lnSpc>
                <a:spcPct val="60000"/>
              </a:lnSpc>
              <a:spcBef>
                <a:spcPct val="50000"/>
              </a:spcBef>
              <a:buFontTx/>
              <a:buChar char="•"/>
            </a:pPr>
            <a:r>
              <a:rPr lang="zh-CN" b="0" i="0" u="none" baseline="0">
                <a:solidFill>
                  <a:srgbClr val="464748"/>
                </a:solidFill>
                <a:latin typeface="+mn-lt"/>
                <a:ea typeface="PMingLiU" pitchFamily="18" charset="-120"/>
              </a:rPr>
              <a:t>什么情况下难以发挥</a:t>
            </a:r>
          </a:p>
          <a:p>
            <a:pPr marL="1257300" lvl="2" indent="-342900" algn="l" rtl="0">
              <a:lnSpc>
                <a:spcPct val="60000"/>
              </a:lnSpc>
              <a:spcBef>
                <a:spcPct val="50000"/>
              </a:spcBef>
            </a:pPr>
            <a:endParaRPr lang="zh-CN" altLang="zh-TW" dirty="0">
              <a:solidFill>
                <a:srgbClr val="464748"/>
              </a:solidFill>
              <a:latin typeface="+mn-lt"/>
              <a:ea typeface="PMingLiU" pitchFamily="18" charset="-120"/>
            </a:endParaRPr>
          </a:p>
          <a:p>
            <a:pPr marL="342900" indent="-342900" algn="l" rtl="0">
              <a:lnSpc>
                <a:spcPct val="80000"/>
              </a:lnSpc>
              <a:spcBef>
                <a:spcPct val="20000"/>
              </a:spcBef>
              <a:buFontTx/>
              <a:buChar char="•"/>
            </a:pPr>
            <a:r>
              <a:rPr lang="zh-CN" b="0" i="0" u="none" baseline="0">
                <a:solidFill>
                  <a:srgbClr val="464748"/>
                </a:solidFill>
                <a:latin typeface="+mn-lt"/>
                <a:ea typeface="PMingLiU" pitchFamily="18" charset="-120"/>
              </a:rPr>
              <a:t>与别人相处得如何以及别人如何看待你</a:t>
            </a:r>
          </a:p>
          <a:p>
            <a:pPr algn="l" rtl="0">
              <a:lnSpc>
                <a:spcPct val="80000"/>
              </a:lnSpc>
              <a:spcBef>
                <a:spcPct val="20000"/>
              </a:spcBef>
            </a:pPr>
            <a:endParaRPr lang="zh-CN" altLang="zh-TW" sz="700" dirty="0">
              <a:solidFill>
                <a:srgbClr val="464748"/>
              </a:solidFill>
              <a:latin typeface="+mn-lt"/>
              <a:ea typeface="PMingLiU" pitchFamily="18" charset="-120"/>
            </a:endParaRPr>
          </a:p>
          <a:p>
            <a:pPr marL="1257300" lvl="2" indent="-342900" algn="l" rtl="0">
              <a:lnSpc>
                <a:spcPct val="80000"/>
              </a:lnSpc>
              <a:spcBef>
                <a:spcPct val="20000"/>
              </a:spcBef>
              <a:buFontTx/>
              <a:buChar char="•"/>
            </a:pPr>
            <a:r>
              <a:rPr lang="zh-CN" b="0" i="0" u="none" baseline="0">
                <a:solidFill>
                  <a:srgbClr val="464748"/>
                </a:solidFill>
                <a:latin typeface="+mn-lt"/>
                <a:ea typeface="PMingLiU" pitchFamily="18" charset="-120"/>
              </a:rPr>
              <a:t>下属</a:t>
            </a:r>
          </a:p>
          <a:p>
            <a:pPr marL="1257300" lvl="2" indent="-342900" algn="l" rtl="0">
              <a:lnSpc>
                <a:spcPct val="80000"/>
              </a:lnSpc>
              <a:spcBef>
                <a:spcPct val="20000"/>
              </a:spcBef>
              <a:buFontTx/>
              <a:buChar char="•"/>
            </a:pPr>
            <a:r>
              <a:rPr lang="zh-CN" b="0" i="0" u="none" baseline="0">
                <a:solidFill>
                  <a:srgbClr val="464748"/>
                </a:solidFill>
                <a:latin typeface="+mn-lt"/>
                <a:ea typeface="PMingLiU" pitchFamily="18" charset="-120"/>
              </a:rPr>
              <a:t>伙伴和同事</a:t>
            </a:r>
          </a:p>
          <a:p>
            <a:pPr marL="1257300" lvl="2" indent="-342900" algn="l" rtl="0">
              <a:lnSpc>
                <a:spcPct val="80000"/>
              </a:lnSpc>
              <a:spcBef>
                <a:spcPct val="20000"/>
              </a:spcBef>
              <a:buFontTx/>
              <a:buChar char="•"/>
            </a:pPr>
            <a:r>
              <a:rPr lang="zh-CN" b="0" i="0" u="none" baseline="0">
                <a:solidFill>
                  <a:srgbClr val="464748"/>
                </a:solidFill>
                <a:latin typeface="+mn-lt"/>
                <a:ea typeface="PMingLiU" pitchFamily="18" charset="-120"/>
              </a:rPr>
              <a:t>领导者和管理者</a:t>
            </a:r>
          </a:p>
          <a:p>
            <a:pPr marL="1257300" lvl="2" indent="-342900" algn="l" rtl="0">
              <a:lnSpc>
                <a:spcPct val="80000"/>
              </a:lnSpc>
              <a:spcBef>
                <a:spcPct val="20000"/>
              </a:spcBef>
              <a:buFontTx/>
              <a:buChar char="•"/>
            </a:pPr>
            <a:r>
              <a:rPr lang="zh-CN" b="0" i="0" u="none" baseline="0">
                <a:solidFill>
                  <a:srgbClr val="464748"/>
                </a:solidFill>
                <a:latin typeface="+mn-lt"/>
                <a:ea typeface="PMingLiU" pitchFamily="18" charset="-120"/>
              </a:rPr>
              <a:t>同事</a:t>
            </a:r>
          </a:p>
          <a:p>
            <a:pPr marL="1257300" lvl="2" indent="-342900" algn="l" rtl="0">
              <a:lnSpc>
                <a:spcPct val="80000"/>
              </a:lnSpc>
              <a:spcBef>
                <a:spcPct val="20000"/>
              </a:spcBef>
            </a:pPr>
            <a:endParaRPr lang="zh-CN" altLang="zh-TW" dirty="0">
              <a:solidFill>
                <a:srgbClr val="464748"/>
              </a:solidFill>
              <a:latin typeface="+mn-lt"/>
              <a:ea typeface="PMingLiU" pitchFamily="18" charset="-120"/>
            </a:endParaRPr>
          </a:p>
          <a:p>
            <a:pPr marL="342900" indent="-342900" algn="l" rtl="0">
              <a:lnSpc>
                <a:spcPct val="80000"/>
              </a:lnSpc>
              <a:spcBef>
                <a:spcPct val="20000"/>
              </a:spcBef>
              <a:buFontTx/>
              <a:buChar char="•"/>
            </a:pPr>
            <a:r>
              <a:rPr lang="zh-CN" b="0" i="0" u="none" baseline="0">
                <a:solidFill>
                  <a:srgbClr val="464748"/>
                </a:solidFill>
                <a:latin typeface="+mn-lt"/>
                <a:ea typeface="PMingLiU" pitchFamily="18" charset="-120"/>
              </a:rPr>
              <a:t>你在团队中乐于担当的角色</a:t>
            </a:r>
          </a:p>
          <a:p>
            <a:pPr algn="l" rtl="0">
              <a:lnSpc>
                <a:spcPct val="80000"/>
              </a:lnSpc>
              <a:spcBef>
                <a:spcPct val="20000"/>
              </a:spcBef>
            </a:pPr>
            <a:endParaRPr lang="zh-CN" altLang="zh-TW" dirty="0">
              <a:solidFill>
                <a:srgbClr val="464748"/>
              </a:solidFill>
              <a:latin typeface="+mn-lt"/>
              <a:ea typeface="PMingLiU" pitchFamily="18" charset="-120"/>
            </a:endParaRPr>
          </a:p>
          <a:p>
            <a:pPr marL="342900" indent="-342900" algn="l" rtl="0">
              <a:lnSpc>
                <a:spcPct val="80000"/>
              </a:lnSpc>
              <a:spcBef>
                <a:spcPct val="20000"/>
              </a:spcBef>
              <a:buFontTx/>
              <a:buChar char="•"/>
            </a:pPr>
            <a:r>
              <a:rPr lang="zh-CN" b="0" i="0" u="none" baseline="0">
                <a:solidFill>
                  <a:srgbClr val="464748"/>
                </a:solidFill>
                <a:latin typeface="+mn-lt"/>
                <a:ea typeface="PMingLiU" pitchFamily="18" charset="-120"/>
              </a:rPr>
              <a:t>你的领导风格</a:t>
            </a:r>
          </a:p>
          <a:p>
            <a:pPr marL="342900" indent="-342900" algn="l" rtl="0">
              <a:spcBef>
                <a:spcPct val="50000"/>
              </a:spcBef>
              <a:buFontTx/>
              <a:buChar char="•"/>
            </a:pPr>
            <a:endParaRPr lang="zh-CN" b="1" dirty="0">
              <a:solidFill>
                <a:srgbClr val="7D8A2E"/>
              </a:solidFill>
            </a:endParaRPr>
          </a:p>
        </p:txBody>
      </p:sp>
      <p:pic>
        <p:nvPicPr>
          <p:cNvPr id="4" name="Picture 13" descr="j0415144"/>
          <p:cNvPicPr>
            <a:picLocks noChangeAspect="1" noChangeArrowheads="1"/>
          </p:cNvPicPr>
          <p:nvPr/>
        </p:nvPicPr>
        <p:blipFill>
          <a:blip r:embed="rId2" cstate="print"/>
          <a:srcRect/>
          <a:stretch>
            <a:fillRect/>
          </a:stretch>
        </p:blipFill>
        <p:spPr bwMode="auto">
          <a:xfrm>
            <a:off x="7391400" y="1752600"/>
            <a:ext cx="881063" cy="1447800"/>
          </a:xfrm>
          <a:prstGeom prst="rect">
            <a:avLst/>
          </a:prstGeom>
          <a:noFill/>
          <a:ln w="9525">
            <a:noFill/>
            <a:miter lim="800000"/>
            <a:headEnd/>
            <a:tailEnd/>
          </a:ln>
        </p:spPr>
      </p:pic>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pSp>
        <p:nvGrpSpPr>
          <p:cNvPr id="9" name="Group 8"/>
          <p:cNvGrpSpPr/>
          <p:nvPr/>
        </p:nvGrpSpPr>
        <p:grpSpPr>
          <a:xfrm>
            <a:off x="340014" y="990601"/>
            <a:ext cx="1423674" cy="1196592"/>
            <a:chOff x="72005" y="0"/>
            <a:chExt cx="1049051" cy="1049051"/>
          </a:xfrm>
        </p:grpSpPr>
        <p:sp>
          <p:nvSpPr>
            <p:cNvPr id="10" name="Oval 9"/>
            <p:cNvSpPr/>
            <p:nvPr/>
          </p:nvSpPr>
          <p:spPr>
            <a:xfrm>
              <a:off x="72005" y="0"/>
              <a:ext cx="1049051" cy="1049051"/>
            </a:xfrm>
            <a:prstGeom prst="ellipse">
              <a:avLst/>
            </a:prstGeom>
            <a:solidFill>
              <a:srgbClr val="FFC000"/>
            </a:solidFill>
            <a:ln>
              <a:solidFill>
                <a:schemeClr val="tx1"/>
              </a:solidFill>
            </a:ln>
          </p:spPr>
          <p:style>
            <a:lnRef idx="0">
              <a:scrgbClr r="0" g="0" b="0"/>
            </a:lnRef>
            <a:fillRef idx="3">
              <a:scrgbClr r="0" g="0" b="0"/>
            </a:fillRef>
            <a:effectRef idx="0">
              <a:schemeClr val="accent1">
                <a:alpha val="50000"/>
                <a:hueOff val="0"/>
                <a:satOff val="0"/>
                <a:lumOff val="0"/>
                <a:alphaOff val="0"/>
              </a:schemeClr>
            </a:effectRef>
            <a:fontRef idx="minor">
              <a:schemeClr val="tx1"/>
            </a:fontRef>
          </p:style>
        </p:sp>
        <p:sp>
          <p:nvSpPr>
            <p:cNvPr id="11" name="Oval 4"/>
            <p:cNvSpPr/>
            <p:nvPr/>
          </p:nvSpPr>
          <p:spPr>
            <a:xfrm>
              <a:off x="225635" y="153630"/>
              <a:ext cx="741791" cy="741791"/>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zh-CN" sz="1400" b="0" i="0" u="none" kern="1200" baseline="0"/>
                <a:t>自我认知</a:t>
              </a:r>
              <a:endParaRPr lang="zh-CN" sz="1400" kern="1200" dirty="0"/>
            </a:p>
          </p:txBody>
        </p:sp>
      </p:grpSp>
    </p:spTree>
    <p:extLst>
      <p:ext uri="{BB962C8B-B14F-4D97-AF65-F5344CB8AC3E}">
        <p14:creationId xmlns:p14="http://schemas.microsoft.com/office/powerpoint/2010/main" xmlns="" val="22544609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grpSp>
        <p:nvGrpSpPr>
          <p:cNvPr id="3" name="Group 8"/>
          <p:cNvGrpSpPr/>
          <p:nvPr/>
        </p:nvGrpSpPr>
        <p:grpSpPr>
          <a:xfrm>
            <a:off x="1500166" y="1419400"/>
            <a:ext cx="6143668" cy="3829221"/>
            <a:chOff x="1637414" y="1419799"/>
            <a:chExt cx="5486400" cy="2971928"/>
          </a:xfrm>
        </p:grpSpPr>
        <p:sp>
          <p:nvSpPr>
            <p:cNvPr id="4" name="Rectangle 3"/>
            <p:cNvSpPr/>
            <p:nvPr/>
          </p:nvSpPr>
          <p:spPr>
            <a:xfrm>
              <a:off x="1637414" y="2537631"/>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0" i="0" u="none" baseline="0">
                  <a:solidFill>
                    <a:srgbClr val="464749"/>
                  </a:solidFill>
                </a:rPr>
                <a:t>自我分析</a:t>
              </a:r>
              <a:endParaRPr lang="zh-CN" sz="2000" dirty="0">
                <a:solidFill>
                  <a:srgbClr val="464749"/>
                </a:solidFill>
              </a:endParaRPr>
            </a:p>
          </p:txBody>
        </p:sp>
        <p:sp>
          <p:nvSpPr>
            <p:cNvPr id="5" name="Rectangle 4"/>
            <p:cNvSpPr/>
            <p:nvPr/>
          </p:nvSpPr>
          <p:spPr>
            <a:xfrm>
              <a:off x="5295014" y="2562927"/>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0" i="0" u="none" baseline="0">
                  <a:solidFill>
                    <a:srgbClr val="464749"/>
                  </a:solidFill>
                </a:rPr>
                <a:t>他人的反馈</a:t>
              </a:r>
            </a:p>
            <a:p>
              <a:pPr algn="ctr" rtl="0"/>
              <a:r>
                <a:rPr lang="zh-CN" sz="1600" b="0" i="0" u="none" baseline="0">
                  <a:solidFill>
                    <a:srgbClr val="464749"/>
                  </a:solidFill>
                </a:rPr>
                <a:t>（反馈是一种馈赠）</a:t>
              </a:r>
              <a:endParaRPr lang="zh-CN" sz="1600" dirty="0">
                <a:solidFill>
                  <a:srgbClr val="464749"/>
                </a:solidFill>
              </a:endParaRPr>
            </a:p>
          </p:txBody>
        </p:sp>
        <p:sp>
          <p:nvSpPr>
            <p:cNvPr id="6" name="TextBox 5"/>
            <p:cNvSpPr txBox="1"/>
            <p:nvPr/>
          </p:nvSpPr>
          <p:spPr>
            <a:xfrm>
              <a:off x="4123397" y="3024201"/>
              <a:ext cx="685800" cy="923330"/>
            </a:xfrm>
            <a:prstGeom prst="rect">
              <a:avLst/>
            </a:prstGeom>
            <a:noFill/>
          </p:spPr>
          <p:txBody>
            <a:bodyPr wrap="square" rtlCol="0">
              <a:spAutoFit/>
            </a:bodyPr>
            <a:lstStyle/>
            <a:p>
              <a:pPr algn="ctr" rtl="0"/>
              <a:r>
                <a:rPr lang="zh-CN" sz="5400" b="1" i="0" u="none" baseline="0">
                  <a:latin typeface="+mj-lt"/>
                </a:rPr>
                <a:t>+</a:t>
              </a:r>
              <a:endParaRPr lang="zh-CN" sz="5400" b="1" dirty="0">
                <a:latin typeface="+mj-lt"/>
              </a:endParaRPr>
            </a:p>
          </p:txBody>
        </p:sp>
        <p:sp>
          <p:nvSpPr>
            <p:cNvPr id="8" name="Isosceles Triangle 7"/>
            <p:cNvSpPr/>
            <p:nvPr/>
          </p:nvSpPr>
          <p:spPr>
            <a:xfrm>
              <a:off x="1637414" y="1419799"/>
              <a:ext cx="5486400" cy="114300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800" b="0" i="0" u="none" baseline="0">
                  <a:solidFill>
                    <a:srgbClr val="464749"/>
                  </a:solidFill>
                </a:rPr>
                <a:t>自我 </a:t>
              </a:r>
            </a:p>
            <a:p>
              <a:pPr algn="ctr" rtl="0"/>
              <a:r>
                <a:rPr lang="zh-CN" sz="2800" b="0" i="0" u="none" baseline="0">
                  <a:solidFill>
                    <a:srgbClr val="464749"/>
                  </a:solidFill>
                </a:rPr>
                <a:t>认知</a:t>
              </a:r>
              <a:endParaRPr lang="zh-CN" sz="2000" dirty="0" smtClean="0">
                <a:solidFill>
                  <a:srgbClr val="464749"/>
                </a:solidFill>
              </a:endParaRPr>
            </a:p>
            <a:p>
              <a:pPr algn="ctr" rtl="0"/>
              <a:endParaRPr lang="zh-CN" sz="3200" dirty="0">
                <a:solidFill>
                  <a:srgbClr val="464749"/>
                </a:solidFill>
              </a:endParaRPr>
            </a:p>
          </p:txBody>
        </p:sp>
      </p:gr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0011346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Diagram 5"/>
          <p:cNvGraphicFramePr/>
          <p:nvPr>
            <p:extLst>
              <p:ext uri="{D42A27DB-BD31-4B8C-83A1-F6EECF244321}">
                <p14:modId xmlns:p14="http://schemas.microsoft.com/office/powerpoint/2010/main" xmlns="" val="1473150804"/>
              </p:ext>
            </p:extLst>
          </p:nvPr>
        </p:nvGraphicFramePr>
        <p:xfrm>
          <a:off x="3851920" y="1196752"/>
          <a:ext cx="1152128" cy="1049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539552" y="2245803"/>
            <a:ext cx="8443664" cy="5047536"/>
          </a:xfrm>
          <a:prstGeom prst="rect">
            <a:avLst/>
          </a:prstGeom>
          <a:noFill/>
        </p:spPr>
        <p:txBody>
          <a:bodyPr wrap="square" rtlCol="0">
            <a:spAutoFit/>
          </a:bodyPr>
          <a:lstStyle/>
          <a:p>
            <a:pPr algn="l" rtl="0"/>
            <a:r>
              <a:rPr lang="zh-CN" b="0" i="0" u="none" baseline="0">
                <a:solidFill>
                  <a:srgbClr val="464749"/>
                </a:solidFill>
                <a:latin typeface="+mn-lt"/>
              </a:rPr>
              <a:t>自我认知是每一位领导者极其重要的技能。</a:t>
            </a:r>
          </a:p>
          <a:p>
            <a:pPr algn="l" rtl="0"/>
            <a:r>
              <a:rPr lang="zh-CN" b="0" i="0" u="none" baseline="0">
                <a:solidFill>
                  <a:srgbClr val="464749"/>
                </a:solidFill>
                <a:latin typeface="+mn-lt"/>
              </a:rPr>
              <a:t>自我认知能力越强，领导者就能 </a:t>
            </a:r>
          </a:p>
          <a:p>
            <a:pPr algn="l" rtl="0"/>
            <a:r>
              <a:rPr lang="zh-CN" b="0" i="0" u="none" baseline="0">
                <a:solidFill>
                  <a:srgbClr val="464749"/>
                </a:solidFill>
                <a:latin typeface="+mn-lt"/>
              </a:rPr>
              <a:t>变得愈加出色。</a:t>
            </a:r>
          </a:p>
          <a:p>
            <a:endParaRPr lang="zh-CN" dirty="0">
              <a:solidFill>
                <a:srgbClr val="464749"/>
              </a:solidFill>
              <a:latin typeface="+mn-lt"/>
            </a:endParaRPr>
          </a:p>
          <a:p>
            <a:pPr algn="l" rtl="0"/>
            <a:r>
              <a:rPr lang="zh-CN" b="0" i="0" u="none" baseline="0">
                <a:solidFill>
                  <a:srgbClr val="464749"/>
                </a:solidFill>
                <a:latin typeface="+mn-lt"/>
              </a:rPr>
              <a:t>领导者具有自我认知能力意味着：</a:t>
            </a:r>
          </a:p>
          <a:p>
            <a:endParaRPr lang="zh-CN" dirty="0">
              <a:solidFill>
                <a:srgbClr val="464749"/>
              </a:solidFill>
              <a:latin typeface="+mn-lt"/>
            </a:endParaRPr>
          </a:p>
          <a:p>
            <a:pPr marL="285750" indent="-285750" algn="l" rtl="0">
              <a:buFont typeface="Wingdings" panose="05000000000000000000" pitchFamily="2" charset="2"/>
              <a:buChar char="§"/>
            </a:pPr>
            <a:r>
              <a:rPr lang="zh-CN" sz="1600" b="0" i="0" u="none" baseline="0">
                <a:solidFill>
                  <a:srgbClr val="464749"/>
                </a:solidFill>
                <a:latin typeface="+mn-lt"/>
              </a:rPr>
              <a:t>清楚自己的价值观和原则，并知道自己的价值观和原则与他人有什么不同。</a:t>
            </a:r>
          </a:p>
          <a:p>
            <a:pPr marL="285750" indent="-285750" algn="l" rtl="0">
              <a:lnSpc>
                <a:spcPct val="150000"/>
              </a:lnSpc>
              <a:buFont typeface="Wingdings" panose="05000000000000000000" pitchFamily="2" charset="2"/>
              <a:buChar char="§"/>
            </a:pPr>
            <a:r>
              <a:rPr lang="zh-CN" sz="1600" b="0" i="0" u="none" baseline="0">
                <a:solidFill>
                  <a:srgbClr val="464749"/>
                </a:solidFill>
                <a:latin typeface="+mn-lt"/>
              </a:rPr>
              <a:t>清楚自己的强项和局限以及自身行为对他人的影响力。</a:t>
            </a:r>
          </a:p>
          <a:p>
            <a:pPr marL="285750" indent="-285750" algn="l" rtl="0">
              <a:lnSpc>
                <a:spcPct val="150000"/>
              </a:lnSpc>
              <a:buFont typeface="Wingdings" panose="05000000000000000000" pitchFamily="2" charset="2"/>
              <a:buChar char="§"/>
            </a:pPr>
            <a:r>
              <a:rPr lang="zh-CN" sz="1600" b="0" i="0" u="none" baseline="0">
                <a:solidFill>
                  <a:srgbClr val="464749"/>
                </a:solidFill>
                <a:latin typeface="+mn-lt"/>
              </a:rPr>
              <a:t>了解压力对自身行为的作用。</a:t>
            </a:r>
          </a:p>
          <a:p>
            <a:pPr algn="l" rtl="0">
              <a:lnSpc>
                <a:spcPct val="150000"/>
              </a:lnSpc>
            </a:pPr>
            <a:endParaRPr lang="zh-CN" sz="400" dirty="0" smtClean="0">
              <a:solidFill>
                <a:srgbClr val="464749"/>
              </a:solidFill>
              <a:latin typeface="+mn-lt"/>
            </a:endParaRPr>
          </a:p>
          <a:p>
            <a:pPr marL="285750" indent="-285750" algn="l" rtl="0">
              <a:buFont typeface="Wingdings" panose="05000000000000000000" pitchFamily="2" charset="2"/>
              <a:buChar char="§"/>
            </a:pPr>
            <a:r>
              <a:rPr lang="zh-CN" sz="1600" b="0" i="0" u="none" baseline="0">
                <a:solidFill>
                  <a:srgbClr val="464749"/>
                </a:solidFill>
                <a:latin typeface="+mn-lt"/>
              </a:rPr>
              <a:t>能够认识到自己的情绪和偏见，并了解它们对他人所产生的影响。</a:t>
            </a:r>
          </a:p>
          <a:p>
            <a:pPr marL="285750" indent="-285750" algn="l" rtl="0">
              <a:lnSpc>
                <a:spcPct val="150000"/>
              </a:lnSpc>
              <a:buFont typeface="Wingdings" panose="05000000000000000000" pitchFamily="2" charset="2"/>
              <a:buChar char="§"/>
            </a:pPr>
            <a:r>
              <a:rPr lang="zh-CN" sz="1600" b="0" i="0" u="none" baseline="0">
                <a:solidFill>
                  <a:srgbClr val="464749"/>
                </a:solidFill>
                <a:latin typeface="+mn-lt"/>
              </a:rPr>
              <a:t>愿意并能够听取他人的意见并加以分析。</a:t>
            </a:r>
          </a:p>
          <a:p>
            <a:endParaRPr lang="zh-CN" dirty="0" smtClean="0">
              <a:solidFill>
                <a:srgbClr val="464749"/>
              </a:solidFill>
              <a:latin typeface="+mn-lt"/>
            </a:endParaRPr>
          </a:p>
          <a:p>
            <a:pPr marL="285750" indent="-285750" algn="l" rtl="0">
              <a:buFont typeface="Wingdings" panose="05000000000000000000" pitchFamily="2" charset="2"/>
              <a:buChar char="§"/>
            </a:pPr>
            <a:endParaRPr lang="zh-CN" dirty="0" smtClean="0">
              <a:solidFill>
                <a:srgbClr val="464749"/>
              </a:solidFill>
              <a:latin typeface="+mn-lt"/>
            </a:endParaRPr>
          </a:p>
          <a:p>
            <a:endParaRPr lang="zh-CN" dirty="0">
              <a:solidFill>
                <a:srgbClr val="464749"/>
              </a:solidFill>
              <a:latin typeface="+mn-lt"/>
            </a:endParaRPr>
          </a:p>
          <a:p>
            <a:endParaRPr lang="zh-CN" dirty="0">
              <a:solidFill>
                <a:srgbClr val="464749"/>
              </a:solidFill>
              <a:latin typeface="+mn-lt"/>
            </a:endParaRPr>
          </a:p>
        </p:txBody>
      </p:sp>
      <p:grpSp>
        <p:nvGrpSpPr>
          <p:cNvPr id="11" name="Group 10"/>
          <p:cNvGrpSpPr/>
          <p:nvPr/>
        </p:nvGrpSpPr>
        <p:grpSpPr>
          <a:xfrm>
            <a:off x="5587931" y="1090235"/>
            <a:ext cx="3280448" cy="2311136"/>
            <a:chOff x="571472" y="1142984"/>
            <a:chExt cx="7924800" cy="5029200"/>
          </a:xfrm>
        </p:grpSpPr>
        <p:sp>
          <p:nvSpPr>
            <p:cNvPr id="12" name="Rectangle 11"/>
            <p:cNvSpPr/>
            <p:nvPr/>
          </p:nvSpPr>
          <p:spPr>
            <a:xfrm>
              <a:off x="571472" y="1142984"/>
              <a:ext cx="7924800" cy="502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700" dirty="0"/>
            </a:p>
          </p:txBody>
        </p:sp>
        <p:cxnSp>
          <p:nvCxnSpPr>
            <p:cNvPr id="13" name="Straight Arrow Connector 12"/>
            <p:cNvCxnSpPr/>
            <p:nvPr/>
          </p:nvCxnSpPr>
          <p:spPr>
            <a:xfrm>
              <a:off x="2743200" y="1600200"/>
              <a:ext cx="0" cy="365760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743200" y="5257800"/>
              <a:ext cx="4572000" cy="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600" y="2057400"/>
              <a:ext cx="2090755" cy="870668"/>
            </a:xfrm>
            <a:prstGeom prst="rect">
              <a:avLst/>
            </a:prstGeom>
            <a:noFill/>
          </p:spPr>
          <p:txBody>
            <a:bodyPr wrap="square" rtlCol="0">
              <a:spAutoFit/>
            </a:bodyPr>
            <a:lstStyle/>
            <a:p>
              <a:pPr algn="ctr" rtl="0"/>
              <a:r>
                <a:rPr lang="zh-CN" sz="1000" b="0" i="0" u="none" baseline="0">
                  <a:latin typeface="+mn-lt"/>
                </a:rPr>
                <a:t>自我认知</a:t>
              </a:r>
              <a:endParaRPr lang="zh-CN" sz="1000" dirty="0">
                <a:latin typeface="+mn-lt"/>
              </a:endParaRPr>
            </a:p>
          </p:txBody>
        </p:sp>
        <p:sp>
          <p:nvSpPr>
            <p:cNvPr id="16" name="TextBox 15"/>
            <p:cNvSpPr txBox="1"/>
            <p:nvPr/>
          </p:nvSpPr>
          <p:spPr>
            <a:xfrm>
              <a:off x="3335857" y="5486399"/>
              <a:ext cx="5022359" cy="602770"/>
            </a:xfrm>
            <a:prstGeom prst="rect">
              <a:avLst/>
            </a:prstGeom>
            <a:noFill/>
          </p:spPr>
          <p:txBody>
            <a:bodyPr wrap="square" rtlCol="0">
              <a:spAutoFit/>
            </a:bodyPr>
            <a:lstStyle/>
            <a:p>
              <a:pPr algn="ctr" rtl="0"/>
              <a:r>
                <a:rPr lang="zh-CN" sz="1200" b="0" i="0" u="none" baseline="0">
                  <a:latin typeface="+mn-lt"/>
                </a:rPr>
                <a:t>领导者的作用</a:t>
              </a:r>
              <a:endParaRPr lang="zh-CN" sz="1200" dirty="0">
                <a:latin typeface="+mn-lt"/>
              </a:endParaRPr>
            </a:p>
          </p:txBody>
        </p:sp>
        <p:sp>
          <p:nvSpPr>
            <p:cNvPr id="17" name="TextBox 16"/>
            <p:cNvSpPr txBox="1"/>
            <p:nvPr/>
          </p:nvSpPr>
          <p:spPr>
            <a:xfrm>
              <a:off x="3048006" y="1357299"/>
              <a:ext cx="5310207" cy="468822"/>
            </a:xfrm>
            <a:prstGeom prst="rect">
              <a:avLst/>
            </a:prstGeom>
            <a:noFill/>
            <a:ln>
              <a:solidFill>
                <a:schemeClr val="tx1"/>
              </a:solidFill>
            </a:ln>
          </p:spPr>
          <p:txBody>
            <a:bodyPr wrap="square" rtlCol="0">
              <a:spAutoFit/>
            </a:bodyPr>
            <a:lstStyle/>
            <a:p>
              <a:pPr algn="ctr" rtl="0"/>
              <a:r>
                <a:rPr lang="zh-CN" sz="800" b="0" i="0" u="none" baseline="0">
                  <a:latin typeface="+mn-lt"/>
                </a:rPr>
                <a:t>自我认知能力越强 - 领导能力越强</a:t>
              </a:r>
              <a:endParaRPr lang="zh-CN" sz="800" dirty="0">
                <a:latin typeface="+mn-lt"/>
              </a:endParaRPr>
            </a:p>
          </p:txBody>
        </p:sp>
        <p:cxnSp>
          <p:nvCxnSpPr>
            <p:cNvPr id="18" name="Straight Arrow Connector 17"/>
            <p:cNvCxnSpPr/>
            <p:nvPr/>
          </p:nvCxnSpPr>
          <p:spPr>
            <a:xfrm flipV="1">
              <a:off x="2786050" y="2428868"/>
              <a:ext cx="3857652" cy="278608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872922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国际标准的管理者 – 自我认知</a:t>
            </a:r>
            <a:endParaRPr lang="zh-CN" sz="2000" dirty="0"/>
          </a:p>
        </p:txBody>
      </p:sp>
      <p:pic>
        <p:nvPicPr>
          <p:cNvPr id="1027" name="Picture 3"/>
          <p:cNvPicPr>
            <a:picLocks noChangeAspect="1" noChangeArrowheads="1"/>
          </p:cNvPicPr>
          <p:nvPr/>
        </p:nvPicPr>
        <p:blipFill>
          <a:blip r:embed="rId2" cstate="print"/>
          <a:srcRect/>
          <a:stretch>
            <a:fillRect/>
          </a:stretch>
        </p:blipFill>
        <p:spPr bwMode="auto">
          <a:xfrm>
            <a:off x="2895600" y="1295400"/>
            <a:ext cx="3429000" cy="4151781"/>
          </a:xfrm>
          <a:prstGeom prst="rect">
            <a:avLst/>
          </a:prstGeom>
          <a:noFill/>
          <a:ln w="9525">
            <a:noFill/>
            <a:miter lim="800000"/>
            <a:headEnd/>
            <a:tailEnd/>
          </a:ln>
        </p:spPr>
      </p:pic>
      <p:sp>
        <p:nvSpPr>
          <p:cNvPr id="3" name="TextBox 2"/>
          <p:cNvSpPr txBox="1"/>
          <p:nvPr/>
        </p:nvSpPr>
        <p:spPr>
          <a:xfrm>
            <a:off x="1187624" y="3354026"/>
            <a:ext cx="1440160" cy="369332"/>
          </a:xfrm>
          <a:prstGeom prst="rect">
            <a:avLst/>
          </a:prstGeom>
          <a:noFill/>
        </p:spPr>
        <p:txBody>
          <a:bodyPr wrap="square" rtlCol="0">
            <a:spAutoFit/>
          </a:bodyPr>
          <a:lstStyle/>
          <a:p>
            <a:pPr algn="l" rtl="0"/>
            <a:r>
              <a:rPr lang="zh-CN" b="0" i="0" u="none" baseline="0">
                <a:solidFill>
                  <a:srgbClr val="464749"/>
                </a:solidFill>
                <a:latin typeface="+mn-lt"/>
              </a:rPr>
              <a:t>半空</a:t>
            </a:r>
            <a:endParaRPr lang="zh-CN" dirty="0">
              <a:solidFill>
                <a:srgbClr val="464749"/>
              </a:solidFill>
              <a:latin typeface="+mn-lt"/>
            </a:endParaRPr>
          </a:p>
        </p:txBody>
      </p:sp>
      <p:sp>
        <p:nvSpPr>
          <p:cNvPr id="5" name="TextBox 4"/>
          <p:cNvSpPr txBox="1"/>
          <p:nvPr/>
        </p:nvSpPr>
        <p:spPr>
          <a:xfrm>
            <a:off x="6660232" y="3349834"/>
            <a:ext cx="1440160" cy="369332"/>
          </a:xfrm>
          <a:prstGeom prst="rect">
            <a:avLst/>
          </a:prstGeom>
          <a:noFill/>
        </p:spPr>
        <p:txBody>
          <a:bodyPr wrap="square" rtlCol="0">
            <a:spAutoFit/>
          </a:bodyPr>
          <a:lstStyle/>
          <a:p>
            <a:pPr algn="l" rtl="0"/>
            <a:r>
              <a:rPr lang="zh-CN" b="0" i="0" u="none" baseline="0">
                <a:solidFill>
                  <a:srgbClr val="464749"/>
                </a:solidFill>
                <a:latin typeface="+mn-lt"/>
              </a:rPr>
              <a:t>半满</a:t>
            </a:r>
            <a:endParaRPr lang="zh-CN" dirty="0">
              <a:solidFill>
                <a:srgbClr val="464749"/>
              </a:solidFill>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3692193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国际标准的管理者 – 自我认知</a:t>
            </a:r>
            <a:endParaRPr lang="zh-CN" sz="2000" dirty="0"/>
          </a:p>
        </p:txBody>
      </p:sp>
      <p:sp>
        <p:nvSpPr>
          <p:cNvPr id="3" name="TextBox 2"/>
          <p:cNvSpPr txBox="1"/>
          <p:nvPr/>
        </p:nvSpPr>
        <p:spPr>
          <a:xfrm>
            <a:off x="1115616" y="1628800"/>
            <a:ext cx="6912768" cy="3600986"/>
          </a:xfrm>
          <a:prstGeom prst="rect">
            <a:avLst/>
          </a:prstGeom>
          <a:solidFill>
            <a:schemeClr val="bg1">
              <a:lumMod val="85000"/>
            </a:schemeClr>
          </a:solidFill>
          <a:ln>
            <a:solidFill>
              <a:schemeClr val="tx1"/>
            </a:solidFill>
          </a:ln>
          <a:scene3d>
            <a:camera prst="orthographicFront"/>
            <a:lightRig rig="threePt" dir="t"/>
          </a:scene3d>
          <a:sp3d>
            <a:bevelT w="114300" prst="artDeco"/>
          </a:sp3d>
        </p:spPr>
        <p:txBody>
          <a:bodyPr wrap="square" rtlCol="0">
            <a:spAutoFit/>
          </a:bodyPr>
          <a:lstStyle/>
          <a:p>
            <a:endParaRPr lang="zh-CN" sz="2400" dirty="0" smtClean="0">
              <a:latin typeface="+mn-lt"/>
            </a:endParaRPr>
          </a:p>
          <a:p>
            <a:pPr lvl="4" algn="l" rtl="0">
              <a:lnSpc>
                <a:spcPct val="150000"/>
              </a:lnSpc>
            </a:pPr>
            <a:r>
              <a:rPr lang="zh-CN" b="0" i="0" u="none" baseline="0">
                <a:latin typeface="+mn-lt"/>
              </a:rPr>
              <a:t>你说的…</a:t>
            </a:r>
          </a:p>
          <a:p>
            <a:pPr lvl="5" algn="l" rtl="0">
              <a:lnSpc>
                <a:spcPct val="150000"/>
              </a:lnSpc>
            </a:pPr>
            <a:r>
              <a:rPr lang="zh-CN" b="0" i="0" u="none" baseline="0">
                <a:latin typeface="+mn-lt"/>
              </a:rPr>
              <a:t>你没说的…</a:t>
            </a:r>
          </a:p>
          <a:p>
            <a:pPr lvl="4" algn="l" rtl="0"/>
            <a:endParaRPr lang="zh-CN" dirty="0" smtClean="0">
              <a:latin typeface="+mn-lt"/>
            </a:endParaRPr>
          </a:p>
          <a:p>
            <a:pPr lvl="4" algn="l" rtl="0">
              <a:lnSpc>
                <a:spcPct val="150000"/>
              </a:lnSpc>
            </a:pPr>
            <a:r>
              <a:rPr lang="zh-CN" b="0" i="0" u="none" baseline="0">
                <a:latin typeface="+mn-lt"/>
              </a:rPr>
              <a:t>你做的…</a:t>
            </a:r>
          </a:p>
          <a:p>
            <a:pPr lvl="5" algn="l" rtl="0">
              <a:lnSpc>
                <a:spcPct val="150000"/>
              </a:lnSpc>
            </a:pPr>
            <a:r>
              <a:rPr lang="zh-CN" b="0" i="0" u="none" baseline="0">
                <a:latin typeface="+mn-lt"/>
              </a:rPr>
              <a:t>你没做的…</a:t>
            </a:r>
          </a:p>
          <a:p>
            <a:pPr lvl="5" algn="l" rtl="0">
              <a:lnSpc>
                <a:spcPct val="150000"/>
              </a:lnSpc>
            </a:pPr>
            <a:endParaRPr lang="zh-CN" dirty="0" smtClean="0">
              <a:latin typeface="+mn-lt"/>
            </a:endParaRPr>
          </a:p>
          <a:p>
            <a:pPr algn="ctr" rtl="0">
              <a:lnSpc>
                <a:spcPct val="150000"/>
              </a:lnSpc>
            </a:pPr>
            <a:r>
              <a:rPr lang="zh-CN" b="0" i="0" u="none" baseline="0">
                <a:solidFill>
                  <a:srgbClr val="C00000"/>
                </a:solidFill>
                <a:latin typeface="+mn-lt"/>
              </a:rPr>
              <a:t>都在向他人表露心迹</a:t>
            </a:r>
          </a:p>
          <a:p>
            <a:endParaRPr lang="zh-CN" sz="2400"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271239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国际标准的管理者 – 自我认知</a:t>
            </a:r>
            <a:endParaRPr lang="zh-CN" sz="2000" dirty="0"/>
          </a:p>
        </p:txBody>
      </p:sp>
      <p:pic>
        <p:nvPicPr>
          <p:cNvPr id="1026" name="Picture 2"/>
          <p:cNvPicPr>
            <a:picLocks noChangeAspect="1" noChangeArrowheads="1"/>
          </p:cNvPicPr>
          <p:nvPr/>
        </p:nvPicPr>
        <p:blipFill>
          <a:blip r:embed="rId2" cstate="print"/>
          <a:srcRect/>
          <a:stretch>
            <a:fillRect/>
          </a:stretch>
        </p:blipFill>
        <p:spPr bwMode="auto">
          <a:xfrm>
            <a:off x="2143109" y="1295400"/>
            <a:ext cx="5214974" cy="3919550"/>
          </a:xfrm>
          <a:prstGeom prst="rect">
            <a:avLst/>
          </a:prstGeom>
          <a:noFill/>
          <a:ln w="9525">
            <a:noFill/>
            <a:miter lim="800000"/>
            <a:headEnd/>
            <a:tailEnd/>
          </a:ln>
        </p:spPr>
      </p:pic>
      <p:sp>
        <p:nvSpPr>
          <p:cNvPr id="4" name="TextBox 3"/>
          <p:cNvSpPr txBox="1"/>
          <p:nvPr/>
        </p:nvSpPr>
        <p:spPr>
          <a:xfrm>
            <a:off x="1785918" y="5286388"/>
            <a:ext cx="5572164" cy="707886"/>
          </a:xfrm>
          <a:prstGeom prst="rect">
            <a:avLst/>
          </a:prstGeom>
          <a:noFill/>
        </p:spPr>
        <p:txBody>
          <a:bodyPr wrap="square" rtlCol="0">
            <a:spAutoFit/>
          </a:bodyPr>
          <a:lstStyle/>
          <a:p>
            <a:pPr algn="ctr" rtl="0"/>
            <a:r>
              <a:rPr lang="zh-CN" sz="2000" b="0" i="0" u="none" baseline="0">
                <a:solidFill>
                  <a:srgbClr val="464749"/>
                </a:solidFill>
                <a:latin typeface="+mn-lt"/>
              </a:rPr>
              <a:t>如果一个人在开会时打电话，您觉得别人会怎么看？</a:t>
            </a: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269275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p>
        </p:txBody>
      </p:sp>
      <p:grpSp>
        <p:nvGrpSpPr>
          <p:cNvPr id="6" name="Group 5"/>
          <p:cNvGrpSpPr/>
          <p:nvPr/>
        </p:nvGrpSpPr>
        <p:grpSpPr>
          <a:xfrm>
            <a:off x="304800" y="274638"/>
            <a:ext cx="8532995" cy="5962674"/>
            <a:chOff x="0" y="890718"/>
            <a:chExt cx="7956376" cy="5967282"/>
          </a:xfrm>
        </p:grpSpPr>
        <p:pic>
          <p:nvPicPr>
            <p:cNvPr id="7"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890718"/>
              <a:ext cx="7956376" cy="5967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35226" y="2865967"/>
              <a:ext cx="4530725" cy="104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TextBox 8"/>
          <p:cNvSpPr txBox="1"/>
          <p:nvPr/>
        </p:nvSpPr>
        <p:spPr>
          <a:xfrm>
            <a:off x="755576" y="5051089"/>
            <a:ext cx="8208912" cy="400110"/>
          </a:xfrm>
          <a:prstGeom prst="rect">
            <a:avLst/>
          </a:prstGeom>
          <a:noFill/>
        </p:spPr>
        <p:txBody>
          <a:bodyPr wrap="square" rtlCol="0">
            <a:spAutoFit/>
          </a:bodyPr>
          <a:lstStyle/>
          <a:p>
            <a:pPr algn="l" rtl="0"/>
            <a:r>
              <a:rPr lang="zh-CN" sz="2000" b="1" i="1" u="none" baseline="0">
                <a:solidFill>
                  <a:srgbClr val="FF0000"/>
                </a:solidFill>
                <a:latin typeface="+mj-lt"/>
              </a:rPr>
              <a:t>追求完美                        成就卓越</a:t>
            </a:r>
            <a:endParaRPr lang="zh-CN" sz="2000" b="1" i="1" dirty="0">
              <a:solidFill>
                <a:srgbClr val="FF0000"/>
              </a:solidFill>
              <a:latin typeface="+mj-lt"/>
            </a:endParaRPr>
          </a:p>
        </p:txBody>
      </p:sp>
      <p:pic>
        <p:nvPicPr>
          <p:cNvPr id="10" name="Picture 9"/>
          <p:cNvPicPr>
            <a:picLocks noChangeAspect="1"/>
          </p:cNvPicPr>
          <p:nvPr/>
        </p:nvPicPr>
        <p:blipFill rotWithShape="1">
          <a:blip r:embed="rId4" cstate="print"/>
          <a:srcRect l="55106" t="25529" b="13856"/>
          <a:stretch/>
        </p:blipFill>
        <p:spPr>
          <a:xfrm>
            <a:off x="3746497" y="4443036"/>
            <a:ext cx="1599555" cy="1616217"/>
          </a:xfrm>
          <a:prstGeom prst="rect">
            <a:avLst/>
          </a:prstGeom>
        </p:spPr>
      </p:pic>
      <p:sp>
        <p:nvSpPr>
          <p:cNvPr id="3" name="TextBox 2"/>
          <p:cNvSpPr txBox="1"/>
          <p:nvPr/>
        </p:nvSpPr>
        <p:spPr>
          <a:xfrm>
            <a:off x="971600" y="632619"/>
            <a:ext cx="7200800" cy="461665"/>
          </a:xfrm>
          <a:prstGeom prst="rect">
            <a:avLst/>
          </a:prstGeom>
          <a:noFill/>
        </p:spPr>
        <p:txBody>
          <a:bodyPr wrap="square" rtlCol="0">
            <a:spAutoFit/>
          </a:bodyPr>
          <a:lstStyle/>
          <a:p>
            <a:pPr algn="ctr" rtl="0"/>
            <a:r>
              <a:rPr lang="zh-CN" sz="2400" b="1" i="1" u="none" baseline="0">
                <a:solidFill>
                  <a:srgbClr val="FF0000"/>
                </a:solidFill>
                <a:latin typeface="+mj-lt"/>
              </a:rPr>
              <a:t>Transwarp 领导力培养 – 追求完美</a:t>
            </a:r>
            <a:endParaRPr lang="zh-CN" sz="2400" b="1" i="1" dirty="0">
              <a:solidFill>
                <a:srgbClr val="FF0000"/>
              </a:solidFill>
              <a:latin typeface="+mj-lt"/>
            </a:endParaRPr>
          </a:p>
        </p:txBody>
      </p:sp>
    </p:spTree>
    <p:extLst>
      <p:ext uri="{BB962C8B-B14F-4D97-AF65-F5344CB8AC3E}">
        <p14:creationId xmlns:p14="http://schemas.microsoft.com/office/powerpoint/2010/main" xmlns="" val="3584559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662" y="1142984"/>
            <a:ext cx="7315200" cy="5139869"/>
          </a:xfrm>
          <a:prstGeom prst="rect">
            <a:avLst/>
          </a:prstGeom>
          <a:noFill/>
          <a:ln>
            <a:noFill/>
          </a:ln>
          <a:scene3d>
            <a:camera prst="orthographicFront"/>
            <a:lightRig rig="threePt" dir="t"/>
          </a:scene3d>
          <a:sp3d>
            <a:bevelT w="114300" prst="artDeco"/>
          </a:sp3d>
        </p:spPr>
        <p:txBody>
          <a:bodyPr wrap="square" rtlCol="0">
            <a:spAutoFit/>
          </a:bodyPr>
          <a:lstStyle/>
          <a:p>
            <a:endParaRPr lang="zh-CN" sz="2400" dirty="0" smtClean="0">
              <a:solidFill>
                <a:srgbClr val="464749"/>
              </a:solidFill>
              <a:latin typeface="+mn-lt"/>
            </a:endParaRPr>
          </a:p>
          <a:p>
            <a:pPr algn="ctr" rtl="0"/>
            <a:r>
              <a:rPr lang="zh-CN" sz="2800" b="0" i="0" u="none" baseline="0">
                <a:solidFill>
                  <a:srgbClr val="464749"/>
                </a:solidFill>
                <a:latin typeface="+mn-lt"/>
              </a:rPr>
              <a:t> </a:t>
            </a:r>
            <a:r>
              <a:rPr lang="zh-CN" sz="2000" b="0" i="0" u="none" baseline="0">
                <a:solidFill>
                  <a:srgbClr val="464749"/>
                </a:solidFill>
                <a:latin typeface="+mn-lt"/>
              </a:rPr>
              <a:t>你对自己了解多少？</a:t>
            </a:r>
            <a:endParaRPr lang="zh-CN" sz="2800" dirty="0" smtClean="0">
              <a:solidFill>
                <a:srgbClr val="464749"/>
              </a:solidFill>
              <a:latin typeface="+mn-lt"/>
            </a:endParaRPr>
          </a:p>
          <a:p>
            <a:endParaRPr lang="zh-CN" dirty="0" smtClean="0">
              <a:solidFill>
                <a:srgbClr val="464749"/>
              </a:solidFill>
              <a:latin typeface="+mn-lt"/>
            </a:endParaRPr>
          </a:p>
          <a:p>
            <a:pPr lvl="2" algn="l" rtl="0">
              <a:lnSpc>
                <a:spcPct val="150000"/>
              </a:lnSpc>
              <a:buFont typeface="Arial" pitchFamily="34" charset="0"/>
              <a:buChar char="•"/>
            </a:pPr>
            <a:r>
              <a:rPr lang="zh-CN" sz="2000" b="0" i="0" u="none" baseline="0">
                <a:solidFill>
                  <a:srgbClr val="464749"/>
                </a:solidFill>
                <a:latin typeface="+mn-lt"/>
              </a:rPr>
              <a:t> </a:t>
            </a:r>
            <a:r>
              <a:rPr lang="zh-CN" b="0" i="0" u="none" baseline="0">
                <a:solidFill>
                  <a:srgbClr val="464749"/>
                </a:solidFill>
                <a:latin typeface="+mn-lt"/>
              </a:rPr>
              <a:t>你的强项</a:t>
            </a:r>
          </a:p>
          <a:p>
            <a:pPr lvl="2" algn="l" rtl="0">
              <a:lnSpc>
                <a:spcPct val="150000"/>
              </a:lnSpc>
              <a:buFont typeface="Arial" pitchFamily="34" charset="0"/>
              <a:buChar char="•"/>
            </a:pPr>
            <a:r>
              <a:rPr lang="zh-CN" b="0" i="0" u="none" baseline="0">
                <a:solidFill>
                  <a:srgbClr val="464749"/>
                </a:solidFill>
                <a:latin typeface="+mn-lt"/>
              </a:rPr>
              <a:t> 你的弱项</a:t>
            </a:r>
          </a:p>
          <a:p>
            <a:pPr lvl="2" algn="l" rtl="0">
              <a:lnSpc>
                <a:spcPct val="150000"/>
              </a:lnSpc>
              <a:buFont typeface="Arial" pitchFamily="34" charset="0"/>
              <a:buChar char="•"/>
            </a:pPr>
            <a:r>
              <a:rPr lang="zh-CN" b="0" i="0" u="none" baseline="0">
                <a:solidFill>
                  <a:srgbClr val="464749"/>
                </a:solidFill>
                <a:latin typeface="+mn-lt"/>
              </a:rPr>
              <a:t> 你的个性</a:t>
            </a:r>
          </a:p>
          <a:p>
            <a:pPr lvl="2" algn="l" rtl="0">
              <a:lnSpc>
                <a:spcPct val="150000"/>
              </a:lnSpc>
              <a:buFont typeface="Arial" pitchFamily="34" charset="0"/>
              <a:buChar char="•"/>
            </a:pPr>
            <a:r>
              <a:rPr lang="zh-CN" b="0" i="0" u="none" baseline="0">
                <a:solidFill>
                  <a:srgbClr val="464749"/>
                </a:solidFill>
                <a:latin typeface="+mn-lt"/>
              </a:rPr>
              <a:t> 你的行为</a:t>
            </a:r>
          </a:p>
          <a:p>
            <a:pPr lvl="2" algn="l" rtl="0">
              <a:lnSpc>
                <a:spcPct val="150000"/>
              </a:lnSpc>
              <a:buFont typeface="Arial" pitchFamily="34" charset="0"/>
              <a:buChar char="•"/>
            </a:pPr>
            <a:r>
              <a:rPr lang="zh-CN" b="0" i="0" u="none" baseline="0">
                <a:solidFill>
                  <a:srgbClr val="464749"/>
                </a:solidFill>
                <a:latin typeface="+mn-lt"/>
              </a:rPr>
              <a:t> 你的价值观</a:t>
            </a:r>
          </a:p>
          <a:p>
            <a:pPr lvl="2" algn="l" rtl="0">
              <a:lnSpc>
                <a:spcPct val="150000"/>
              </a:lnSpc>
              <a:buFont typeface="Arial" pitchFamily="34" charset="0"/>
              <a:buChar char="•"/>
            </a:pPr>
            <a:r>
              <a:rPr lang="zh-CN" b="0" i="0" u="none" baseline="0">
                <a:solidFill>
                  <a:srgbClr val="464749"/>
                </a:solidFill>
                <a:latin typeface="+mn-lt"/>
              </a:rPr>
              <a:t> 你的需要</a:t>
            </a:r>
          </a:p>
          <a:p>
            <a:pPr lvl="2" algn="l" rtl="0">
              <a:lnSpc>
                <a:spcPct val="150000"/>
              </a:lnSpc>
              <a:buFont typeface="Arial" pitchFamily="34" charset="0"/>
              <a:buChar char="•"/>
            </a:pPr>
            <a:r>
              <a:rPr lang="zh-CN" b="0" i="0" u="none" baseline="0">
                <a:solidFill>
                  <a:srgbClr val="464749"/>
                </a:solidFill>
                <a:latin typeface="+mn-lt"/>
              </a:rPr>
              <a:t> 你的习惯</a:t>
            </a:r>
          </a:p>
          <a:p>
            <a:pPr lvl="2" algn="l" rtl="0">
              <a:lnSpc>
                <a:spcPct val="150000"/>
              </a:lnSpc>
              <a:buFont typeface="Arial" pitchFamily="34" charset="0"/>
              <a:buChar char="•"/>
            </a:pPr>
            <a:r>
              <a:rPr lang="zh-CN" b="0" i="0" u="none" baseline="0">
                <a:solidFill>
                  <a:srgbClr val="464749"/>
                </a:solidFill>
                <a:latin typeface="+mn-lt"/>
              </a:rPr>
              <a:t> 你的情绪</a:t>
            </a:r>
          </a:p>
          <a:p>
            <a:pPr lvl="2" algn="l" rtl="0">
              <a:lnSpc>
                <a:spcPct val="150000"/>
              </a:lnSpc>
              <a:buFont typeface="Arial" pitchFamily="34" charset="0"/>
              <a:buChar char="•"/>
            </a:pPr>
            <a:r>
              <a:rPr lang="zh-CN" b="0" i="0" u="none" baseline="0">
                <a:solidFill>
                  <a:srgbClr val="464749"/>
                </a:solidFill>
                <a:latin typeface="+mn-lt"/>
              </a:rPr>
              <a:t> 你的文化</a:t>
            </a:r>
          </a:p>
          <a:p>
            <a:pPr lvl="2" algn="l" rtl="0">
              <a:lnSpc>
                <a:spcPct val="150000"/>
              </a:lnSpc>
            </a:pPr>
            <a:endParaRPr lang="zh-CN" sz="800" dirty="0">
              <a:solidFill>
                <a:srgbClr val="464749"/>
              </a:solidFill>
              <a:latin typeface="+mn-lt"/>
            </a:endParaRPr>
          </a:p>
        </p:txBody>
      </p:sp>
      <p:sp>
        <p:nvSpPr>
          <p:cNvPr id="2" name="Title 1"/>
          <p:cNvSpPr>
            <a:spLocks noGrp="1"/>
          </p:cNvSpPr>
          <p:nvPr>
            <p:ph type="title"/>
          </p:nvPr>
        </p:nvSpPr>
        <p:spPr/>
        <p:txBody>
          <a:bodyPr/>
          <a:lstStyle/>
          <a:p>
            <a:pPr rtl="0"/>
            <a:r>
              <a:rPr lang="zh-CN" sz="2000" b="1" i="0" u="none" baseline="0"/>
              <a:t>国际标准的管理者 – 自我认知</a:t>
            </a:r>
            <a:endParaRPr lang="zh-CN" sz="2000" dirty="0"/>
          </a:p>
        </p:txBody>
      </p:sp>
      <p:sp>
        <p:nvSpPr>
          <p:cNvPr id="6" name="TextBox 5"/>
          <p:cNvSpPr txBox="1"/>
          <p:nvPr/>
        </p:nvSpPr>
        <p:spPr>
          <a:xfrm>
            <a:off x="946339" y="3356992"/>
            <a:ext cx="381000" cy="1569660"/>
          </a:xfrm>
          <a:prstGeom prst="rect">
            <a:avLst/>
          </a:prstGeom>
          <a:noFill/>
        </p:spPr>
        <p:txBody>
          <a:bodyPr wrap="square" rtlCol="0">
            <a:spAutoFit/>
          </a:bodyPr>
          <a:lstStyle/>
          <a:p>
            <a:pPr algn="l" rtl="0"/>
            <a:r>
              <a:rPr lang="zh-CN" sz="9600" b="0" i="0" u="none" baseline="0">
                <a:latin typeface="+mn-lt"/>
              </a:rPr>
              <a:t>?</a:t>
            </a:r>
            <a:endParaRPr lang="zh-CN" sz="9600" dirty="0">
              <a:latin typeface="+mn-lt"/>
            </a:endParaRPr>
          </a:p>
        </p:txBody>
      </p:sp>
      <p:grpSp>
        <p:nvGrpSpPr>
          <p:cNvPr id="5" name="Group 53"/>
          <p:cNvGrpSpPr/>
          <p:nvPr/>
        </p:nvGrpSpPr>
        <p:grpSpPr>
          <a:xfrm>
            <a:off x="4139952" y="2492896"/>
            <a:ext cx="3247256" cy="3103240"/>
            <a:chOff x="2743200" y="1600200"/>
            <a:chExt cx="3657600" cy="3886200"/>
          </a:xfrm>
        </p:grpSpPr>
        <p:grpSp>
          <p:nvGrpSpPr>
            <p:cNvPr id="7" name="Group 6"/>
            <p:cNvGrpSpPr/>
            <p:nvPr/>
          </p:nvGrpSpPr>
          <p:grpSpPr>
            <a:xfrm>
              <a:off x="2743200" y="1600200"/>
              <a:ext cx="3657600" cy="3886200"/>
              <a:chOff x="1828800" y="1600200"/>
              <a:chExt cx="3657600" cy="3886200"/>
            </a:xfrm>
          </p:grpSpPr>
          <p:sp>
            <p:nvSpPr>
              <p:cNvPr id="17" name="Rectangle 16"/>
              <p:cNvSpPr/>
              <p:nvPr/>
            </p:nvSpPr>
            <p:spPr>
              <a:xfrm>
                <a:off x="3048000" y="1600200"/>
                <a:ext cx="1219200" cy="12954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18" name="Rectangle 17"/>
              <p:cNvSpPr/>
              <p:nvPr/>
            </p:nvSpPr>
            <p:spPr>
              <a:xfrm>
                <a:off x="1828800" y="1600200"/>
                <a:ext cx="1219200" cy="1295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19" name="Oval 18"/>
              <p:cNvSpPr/>
              <p:nvPr/>
            </p:nvSpPr>
            <p:spPr>
              <a:xfrm>
                <a:off x="2794000" y="2138289"/>
                <a:ext cx="457200" cy="4572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0" name="Rectangle 19"/>
              <p:cNvSpPr/>
              <p:nvPr/>
            </p:nvSpPr>
            <p:spPr>
              <a:xfrm>
                <a:off x="3048000" y="4191000"/>
                <a:ext cx="1219200" cy="1295400"/>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1" name="Rectangle 20"/>
              <p:cNvSpPr/>
              <p:nvPr/>
            </p:nvSpPr>
            <p:spPr>
              <a:xfrm>
                <a:off x="3048000" y="2895600"/>
                <a:ext cx="1219200" cy="1295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2" name="Rectangle 21"/>
              <p:cNvSpPr/>
              <p:nvPr/>
            </p:nvSpPr>
            <p:spPr>
              <a:xfrm>
                <a:off x="1828800" y="4191000"/>
                <a:ext cx="1219200" cy="1295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3" name="Rectangle 22"/>
              <p:cNvSpPr/>
              <p:nvPr/>
            </p:nvSpPr>
            <p:spPr>
              <a:xfrm>
                <a:off x="4267200" y="1600200"/>
                <a:ext cx="1219200" cy="1295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4" name="Rectangle 23"/>
              <p:cNvSpPr/>
              <p:nvPr/>
            </p:nvSpPr>
            <p:spPr>
              <a:xfrm>
                <a:off x="1828800" y="2895600"/>
                <a:ext cx="1219200" cy="1295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5" name="Oval 24"/>
              <p:cNvSpPr/>
              <p:nvPr/>
            </p:nvSpPr>
            <p:spPr>
              <a:xfrm>
                <a:off x="2209800" y="2819400"/>
                <a:ext cx="457200" cy="457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6" name="Oval 25"/>
              <p:cNvSpPr/>
              <p:nvPr/>
            </p:nvSpPr>
            <p:spPr>
              <a:xfrm>
                <a:off x="2895600" y="3352800"/>
                <a:ext cx="457200" cy="457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7" name="Oval 26"/>
              <p:cNvSpPr/>
              <p:nvPr/>
            </p:nvSpPr>
            <p:spPr>
              <a:xfrm>
                <a:off x="2209800" y="4114800"/>
                <a:ext cx="457200" cy="457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8" name="Oval 27"/>
              <p:cNvSpPr/>
              <p:nvPr/>
            </p:nvSpPr>
            <p:spPr>
              <a:xfrm>
                <a:off x="2895600" y="4648200"/>
                <a:ext cx="457200" cy="457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29" name="Oval 28"/>
              <p:cNvSpPr/>
              <p:nvPr/>
            </p:nvSpPr>
            <p:spPr>
              <a:xfrm>
                <a:off x="3429000" y="2743200"/>
                <a:ext cx="457200" cy="4572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0" name="Oval 29"/>
              <p:cNvSpPr/>
              <p:nvPr/>
            </p:nvSpPr>
            <p:spPr>
              <a:xfrm>
                <a:off x="3429000" y="3962400"/>
                <a:ext cx="4572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1" name="Rectangle 30"/>
              <p:cNvSpPr/>
              <p:nvPr/>
            </p:nvSpPr>
            <p:spPr>
              <a:xfrm>
                <a:off x="4267200" y="2895600"/>
                <a:ext cx="1219200" cy="12954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2" name="Rectangle 31"/>
              <p:cNvSpPr/>
              <p:nvPr/>
            </p:nvSpPr>
            <p:spPr>
              <a:xfrm>
                <a:off x="4267200" y="4191000"/>
                <a:ext cx="1219200" cy="1295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3" name="Oval 32"/>
              <p:cNvSpPr/>
              <p:nvPr/>
            </p:nvSpPr>
            <p:spPr>
              <a:xfrm>
                <a:off x="4114800" y="2057400"/>
                <a:ext cx="457200" cy="457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4" name="Oval 33"/>
              <p:cNvSpPr/>
              <p:nvPr/>
            </p:nvSpPr>
            <p:spPr>
              <a:xfrm>
                <a:off x="4114800" y="3352800"/>
                <a:ext cx="4572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sp>
            <p:nvSpPr>
              <p:cNvPr id="35" name="Oval 34"/>
              <p:cNvSpPr/>
              <p:nvPr/>
            </p:nvSpPr>
            <p:spPr>
              <a:xfrm>
                <a:off x="4114800" y="4648200"/>
                <a:ext cx="457200" cy="457200"/>
              </a:xfrm>
              <a:prstGeom prst="ellipse">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a:p>
            </p:txBody>
          </p:sp>
        </p:grpSp>
        <p:sp>
          <p:nvSpPr>
            <p:cNvPr id="8" name="Rounded Rectangle 7"/>
            <p:cNvSpPr/>
            <p:nvPr/>
          </p:nvSpPr>
          <p:spPr>
            <a:xfrm>
              <a:off x="4191000" y="3276600"/>
              <a:ext cx="12192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rgbClr val="464748"/>
                  </a:solidFill>
                  <a:latin typeface="+mj-lt"/>
                </a:rPr>
                <a:t>强项</a:t>
              </a:r>
              <a:endParaRPr lang="zh-CN" sz="1200" b="1" dirty="0">
                <a:solidFill>
                  <a:srgbClr val="464748"/>
                </a:solidFill>
                <a:latin typeface="+mj-lt"/>
              </a:endParaRPr>
            </a:p>
          </p:txBody>
        </p:sp>
        <p:sp>
          <p:nvSpPr>
            <p:cNvPr id="9" name="Rounded Rectangle 8"/>
            <p:cNvSpPr/>
            <p:nvPr/>
          </p:nvSpPr>
          <p:spPr>
            <a:xfrm>
              <a:off x="5486400" y="2057400"/>
              <a:ext cx="9144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bg1"/>
                  </a:solidFill>
                  <a:latin typeface="+mj-lt"/>
                </a:rPr>
                <a:t>习惯</a:t>
              </a:r>
              <a:endParaRPr lang="zh-CN" sz="1200" b="1" dirty="0">
                <a:solidFill>
                  <a:schemeClr val="bg1"/>
                </a:solidFill>
                <a:latin typeface="+mj-lt"/>
              </a:endParaRPr>
            </a:p>
          </p:txBody>
        </p:sp>
        <p:sp>
          <p:nvSpPr>
            <p:cNvPr id="10" name="Rounded Rectangle 9"/>
            <p:cNvSpPr/>
            <p:nvPr/>
          </p:nvSpPr>
          <p:spPr>
            <a:xfrm>
              <a:off x="5486400" y="3352800"/>
              <a:ext cx="9144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bg1"/>
                  </a:solidFill>
                  <a:latin typeface="+mj-lt"/>
                </a:rPr>
                <a:t>价值观</a:t>
              </a:r>
              <a:endParaRPr lang="zh-CN" sz="1200" b="1" dirty="0">
                <a:solidFill>
                  <a:schemeClr val="bg1"/>
                </a:solidFill>
                <a:latin typeface="+mj-lt"/>
              </a:endParaRPr>
            </a:p>
          </p:txBody>
        </p:sp>
        <p:sp>
          <p:nvSpPr>
            <p:cNvPr id="11" name="Rounded Rectangle 10"/>
            <p:cNvSpPr/>
            <p:nvPr/>
          </p:nvSpPr>
          <p:spPr>
            <a:xfrm>
              <a:off x="2743200" y="4572000"/>
              <a:ext cx="12192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bg1"/>
                  </a:solidFill>
                  <a:latin typeface="+mj-lt"/>
                </a:rPr>
                <a:t>行为</a:t>
              </a:r>
              <a:endParaRPr lang="zh-CN" sz="1200" b="1" dirty="0">
                <a:solidFill>
                  <a:schemeClr val="bg1"/>
                </a:solidFill>
                <a:latin typeface="+mj-lt"/>
              </a:endParaRPr>
            </a:p>
          </p:txBody>
        </p:sp>
        <p:sp>
          <p:nvSpPr>
            <p:cNvPr id="12" name="Rounded Rectangle 11"/>
            <p:cNvSpPr/>
            <p:nvPr/>
          </p:nvSpPr>
          <p:spPr>
            <a:xfrm>
              <a:off x="2743200" y="1905000"/>
              <a:ext cx="12192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rgbClr val="464749"/>
                  </a:solidFill>
                  <a:latin typeface="+mj-lt"/>
                </a:rPr>
                <a:t>情绪</a:t>
              </a:r>
              <a:endParaRPr lang="zh-CN" sz="1200" b="1" dirty="0">
                <a:solidFill>
                  <a:srgbClr val="464749"/>
                </a:solidFill>
                <a:latin typeface="+mj-lt"/>
              </a:endParaRPr>
            </a:p>
          </p:txBody>
        </p:sp>
        <p:sp>
          <p:nvSpPr>
            <p:cNvPr id="13" name="Rounded Rectangle 12"/>
            <p:cNvSpPr/>
            <p:nvPr/>
          </p:nvSpPr>
          <p:spPr>
            <a:xfrm>
              <a:off x="4057650" y="4579620"/>
              <a:ext cx="14478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rgbClr val="464749"/>
                  </a:solidFill>
                  <a:latin typeface="+mj-lt"/>
                </a:rPr>
                <a:t>弱项</a:t>
              </a:r>
              <a:endParaRPr lang="zh-CN" sz="1200" b="1" dirty="0">
                <a:solidFill>
                  <a:srgbClr val="464749"/>
                </a:solidFill>
                <a:latin typeface="+mj-lt"/>
              </a:endParaRPr>
            </a:p>
          </p:txBody>
        </p:sp>
        <p:sp>
          <p:nvSpPr>
            <p:cNvPr id="14" name="Rounded Rectangle 13"/>
            <p:cNvSpPr/>
            <p:nvPr/>
          </p:nvSpPr>
          <p:spPr>
            <a:xfrm>
              <a:off x="2743200" y="3276600"/>
              <a:ext cx="12192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bg1"/>
                  </a:solidFill>
                  <a:latin typeface="+mj-lt"/>
                </a:rPr>
                <a:t>文化</a:t>
              </a:r>
              <a:endParaRPr lang="zh-CN" sz="1200" b="1" dirty="0">
                <a:solidFill>
                  <a:schemeClr val="bg1"/>
                </a:solidFill>
                <a:latin typeface="+mj-lt"/>
              </a:endParaRPr>
            </a:p>
          </p:txBody>
        </p:sp>
        <p:sp>
          <p:nvSpPr>
            <p:cNvPr id="15" name="Rounded Rectangle 14"/>
            <p:cNvSpPr/>
            <p:nvPr/>
          </p:nvSpPr>
          <p:spPr>
            <a:xfrm>
              <a:off x="3860800" y="2018714"/>
              <a:ext cx="1447800" cy="609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rgbClr val="464749"/>
                  </a:solidFill>
                  <a:latin typeface="+mj-lt"/>
                </a:rPr>
                <a:t>个性</a:t>
              </a:r>
              <a:endParaRPr lang="zh-CN" sz="1200" b="1" dirty="0">
                <a:solidFill>
                  <a:srgbClr val="464749"/>
                </a:solidFill>
                <a:latin typeface="+mj-lt"/>
              </a:endParaRPr>
            </a:p>
          </p:txBody>
        </p:sp>
        <p:sp>
          <p:nvSpPr>
            <p:cNvPr id="16" name="Rounded Rectangle 15"/>
            <p:cNvSpPr/>
            <p:nvPr/>
          </p:nvSpPr>
          <p:spPr>
            <a:xfrm>
              <a:off x="5486400" y="4648200"/>
              <a:ext cx="9144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200" b="1" i="0" u="none" baseline="0">
                  <a:solidFill>
                    <a:schemeClr val="bg1"/>
                  </a:solidFill>
                  <a:latin typeface="+mj-lt"/>
                </a:rPr>
                <a:t>需要</a:t>
              </a:r>
              <a:endParaRPr lang="zh-CN" sz="1200" b="1" dirty="0">
                <a:solidFill>
                  <a:schemeClr val="bg1"/>
                </a:solidFill>
                <a:latin typeface="+mj-lt"/>
              </a:endParaRPr>
            </a:p>
          </p:txBody>
        </p:sp>
      </p:grpSp>
      <p:grpSp>
        <p:nvGrpSpPr>
          <p:cNvPr id="36" name="Group 35"/>
          <p:cNvGrpSpPr/>
          <p:nvPr/>
        </p:nvGrpSpPr>
        <p:grpSpPr>
          <a:xfrm>
            <a:off x="0" y="6300406"/>
            <a:ext cx="2016224" cy="557594"/>
            <a:chOff x="971600" y="4221088"/>
            <a:chExt cx="2016224" cy="557594"/>
          </a:xfrm>
        </p:grpSpPr>
        <p:pic>
          <p:nvPicPr>
            <p:cNvPr id="37" name="Picture 36"/>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38" name="TextBox 3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93795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Diagram 5"/>
          <p:cNvGraphicFramePr/>
          <p:nvPr>
            <p:extLst>
              <p:ext uri="{D42A27DB-BD31-4B8C-83A1-F6EECF244321}">
                <p14:modId xmlns:p14="http://schemas.microsoft.com/office/powerpoint/2010/main" xmlns="" val="870424093"/>
              </p:ext>
            </p:extLst>
          </p:nvPr>
        </p:nvGraphicFramePr>
        <p:xfrm>
          <a:off x="144016" y="1196752"/>
          <a:ext cx="1440160" cy="115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2267744" y="1196752"/>
            <a:ext cx="4752528" cy="4893647"/>
          </a:xfrm>
          <a:prstGeom prst="rect">
            <a:avLst/>
          </a:prstGeom>
          <a:noFill/>
        </p:spPr>
        <p:txBody>
          <a:bodyPr wrap="square" rtlCol="0">
            <a:spAutoFit/>
          </a:bodyPr>
          <a:lstStyle/>
          <a:p>
            <a:pPr algn="ctr" rtl="0">
              <a:lnSpc>
                <a:spcPct val="150000"/>
              </a:lnSpc>
            </a:pPr>
            <a:r>
              <a:rPr lang="zh-CN" sz="1600" b="0" i="0" u="none" baseline="0">
                <a:solidFill>
                  <a:srgbClr val="464749"/>
                </a:solidFill>
                <a:latin typeface="+mn-lt"/>
              </a:rPr>
              <a:t>自我认知 – 了解自己</a:t>
            </a:r>
          </a:p>
          <a:p>
            <a:pPr marL="342900" indent="-342900" algn="l" rtl="0">
              <a:lnSpc>
                <a:spcPct val="150000"/>
              </a:lnSpc>
              <a:buFont typeface="+mj-lt"/>
              <a:buAutoNum type="arabicPeriod"/>
            </a:pPr>
            <a:r>
              <a:rPr lang="zh-CN" sz="1600" b="0" i="0" u="none" baseline="0">
                <a:solidFill>
                  <a:srgbClr val="464749"/>
                </a:solidFill>
                <a:latin typeface="+mn-lt"/>
              </a:rPr>
              <a:t>你的强项</a:t>
            </a:r>
          </a:p>
          <a:p>
            <a:pPr marL="342900" indent="-342900" algn="l" rtl="0">
              <a:lnSpc>
                <a:spcPct val="150000"/>
              </a:lnSpc>
              <a:buFont typeface="+mj-lt"/>
              <a:buAutoNum type="arabicPeriod"/>
            </a:pPr>
            <a:r>
              <a:rPr lang="zh-CN" sz="1600" b="0" i="0" u="none" baseline="0">
                <a:solidFill>
                  <a:srgbClr val="464749"/>
                </a:solidFill>
                <a:latin typeface="+mn-lt"/>
              </a:rPr>
              <a:t>你的弱项</a:t>
            </a:r>
          </a:p>
          <a:p>
            <a:pPr marL="342900" indent="-342900" algn="l" rtl="0">
              <a:lnSpc>
                <a:spcPct val="150000"/>
              </a:lnSpc>
              <a:buFont typeface="+mj-lt"/>
              <a:buAutoNum type="arabicPeriod"/>
            </a:pPr>
            <a:r>
              <a:rPr lang="zh-CN" sz="1600" b="0" i="0" u="none" baseline="0">
                <a:solidFill>
                  <a:srgbClr val="464749"/>
                </a:solidFill>
                <a:latin typeface="+mn-lt"/>
              </a:rPr>
              <a:t>是什么让你有压力</a:t>
            </a:r>
          </a:p>
          <a:p>
            <a:pPr marL="342900" indent="-342900" algn="l" rtl="0">
              <a:lnSpc>
                <a:spcPct val="150000"/>
              </a:lnSpc>
              <a:buFont typeface="+mj-lt"/>
              <a:buAutoNum type="arabicPeriod"/>
            </a:pPr>
            <a:r>
              <a:rPr lang="zh-CN" sz="1600" b="0" i="0" u="none" baseline="0">
                <a:solidFill>
                  <a:srgbClr val="464749"/>
                </a:solidFill>
                <a:latin typeface="+mn-lt"/>
              </a:rPr>
              <a:t>你如何对待自己的压力</a:t>
            </a:r>
          </a:p>
          <a:p>
            <a:pPr marL="342900" indent="-342900" algn="l" rtl="0">
              <a:lnSpc>
                <a:spcPct val="150000"/>
              </a:lnSpc>
              <a:buFont typeface="+mj-lt"/>
              <a:buAutoNum type="arabicPeriod"/>
            </a:pPr>
            <a:r>
              <a:rPr lang="zh-CN" sz="1600" b="0" i="0" u="none" baseline="0">
                <a:solidFill>
                  <a:srgbClr val="464749"/>
                </a:solidFill>
                <a:latin typeface="+mn-lt"/>
              </a:rPr>
              <a:t>什么在激励你</a:t>
            </a:r>
          </a:p>
          <a:p>
            <a:pPr marL="342900" indent="-342900" algn="l" rtl="0">
              <a:lnSpc>
                <a:spcPct val="150000"/>
              </a:lnSpc>
              <a:buFont typeface="+mj-lt"/>
              <a:buAutoNum type="arabicPeriod"/>
            </a:pPr>
            <a:r>
              <a:rPr lang="zh-CN" sz="1600" b="0" i="0" u="none" baseline="0">
                <a:solidFill>
                  <a:srgbClr val="464749"/>
                </a:solidFill>
                <a:latin typeface="+mn-lt"/>
              </a:rPr>
              <a:t>什么在困扰你</a:t>
            </a:r>
          </a:p>
          <a:p>
            <a:pPr marL="342900" indent="-342900" algn="l" rtl="0">
              <a:lnSpc>
                <a:spcPct val="150000"/>
              </a:lnSpc>
              <a:buFont typeface="+mj-lt"/>
              <a:buAutoNum type="arabicPeriod"/>
            </a:pPr>
            <a:r>
              <a:rPr lang="zh-CN" sz="1600" b="0" i="0" u="none" baseline="0">
                <a:solidFill>
                  <a:srgbClr val="464749"/>
                </a:solidFill>
                <a:latin typeface="+mn-lt"/>
              </a:rPr>
              <a:t>你面对权威时如何反应</a:t>
            </a:r>
          </a:p>
          <a:p>
            <a:pPr marL="342900" indent="-342900" algn="l" rtl="0">
              <a:lnSpc>
                <a:spcPct val="150000"/>
              </a:lnSpc>
              <a:buFont typeface="+mj-lt"/>
              <a:buAutoNum type="arabicPeriod"/>
            </a:pPr>
            <a:r>
              <a:rPr lang="zh-CN" sz="1600" b="0" i="0" u="none" baseline="0">
                <a:solidFill>
                  <a:srgbClr val="464749"/>
                </a:solidFill>
                <a:latin typeface="+mn-lt"/>
              </a:rPr>
              <a:t>你面对批评时如何反应</a:t>
            </a:r>
          </a:p>
          <a:p>
            <a:pPr marL="342900" indent="-342900" algn="l" rtl="0">
              <a:lnSpc>
                <a:spcPct val="150000"/>
              </a:lnSpc>
              <a:buFont typeface="+mj-lt"/>
              <a:buAutoNum type="arabicPeriod"/>
            </a:pPr>
            <a:r>
              <a:rPr lang="zh-CN" sz="1600" b="0" i="0" u="none" baseline="0">
                <a:solidFill>
                  <a:srgbClr val="464749"/>
                </a:solidFill>
                <a:latin typeface="+mn-lt"/>
              </a:rPr>
              <a:t>你喜欢用什么方式沟通</a:t>
            </a:r>
          </a:p>
          <a:p>
            <a:pPr marL="342900" indent="-342900" algn="l" rtl="0">
              <a:lnSpc>
                <a:spcPct val="150000"/>
              </a:lnSpc>
              <a:buFont typeface="+mj-lt"/>
              <a:buAutoNum type="arabicPeriod"/>
            </a:pPr>
            <a:r>
              <a:rPr lang="zh-CN" sz="1600" b="0" i="0" u="none" baseline="0">
                <a:solidFill>
                  <a:srgbClr val="464749"/>
                </a:solidFill>
                <a:latin typeface="+mn-lt"/>
              </a:rPr>
              <a:t>说说你的沟通风格</a:t>
            </a:r>
          </a:p>
          <a:p>
            <a:pPr marL="342900" indent="-342900" algn="l" rtl="0">
              <a:lnSpc>
                <a:spcPct val="150000"/>
              </a:lnSpc>
              <a:buFont typeface="+mj-lt"/>
              <a:buAutoNum type="arabicPeriod"/>
            </a:pPr>
            <a:r>
              <a:rPr lang="zh-CN" sz="1600" b="0" i="0" u="none" baseline="0">
                <a:solidFill>
                  <a:srgbClr val="464749"/>
                </a:solidFill>
                <a:latin typeface="+mn-lt"/>
              </a:rPr>
              <a:t>你喜欢做领导还是做随从</a:t>
            </a:r>
          </a:p>
          <a:p>
            <a:pPr marL="342900" indent="-342900" algn="l" rtl="0">
              <a:lnSpc>
                <a:spcPct val="150000"/>
              </a:lnSpc>
              <a:buFont typeface="+mj-lt"/>
              <a:buAutoNum type="arabicPeriod"/>
            </a:pPr>
            <a:r>
              <a:rPr lang="zh-CN" sz="1600" b="0" i="0" u="none" baseline="0">
                <a:solidFill>
                  <a:srgbClr val="464749"/>
                </a:solidFill>
                <a:latin typeface="+mn-lt"/>
              </a:rPr>
              <a:t>你最自豪的是什么</a:t>
            </a:r>
            <a:endParaRPr lang="zh-CN" sz="1600" dirty="0">
              <a:solidFill>
                <a:srgbClr val="464749"/>
              </a:solidFill>
              <a:latin typeface="+mn-lt"/>
            </a:endParaRPr>
          </a:p>
        </p:txBody>
      </p:sp>
    </p:spTree>
    <p:extLst>
      <p:ext uri="{BB962C8B-B14F-4D97-AF65-F5344CB8AC3E}">
        <p14:creationId xmlns:p14="http://schemas.microsoft.com/office/powerpoint/2010/main" xmlns="" val="1166433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04800" y="447952"/>
            <a:ext cx="8534400" cy="369332"/>
          </a:xfrm>
          <a:prstGeom prst="rect">
            <a:avLst/>
          </a:prstGeom>
          <a:noFill/>
        </p:spPr>
        <p:txBody>
          <a:bodyPr wrap="square" rtlCol="0">
            <a:spAutoFit/>
          </a:bodyPr>
          <a:lstStyle/>
          <a:p>
            <a:pPr rtl="0"/>
            <a:r>
              <a:rPr lang="zh-CN" sz="1800" b="1" i="0" u="none" baseline="0"/>
              <a:t>4.Transwarp 领导者的核心技能 – 自我认知</a:t>
            </a:r>
            <a:endParaRPr lang="zh-CN" sz="1800" dirty="0"/>
          </a:p>
        </p:txBody>
      </p:sp>
      <p:sp>
        <p:nvSpPr>
          <p:cNvPr id="4" name="TextBox 3"/>
          <p:cNvSpPr txBox="1"/>
          <p:nvPr/>
        </p:nvSpPr>
        <p:spPr>
          <a:xfrm>
            <a:off x="1428728" y="1214422"/>
            <a:ext cx="6786610" cy="2185214"/>
          </a:xfrm>
          <a:prstGeom prst="rect">
            <a:avLst/>
          </a:prstGeom>
          <a:solidFill>
            <a:schemeClr val="bg1">
              <a:lumMod val="85000"/>
            </a:schemeClr>
          </a:solidFill>
          <a:ln>
            <a:solidFill>
              <a:schemeClr val="tx1"/>
            </a:solidFill>
          </a:ln>
          <a:scene3d>
            <a:camera prst="orthographicFront"/>
            <a:lightRig rig="threePt" dir="t"/>
          </a:scene3d>
          <a:sp3d>
            <a:bevelT w="114300" prst="artDeco"/>
          </a:sp3d>
        </p:spPr>
        <p:txBody>
          <a:bodyPr wrap="square" rtlCol="0">
            <a:spAutoFit/>
          </a:bodyPr>
          <a:lstStyle/>
          <a:p>
            <a:pPr algn="ctr" rtl="0"/>
            <a:endParaRPr lang="zh-CN" dirty="0" smtClean="0">
              <a:solidFill>
                <a:srgbClr val="464748"/>
              </a:solidFill>
              <a:latin typeface="+mn-lt"/>
            </a:endParaRPr>
          </a:p>
          <a:p>
            <a:pPr algn="ctr" rtl="0"/>
            <a:r>
              <a:rPr lang="zh-CN" b="0" i="0" u="none" baseline="0">
                <a:solidFill>
                  <a:srgbClr val="464748"/>
                </a:solidFill>
                <a:latin typeface="+mn-lt"/>
              </a:rPr>
              <a:t>自我认知需要诚实的自我分析</a:t>
            </a:r>
          </a:p>
          <a:p>
            <a:pPr algn="ctr" rtl="0"/>
            <a:endParaRPr lang="zh-CN" dirty="0" smtClean="0">
              <a:solidFill>
                <a:srgbClr val="464748"/>
              </a:solidFill>
              <a:latin typeface="+mn-lt"/>
            </a:endParaRPr>
          </a:p>
          <a:p>
            <a:pPr algn="ctr" rtl="0"/>
            <a:r>
              <a:rPr lang="zh-CN" b="0" i="0" u="none" baseline="0">
                <a:solidFill>
                  <a:srgbClr val="464748"/>
                </a:solidFill>
                <a:latin typeface="+mn-lt"/>
              </a:rPr>
              <a:t>谁最了解你？</a:t>
            </a:r>
          </a:p>
          <a:p>
            <a:pPr algn="ctr" rtl="0"/>
            <a:endParaRPr lang="zh-CN" dirty="0" smtClean="0">
              <a:solidFill>
                <a:srgbClr val="464748"/>
              </a:solidFill>
              <a:latin typeface="+mn-lt"/>
            </a:endParaRPr>
          </a:p>
          <a:p>
            <a:pPr algn="ctr" rtl="0"/>
            <a:r>
              <a:rPr lang="zh-CN" sz="2400" b="0" i="0" u="none" baseline="0">
                <a:solidFill>
                  <a:srgbClr val="464748"/>
                </a:solidFill>
                <a:latin typeface="+mn-lt"/>
              </a:rPr>
              <a:t>是你自己！</a:t>
            </a:r>
          </a:p>
          <a:p>
            <a:pPr algn="ctr" rtl="0"/>
            <a:endParaRPr lang="zh-CN" dirty="0">
              <a:solidFill>
                <a:srgbClr val="464748"/>
              </a:solidFill>
              <a:latin typeface="+mn-lt"/>
            </a:endParaRPr>
          </a:p>
        </p:txBody>
      </p:sp>
      <p:pic>
        <p:nvPicPr>
          <p:cNvPr id="32770" name="Picture 2"/>
          <p:cNvPicPr>
            <a:picLocks noChangeAspect="1" noChangeArrowheads="1"/>
          </p:cNvPicPr>
          <p:nvPr/>
        </p:nvPicPr>
        <p:blipFill>
          <a:blip r:embed="rId2" cstate="print"/>
          <a:srcRect/>
          <a:stretch>
            <a:fillRect/>
          </a:stretch>
        </p:blipFill>
        <p:spPr bwMode="auto">
          <a:xfrm>
            <a:off x="3538537" y="3933056"/>
            <a:ext cx="2066925" cy="2219325"/>
          </a:xfrm>
          <a:prstGeom prst="rect">
            <a:avLst/>
          </a:prstGeom>
          <a:noFill/>
          <a:ln w="9525">
            <a:noFill/>
            <a:miter lim="800000"/>
            <a:headEnd/>
            <a:tailEnd/>
          </a:ln>
        </p:spPr>
      </p:pic>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345882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Diagram 5"/>
          <p:cNvGraphicFramePr/>
          <p:nvPr>
            <p:extLst>
              <p:ext uri="{D42A27DB-BD31-4B8C-83A1-F6EECF244321}">
                <p14:modId xmlns:p14="http://schemas.microsoft.com/office/powerpoint/2010/main" xmlns="" val="870424093"/>
              </p:ext>
            </p:extLst>
          </p:nvPr>
        </p:nvGraphicFramePr>
        <p:xfrm>
          <a:off x="144016" y="1196752"/>
          <a:ext cx="1440160" cy="115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331640" y="1196752"/>
            <a:ext cx="7344815" cy="2585323"/>
          </a:xfrm>
          <a:prstGeom prst="rect">
            <a:avLst/>
          </a:prstGeom>
          <a:noFill/>
        </p:spPr>
        <p:txBody>
          <a:bodyPr wrap="square" rtlCol="0">
            <a:spAutoFit/>
          </a:bodyPr>
          <a:lstStyle/>
          <a:p>
            <a:pPr algn="ctr" rtl="0">
              <a:lnSpc>
                <a:spcPct val="150000"/>
              </a:lnSpc>
            </a:pPr>
            <a:r>
              <a:rPr lang="zh-CN" sz="1600" b="0" i="0" u="none" baseline="0">
                <a:solidFill>
                  <a:srgbClr val="464749"/>
                </a:solidFill>
                <a:latin typeface="+mn-lt"/>
              </a:rPr>
              <a:t>培养自我认知能力</a:t>
            </a:r>
            <a:endParaRPr lang="zh-CN" sz="1600" dirty="0">
              <a:solidFill>
                <a:srgbClr val="464749"/>
              </a:solidFill>
              <a:latin typeface="+mn-lt"/>
            </a:endParaRPr>
          </a:p>
          <a:p>
            <a:pPr algn="ctr" rtl="0">
              <a:lnSpc>
                <a:spcPct val="150000"/>
              </a:lnSpc>
            </a:pPr>
            <a:r>
              <a:rPr lang="zh-CN" sz="1600" b="0" i="0" u="none" baseline="0">
                <a:solidFill>
                  <a:srgbClr val="464749"/>
                </a:solidFill>
                <a:latin typeface="+mn-lt"/>
              </a:rPr>
              <a:t>培养自我认知能力要做的 5 件事</a:t>
            </a:r>
          </a:p>
          <a:p>
            <a:pPr algn="ctr" rtl="0">
              <a:lnSpc>
                <a:spcPct val="150000"/>
              </a:lnSpc>
            </a:pPr>
            <a:endParaRPr lang="zh-CN" sz="1600" dirty="0">
              <a:solidFill>
                <a:srgbClr val="464749"/>
              </a:solidFill>
              <a:latin typeface="+mn-lt"/>
            </a:endParaRPr>
          </a:p>
          <a:p>
            <a:pPr marL="342900" indent="-342900" algn="l" rtl="0">
              <a:lnSpc>
                <a:spcPct val="150000"/>
              </a:lnSpc>
              <a:buFont typeface="+mj-lt"/>
              <a:buAutoNum type="arabicPeriod"/>
            </a:pPr>
            <a:r>
              <a:rPr lang="zh-CN" sz="1600" b="0" i="0" u="none" baseline="0">
                <a:solidFill>
                  <a:srgbClr val="464749"/>
                </a:solidFill>
                <a:latin typeface="+mn-lt"/>
              </a:rPr>
              <a:t>反思和冥想</a:t>
            </a:r>
          </a:p>
          <a:p>
            <a:pPr marL="800100" lvl="1" indent="-342900" algn="l" rtl="0">
              <a:lnSpc>
                <a:spcPct val="150000"/>
              </a:lnSpc>
              <a:buFont typeface="Arial" panose="020B0604020202020204" pitchFamily="34" charset="0"/>
              <a:buChar char="•"/>
            </a:pPr>
            <a:r>
              <a:rPr lang="zh-CN" sz="1400" b="0" i="0" u="none" baseline="0">
                <a:solidFill>
                  <a:srgbClr val="464749"/>
                </a:solidFill>
                <a:latin typeface="+mn-lt"/>
              </a:rPr>
              <a:t>花点时间反思一下自己碰到什么问题，问问自己为什么？</a:t>
            </a:r>
          </a:p>
          <a:p>
            <a:pPr marL="342900" indent="-342900" algn="l" rtl="0">
              <a:lnSpc>
                <a:spcPct val="150000"/>
              </a:lnSpc>
              <a:buFont typeface="+mj-lt"/>
              <a:buAutoNum type="arabicPeriod"/>
            </a:pPr>
            <a:r>
              <a:rPr lang="zh-CN" sz="1600" b="0" i="0" u="none" baseline="0">
                <a:solidFill>
                  <a:srgbClr val="464749"/>
                </a:solidFill>
                <a:latin typeface="+mn-lt"/>
              </a:rPr>
              <a:t>定好计划并跟踪进度</a:t>
            </a:r>
          </a:p>
          <a:p>
            <a:pPr marL="800100" lvl="1" indent="-342900" algn="l" rtl="0">
              <a:lnSpc>
                <a:spcPct val="150000"/>
              </a:lnSpc>
              <a:buFont typeface="Arial" panose="020B0604020202020204" pitchFamily="34" charset="0"/>
              <a:buChar char="•"/>
            </a:pPr>
            <a:r>
              <a:rPr lang="zh-CN" sz="1400" b="0" i="0" u="none" baseline="0">
                <a:solidFill>
                  <a:srgbClr val="464749"/>
                </a:solidFill>
                <a:latin typeface="+mn-lt"/>
              </a:rPr>
              <a:t>分析一下发生了什么以及为什么发生</a:t>
            </a:r>
          </a:p>
        </p:txBody>
      </p:sp>
    </p:spTree>
    <p:extLst>
      <p:ext uri="{BB962C8B-B14F-4D97-AF65-F5344CB8AC3E}">
        <p14:creationId xmlns:p14="http://schemas.microsoft.com/office/powerpoint/2010/main" xmlns="" val="15644328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TextBox 2"/>
          <p:cNvSpPr txBox="1"/>
          <p:nvPr/>
        </p:nvSpPr>
        <p:spPr>
          <a:xfrm>
            <a:off x="914400" y="1066800"/>
            <a:ext cx="6400800" cy="4939814"/>
          </a:xfrm>
          <a:prstGeom prst="rect">
            <a:avLst/>
          </a:prstGeom>
          <a:noFill/>
        </p:spPr>
        <p:txBody>
          <a:bodyPr wrap="square" rtlCol="0">
            <a:spAutoFit/>
          </a:bodyPr>
          <a:lstStyle/>
          <a:p>
            <a:endParaRPr lang="zh-CN" dirty="0" smtClean="0">
              <a:latin typeface="Folio Std Medium" pitchFamily="34" charset="0"/>
            </a:endParaRPr>
          </a:p>
          <a:p>
            <a:pPr algn="ctr" rtl="0"/>
            <a:r>
              <a:rPr lang="zh-CN" sz="2400" b="0" i="0" u="none" baseline="0">
                <a:latin typeface="+mn-lt"/>
              </a:rPr>
              <a:t>用下面的问题来问问自己：</a:t>
            </a:r>
          </a:p>
          <a:p>
            <a:endParaRPr lang="zh-CN" dirty="0" smtClean="0">
              <a:latin typeface="+mn-lt"/>
            </a:endParaRPr>
          </a:p>
          <a:p>
            <a:pPr marL="342900" indent="-342900" algn="l" rtl="0">
              <a:lnSpc>
                <a:spcPct val="150000"/>
              </a:lnSpc>
              <a:buFont typeface="Arial" pitchFamily="34" charset="0"/>
              <a:buChar char="•"/>
            </a:pPr>
            <a:r>
              <a:rPr lang="zh-CN" b="0" i="0" u="none" baseline="0">
                <a:latin typeface="+mn-lt"/>
              </a:rPr>
              <a:t>为什么？</a:t>
            </a:r>
          </a:p>
          <a:p>
            <a:pPr marL="800100" lvl="1" indent="-342900" algn="l" rtl="0">
              <a:lnSpc>
                <a:spcPct val="150000"/>
              </a:lnSpc>
              <a:buFont typeface="Arial" pitchFamily="34" charset="0"/>
              <a:buChar char="•"/>
            </a:pPr>
            <a:r>
              <a:rPr lang="zh-CN" sz="1600" b="0" i="1" u="none" baseline="0">
                <a:solidFill>
                  <a:srgbClr val="002060"/>
                </a:solidFill>
                <a:latin typeface="+mn-lt"/>
              </a:rPr>
              <a:t>我为什么这么回应？</a:t>
            </a:r>
            <a:endParaRPr lang="zh-CN" i="1" dirty="0" smtClean="0">
              <a:solidFill>
                <a:srgbClr val="002060"/>
              </a:solidFill>
              <a:latin typeface="+mn-lt"/>
            </a:endParaRPr>
          </a:p>
          <a:p>
            <a:pPr marL="342900" indent="-342900" algn="l" rtl="0">
              <a:lnSpc>
                <a:spcPct val="150000"/>
              </a:lnSpc>
              <a:buFont typeface="Arial" pitchFamily="34" charset="0"/>
              <a:buChar char="•"/>
            </a:pPr>
            <a:r>
              <a:rPr lang="zh-CN" b="0" i="0" u="none" baseline="0">
                <a:latin typeface="+mn-lt"/>
              </a:rPr>
              <a:t>什么？</a:t>
            </a:r>
          </a:p>
          <a:p>
            <a:pPr marL="800100" lvl="1" indent="-342900" algn="l" rtl="0">
              <a:lnSpc>
                <a:spcPct val="150000"/>
              </a:lnSpc>
              <a:buFont typeface="Arial" pitchFamily="34" charset="0"/>
              <a:buChar char="•"/>
            </a:pPr>
            <a:r>
              <a:rPr lang="zh-CN" sz="1600" b="0" i="1" u="none" baseline="0">
                <a:solidFill>
                  <a:srgbClr val="002060"/>
                </a:solidFill>
                <a:latin typeface="+mn-lt"/>
              </a:rPr>
              <a:t>是什么触动了我的回应？</a:t>
            </a:r>
          </a:p>
          <a:p>
            <a:pPr marL="342900" indent="-342900" algn="l" rtl="0">
              <a:lnSpc>
                <a:spcPct val="150000"/>
              </a:lnSpc>
              <a:buFont typeface="Arial" pitchFamily="34" charset="0"/>
              <a:buChar char="•"/>
            </a:pPr>
            <a:r>
              <a:rPr lang="zh-CN" b="0" i="0" u="none" baseline="0">
                <a:latin typeface="+mn-lt"/>
              </a:rPr>
              <a:t>谁？</a:t>
            </a:r>
          </a:p>
          <a:p>
            <a:pPr marL="800100" lvl="1" indent="-342900" algn="l" rtl="0">
              <a:lnSpc>
                <a:spcPct val="150000"/>
              </a:lnSpc>
              <a:buFont typeface="Arial" pitchFamily="34" charset="0"/>
              <a:buChar char="•"/>
            </a:pPr>
            <a:r>
              <a:rPr lang="zh-CN" sz="1600" b="0" i="1" u="none" baseline="0">
                <a:solidFill>
                  <a:srgbClr val="002060"/>
                </a:solidFill>
                <a:latin typeface="+mn-lt"/>
              </a:rPr>
              <a:t>谁导致我作如此反应？</a:t>
            </a:r>
          </a:p>
          <a:p>
            <a:pPr marL="342900" indent="-342900" algn="l" rtl="0">
              <a:lnSpc>
                <a:spcPct val="150000"/>
              </a:lnSpc>
              <a:buFont typeface="Arial" pitchFamily="34" charset="0"/>
              <a:buChar char="•"/>
            </a:pPr>
            <a:r>
              <a:rPr lang="zh-CN" b="0" i="0" u="none" baseline="0">
                <a:latin typeface="+mn-lt"/>
              </a:rPr>
              <a:t>何时？</a:t>
            </a:r>
          </a:p>
          <a:p>
            <a:pPr marL="800100" lvl="1" indent="-342900" algn="l" rtl="0">
              <a:lnSpc>
                <a:spcPct val="150000"/>
              </a:lnSpc>
              <a:buFont typeface="Arial" pitchFamily="34" charset="0"/>
              <a:buChar char="•"/>
            </a:pPr>
            <a:r>
              <a:rPr lang="zh-CN" sz="1600" b="0" i="1" u="none" baseline="0">
                <a:solidFill>
                  <a:srgbClr val="002060"/>
                </a:solidFill>
                <a:latin typeface="+mn-lt"/>
              </a:rPr>
              <a:t>我曾经何时有过这样的感受？</a:t>
            </a:r>
          </a:p>
          <a:p>
            <a:pPr marL="342900" indent="-342900" algn="l" rtl="0">
              <a:lnSpc>
                <a:spcPct val="150000"/>
              </a:lnSpc>
              <a:buFont typeface="Arial" pitchFamily="34" charset="0"/>
              <a:buChar char="•"/>
            </a:pPr>
            <a:r>
              <a:rPr lang="zh-CN" b="0" i="0" u="none" baseline="0">
                <a:latin typeface="+mn-lt"/>
              </a:rPr>
              <a:t>如何？</a:t>
            </a:r>
          </a:p>
          <a:p>
            <a:pPr marL="800100" lvl="1" indent="-342900" algn="l" rtl="0">
              <a:lnSpc>
                <a:spcPct val="150000"/>
              </a:lnSpc>
              <a:buFont typeface="Arial" pitchFamily="34" charset="0"/>
              <a:buChar char="•"/>
            </a:pPr>
            <a:r>
              <a:rPr lang="zh-CN" sz="1600" b="0" i="1" u="none" baseline="0">
                <a:solidFill>
                  <a:srgbClr val="002060"/>
                </a:solidFill>
                <a:latin typeface="+mn-lt"/>
              </a:rPr>
              <a:t>如果我在这种情况下会有怎样的感受？</a:t>
            </a:r>
            <a:endParaRPr lang="zh-CN" sz="1600" i="1" dirty="0">
              <a:solidFill>
                <a:srgbClr val="002060"/>
              </a:solidFill>
              <a:latin typeface="+mn-lt"/>
            </a:endParaRPr>
          </a:p>
        </p:txBody>
      </p:sp>
      <p:grpSp>
        <p:nvGrpSpPr>
          <p:cNvPr id="4" name="Group 3"/>
          <p:cNvGrpSpPr/>
          <p:nvPr/>
        </p:nvGrpSpPr>
        <p:grpSpPr>
          <a:xfrm>
            <a:off x="7162800" y="1066800"/>
            <a:ext cx="1905000" cy="1600200"/>
            <a:chOff x="1828800" y="1371600"/>
            <a:chExt cx="5486400" cy="2971800"/>
          </a:xfrm>
        </p:grpSpPr>
        <p:sp>
          <p:nvSpPr>
            <p:cNvPr id="5" name="Rectangle 4"/>
            <p:cNvSpPr/>
            <p:nvPr/>
          </p:nvSpPr>
          <p:spPr>
            <a:xfrm>
              <a:off x="1828800" y="2514600"/>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900" b="0" i="0" u="none" baseline="0">
                  <a:solidFill>
                    <a:srgbClr val="464749"/>
                  </a:solidFill>
                </a:rPr>
                <a:t>自我分析</a:t>
              </a:r>
              <a:endParaRPr lang="zh-CN" sz="900" dirty="0">
                <a:solidFill>
                  <a:srgbClr val="464749"/>
                </a:solidFill>
              </a:endParaRPr>
            </a:p>
          </p:txBody>
        </p:sp>
        <p:sp>
          <p:nvSpPr>
            <p:cNvPr id="6" name="Rectangle 5"/>
            <p:cNvSpPr/>
            <p:nvPr/>
          </p:nvSpPr>
          <p:spPr>
            <a:xfrm>
              <a:off x="5486400" y="2514600"/>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800" b="0" i="0" u="none" baseline="0">
                  <a:solidFill>
                    <a:srgbClr val="464749"/>
                  </a:solidFill>
                </a:rPr>
                <a:t>他人的反馈</a:t>
              </a:r>
              <a:endParaRPr lang="zh-CN" sz="800" dirty="0">
                <a:solidFill>
                  <a:srgbClr val="464749"/>
                </a:solidFill>
              </a:endParaRPr>
            </a:p>
          </p:txBody>
        </p:sp>
        <p:sp>
          <p:nvSpPr>
            <p:cNvPr id="7" name="TextBox 6"/>
            <p:cNvSpPr txBox="1"/>
            <p:nvPr/>
          </p:nvSpPr>
          <p:spPr>
            <a:xfrm>
              <a:off x="4267199" y="2895599"/>
              <a:ext cx="685800" cy="927526"/>
            </a:xfrm>
            <a:prstGeom prst="rect">
              <a:avLst/>
            </a:prstGeom>
            <a:noFill/>
          </p:spPr>
          <p:txBody>
            <a:bodyPr wrap="square" rtlCol="0">
              <a:spAutoFit/>
            </a:bodyPr>
            <a:lstStyle/>
            <a:p>
              <a:pPr algn="ctr" rtl="0"/>
              <a:r>
                <a:rPr lang="zh-CN" sz="2800" b="1" i="0" u="none" baseline="0">
                  <a:latin typeface="+mj-lt"/>
                </a:rPr>
                <a:t>+</a:t>
              </a:r>
              <a:endParaRPr lang="zh-CN" sz="2800" b="1" dirty="0">
                <a:latin typeface="+mj-lt"/>
              </a:endParaRPr>
            </a:p>
          </p:txBody>
        </p:sp>
        <p:sp>
          <p:nvSpPr>
            <p:cNvPr id="8" name="Isosceles Triangle 7"/>
            <p:cNvSpPr/>
            <p:nvPr/>
          </p:nvSpPr>
          <p:spPr>
            <a:xfrm>
              <a:off x="1828800" y="1371600"/>
              <a:ext cx="5486400" cy="114300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050" dirty="0" smtClean="0">
                <a:solidFill>
                  <a:srgbClr val="464749"/>
                </a:solidFill>
              </a:endParaRPr>
            </a:p>
            <a:p>
              <a:pPr algn="ctr" rtl="0"/>
              <a:r>
                <a:rPr lang="zh-CN" sz="1050" b="0" i="0" u="none" baseline="0">
                  <a:solidFill>
                    <a:srgbClr val="464749"/>
                  </a:solidFill>
                </a:rPr>
                <a:t>自我 </a:t>
              </a:r>
            </a:p>
            <a:p>
              <a:pPr algn="ctr" rtl="0"/>
              <a:r>
                <a:rPr lang="zh-CN" sz="1050" b="0" i="0" u="none" baseline="0">
                  <a:solidFill>
                    <a:srgbClr val="464749"/>
                  </a:solidFill>
                </a:rPr>
                <a:t>认知</a:t>
              </a:r>
            </a:p>
            <a:p>
              <a:pPr algn="ctr" rtl="0"/>
              <a:endParaRPr lang="zh-CN" sz="3200" dirty="0">
                <a:solidFill>
                  <a:srgbClr val="464749"/>
                </a:solidFill>
              </a:endParaRPr>
            </a:p>
          </p:txBody>
        </p:sp>
      </p:gr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65918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Diagram 5"/>
          <p:cNvGraphicFramePr/>
          <p:nvPr>
            <p:extLst>
              <p:ext uri="{D42A27DB-BD31-4B8C-83A1-F6EECF244321}">
                <p14:modId xmlns:p14="http://schemas.microsoft.com/office/powerpoint/2010/main" xmlns="" val="870424093"/>
              </p:ext>
            </p:extLst>
          </p:nvPr>
        </p:nvGraphicFramePr>
        <p:xfrm>
          <a:off x="144016" y="1196752"/>
          <a:ext cx="1440160" cy="115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331640" y="1196752"/>
            <a:ext cx="7344815" cy="3600986"/>
          </a:xfrm>
          <a:prstGeom prst="rect">
            <a:avLst/>
          </a:prstGeom>
          <a:noFill/>
        </p:spPr>
        <p:txBody>
          <a:bodyPr wrap="square" rtlCol="0">
            <a:spAutoFit/>
          </a:bodyPr>
          <a:lstStyle/>
          <a:p>
            <a:pPr algn="ctr" rtl="0">
              <a:lnSpc>
                <a:spcPct val="150000"/>
              </a:lnSpc>
            </a:pPr>
            <a:r>
              <a:rPr lang="zh-CN" sz="1600" b="0" i="0" u="none" baseline="0">
                <a:solidFill>
                  <a:srgbClr val="464749"/>
                </a:solidFill>
                <a:latin typeface="+mn-lt"/>
              </a:rPr>
              <a:t>培养自我认知能力</a:t>
            </a:r>
            <a:endParaRPr lang="zh-CN" sz="1600" dirty="0">
              <a:solidFill>
                <a:srgbClr val="464749"/>
              </a:solidFill>
              <a:latin typeface="+mn-lt"/>
            </a:endParaRPr>
          </a:p>
          <a:p>
            <a:pPr algn="ctr" rtl="0">
              <a:lnSpc>
                <a:spcPct val="150000"/>
              </a:lnSpc>
            </a:pPr>
            <a:r>
              <a:rPr lang="zh-CN" sz="1600" b="0" i="0" u="none" baseline="0">
                <a:solidFill>
                  <a:srgbClr val="464749"/>
                </a:solidFill>
                <a:latin typeface="+mn-lt"/>
              </a:rPr>
              <a:t>培养自我认知能力要做的 5 件事</a:t>
            </a:r>
          </a:p>
          <a:p>
            <a:pPr algn="ctr" rtl="0">
              <a:lnSpc>
                <a:spcPct val="150000"/>
              </a:lnSpc>
            </a:pPr>
            <a:endParaRPr lang="zh-CN" sz="1600" dirty="0">
              <a:solidFill>
                <a:srgbClr val="464749"/>
              </a:solidFill>
              <a:latin typeface="+mn-lt"/>
            </a:endParaRPr>
          </a:p>
          <a:p>
            <a:pPr marL="342900" indent="-342900" algn="l" rtl="0">
              <a:lnSpc>
                <a:spcPct val="150000"/>
              </a:lnSpc>
              <a:buFont typeface="+mj-lt"/>
              <a:buAutoNum type="arabicPeriod"/>
            </a:pPr>
            <a:r>
              <a:rPr lang="zh-CN" sz="1600" b="0" i="0" u="none" baseline="0">
                <a:solidFill>
                  <a:schemeClr val="bg1">
                    <a:lumMod val="75000"/>
                  </a:schemeClr>
                </a:solidFill>
                <a:latin typeface="+mn-lt"/>
              </a:rPr>
              <a:t>反思和冥想</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花点时间反思一下自己碰到什么问题，问问自己为什么？</a:t>
            </a:r>
          </a:p>
          <a:p>
            <a:pPr marL="342900" indent="-342900" algn="l" rtl="0">
              <a:lnSpc>
                <a:spcPct val="150000"/>
              </a:lnSpc>
              <a:buFont typeface="+mj-lt"/>
              <a:buAutoNum type="arabicPeriod"/>
            </a:pPr>
            <a:r>
              <a:rPr lang="zh-CN" sz="1600" b="0" i="0" u="none" baseline="0">
                <a:solidFill>
                  <a:schemeClr val="bg1">
                    <a:lumMod val="75000"/>
                  </a:schemeClr>
                </a:solidFill>
                <a:latin typeface="+mn-lt"/>
              </a:rPr>
              <a:t>定好计划并跟踪进度</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分析一下发生了什么以及为什么发生</a:t>
            </a:r>
          </a:p>
          <a:p>
            <a:pPr marL="342900" indent="-342900" algn="l" rtl="0">
              <a:lnSpc>
                <a:spcPct val="150000"/>
              </a:lnSpc>
              <a:buFont typeface="+mj-lt"/>
              <a:buAutoNum type="arabicPeriod"/>
            </a:pPr>
            <a:r>
              <a:rPr lang="zh-CN" sz="1600" b="0" i="0" u="none" baseline="0">
                <a:solidFill>
                  <a:srgbClr val="464749"/>
                </a:solidFill>
                <a:latin typeface="+mn-lt"/>
              </a:rPr>
              <a:t>做做心理测试和其他测试，有助于从他人的角度来衡量自己</a:t>
            </a:r>
          </a:p>
          <a:p>
            <a:pPr marL="800100" lvl="1" indent="-342900" algn="l" rtl="0">
              <a:lnSpc>
                <a:spcPct val="150000"/>
              </a:lnSpc>
              <a:buFont typeface="Arial" panose="020B0604020202020204" pitchFamily="34" charset="0"/>
              <a:buChar char="•"/>
            </a:pPr>
            <a:r>
              <a:rPr lang="zh-CN" sz="1400" b="0" i="0" u="none" baseline="0">
                <a:solidFill>
                  <a:srgbClr val="464749"/>
                </a:solidFill>
                <a:latin typeface="+mn-lt"/>
              </a:rPr>
              <a:t>个性描绘（如 Myers Briggs）</a:t>
            </a:r>
          </a:p>
          <a:p>
            <a:pPr marL="800100" lvl="1" indent="-342900" algn="l" rtl="0">
              <a:lnSpc>
                <a:spcPct val="150000"/>
              </a:lnSpc>
              <a:buFont typeface="Arial" panose="020B0604020202020204" pitchFamily="34" charset="0"/>
              <a:buChar char="•"/>
            </a:pPr>
            <a:r>
              <a:rPr lang="zh-CN" sz="1400" b="0" i="0" u="none" baseline="0">
                <a:solidFill>
                  <a:srgbClr val="464749"/>
                </a:solidFill>
                <a:latin typeface="+mn-lt"/>
              </a:rPr>
              <a:t>领导工作共同风格</a:t>
            </a:r>
          </a:p>
        </p:txBody>
      </p:sp>
    </p:spTree>
    <p:extLst>
      <p:ext uri="{BB962C8B-B14F-4D97-AF65-F5344CB8AC3E}">
        <p14:creationId xmlns:p14="http://schemas.microsoft.com/office/powerpoint/2010/main" xmlns="" val="40535946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4" name="TextBox 3"/>
          <p:cNvSpPr txBox="1"/>
          <p:nvPr/>
        </p:nvSpPr>
        <p:spPr>
          <a:xfrm>
            <a:off x="342256" y="1598789"/>
            <a:ext cx="8496944" cy="3908762"/>
          </a:xfrm>
          <a:prstGeom prst="rect">
            <a:avLst/>
          </a:prstGeom>
          <a:solidFill>
            <a:schemeClr val="bg1"/>
          </a:solidFill>
          <a:ln>
            <a:noFill/>
          </a:ln>
        </p:spPr>
        <p:txBody>
          <a:bodyPr wrap="square" rtlCol="0">
            <a:spAutoFit/>
          </a:bodyPr>
          <a:lstStyle/>
          <a:p>
            <a:endParaRPr lang="zh-CN" sz="1400" dirty="0" smtClean="0">
              <a:latin typeface="+mn-lt"/>
            </a:endParaRPr>
          </a:p>
          <a:p>
            <a:pPr marL="457200" indent="-457200" algn="ctr" rtl="0">
              <a:lnSpc>
                <a:spcPct val="150000"/>
              </a:lnSpc>
            </a:pPr>
            <a:r>
              <a:rPr lang="zh-CN" sz="2400" b="0" i="0" u="none" baseline="0">
                <a:solidFill>
                  <a:srgbClr val="464749"/>
                </a:solidFill>
                <a:latin typeface="+mn-lt"/>
              </a:rPr>
              <a:t>4 种工作风格</a:t>
            </a:r>
          </a:p>
          <a:p>
            <a:pPr marL="457200" indent="-457200" algn="ctr" rtl="0">
              <a:lnSpc>
                <a:spcPct val="150000"/>
              </a:lnSpc>
            </a:pPr>
            <a:endParaRPr lang="zh-CN" sz="1600" dirty="0" smtClean="0">
              <a:solidFill>
                <a:srgbClr val="464749"/>
              </a:solidFill>
              <a:latin typeface="+mn-lt"/>
            </a:endParaRPr>
          </a:p>
          <a:p>
            <a:pPr marL="1828800" lvl="3" indent="-457200" algn="l" rtl="0">
              <a:lnSpc>
                <a:spcPct val="150000"/>
              </a:lnSpc>
              <a:buFont typeface="Arial" pitchFamily="34" charset="0"/>
              <a:buChar char="•"/>
            </a:pPr>
            <a:r>
              <a:rPr lang="zh-CN" b="0" i="0" u="none" baseline="0">
                <a:solidFill>
                  <a:srgbClr val="464749"/>
                </a:solidFill>
                <a:latin typeface="+mn-lt"/>
              </a:rPr>
              <a:t>行动型 – “我们来把工作做好”</a:t>
            </a:r>
          </a:p>
          <a:p>
            <a:pPr marL="1828800" lvl="3" indent="-457200" algn="l" rtl="0">
              <a:lnSpc>
                <a:spcPct val="150000"/>
              </a:lnSpc>
              <a:buFont typeface="Arial" pitchFamily="34" charset="0"/>
              <a:buChar char="•"/>
            </a:pPr>
            <a:r>
              <a:rPr lang="zh-CN" b="0" i="0" u="none" baseline="0">
                <a:solidFill>
                  <a:srgbClr val="464749"/>
                </a:solidFill>
                <a:latin typeface="+mn-lt"/>
              </a:rPr>
              <a:t>关系型 – “我们要建立密切的关系”</a:t>
            </a:r>
          </a:p>
          <a:p>
            <a:pPr marL="1828800" lvl="3" indent="-457200" algn="l" rtl="0">
              <a:lnSpc>
                <a:spcPct val="150000"/>
              </a:lnSpc>
              <a:buFont typeface="Arial" pitchFamily="34" charset="0"/>
              <a:buChar char="•"/>
            </a:pPr>
            <a:r>
              <a:rPr lang="zh-CN" b="0" i="0" u="none" baseline="0">
                <a:solidFill>
                  <a:srgbClr val="464749"/>
                </a:solidFill>
                <a:latin typeface="+mn-lt"/>
              </a:rPr>
              <a:t>架构型 – “我们先把组织搭建好”</a:t>
            </a:r>
          </a:p>
          <a:p>
            <a:pPr marL="1828800" lvl="3" indent="-457200" algn="l" rtl="0">
              <a:lnSpc>
                <a:spcPct val="150000"/>
              </a:lnSpc>
              <a:buFont typeface="Arial" pitchFamily="34" charset="0"/>
              <a:buChar char="•"/>
            </a:pPr>
            <a:r>
              <a:rPr lang="zh-CN" b="0" i="0" u="none" baseline="0">
                <a:solidFill>
                  <a:srgbClr val="464749"/>
                </a:solidFill>
                <a:latin typeface="+mn-lt"/>
              </a:rPr>
              <a:t>意义型 – “我们来全面分析一下形势”</a:t>
            </a:r>
          </a:p>
          <a:p>
            <a:pPr marL="1828800" lvl="3" indent="-457200" algn="l" rtl="0">
              <a:lnSpc>
                <a:spcPct val="150000"/>
              </a:lnSpc>
            </a:pPr>
            <a:endParaRPr lang="zh-CN" sz="1400" dirty="0" smtClean="0">
              <a:solidFill>
                <a:srgbClr val="464749"/>
              </a:solidFill>
              <a:latin typeface="+mn-lt"/>
            </a:endParaRPr>
          </a:p>
          <a:p>
            <a:pPr marL="457200" indent="-457200" algn="ctr" rtl="0">
              <a:lnSpc>
                <a:spcPct val="150000"/>
              </a:lnSpc>
            </a:pPr>
            <a:r>
              <a:rPr lang="zh-CN" sz="2000" b="0" i="0" u="none" baseline="0">
                <a:solidFill>
                  <a:srgbClr val="464749"/>
                </a:solidFill>
                <a:latin typeface="+mn-lt"/>
              </a:rPr>
              <a:t>风格没有好坏</a:t>
            </a:r>
          </a:p>
          <a:p>
            <a:pPr marL="457200" indent="-457200" algn="l" rtl="0"/>
            <a:endParaRPr lang="zh-CN" sz="1200" dirty="0" smtClean="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6648277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graphicFrame>
        <p:nvGraphicFramePr>
          <p:cNvPr id="3" name="Table 2"/>
          <p:cNvGraphicFramePr>
            <a:graphicFrameLocks noGrp="1"/>
          </p:cNvGraphicFramePr>
          <p:nvPr/>
        </p:nvGraphicFramePr>
        <p:xfrm>
          <a:off x="304800" y="1143000"/>
          <a:ext cx="8458200" cy="4953001"/>
        </p:xfrm>
        <a:graphic>
          <a:graphicData uri="http://schemas.openxmlformats.org/drawingml/2006/table">
            <a:tbl>
              <a:tblPr firstRow="1" bandRow="1">
                <a:tableStyleId>{5C22544A-7EE6-4342-B048-85BDC9FD1C3A}</a:tableStyleId>
              </a:tblPr>
              <a:tblGrid>
                <a:gridCol w="2362200"/>
                <a:gridCol w="3276600"/>
                <a:gridCol w="2819400"/>
              </a:tblGrid>
              <a:tr h="900477">
                <a:tc>
                  <a:txBody>
                    <a:bodyPr/>
                    <a:lstStyle/>
                    <a:p>
                      <a:pPr algn="ctr" rtl="0"/>
                      <a:r>
                        <a:rPr lang="zh-CN" b="0" i="0" u="none" baseline="0">
                          <a:solidFill>
                            <a:schemeClr val="tx1"/>
                          </a:solidFill>
                        </a:rPr>
                        <a:t>工作风格</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rtl="0"/>
                      <a:r>
                        <a:rPr lang="zh-CN" b="0" i="0" u="none" baseline="0">
                          <a:solidFill>
                            <a:schemeClr val="tx1"/>
                          </a:solidFill>
                        </a:rPr>
                        <a:t>喜好</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rtl="0"/>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1013131">
                <a:tc>
                  <a:txBody>
                    <a:bodyPr/>
                    <a:lstStyle/>
                    <a:p>
                      <a:pPr algn="ctr" rtl="0"/>
                      <a:r>
                        <a:rPr lang="zh-CN" b="0" i="0" u="none" baseline="0"/>
                        <a:t>行动型</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rtl="0"/>
                      <a:r>
                        <a:rPr lang="zh-CN" b="0" i="0" u="none" baseline="0"/>
                        <a:t>说干就干。</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sz="1800" b="0" i="0" u="none" baseline="0">
                          <a:solidFill>
                            <a:srgbClr val="464749"/>
                          </a:solidFill>
                          <a:latin typeface="+mn-lt"/>
                        </a:rPr>
                        <a:t>“我们来把工作做好”</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13131">
                <a:tc>
                  <a:txBody>
                    <a:bodyPr/>
                    <a:lstStyle/>
                    <a:p>
                      <a:pPr algn="ctr" rtl="0"/>
                      <a:r>
                        <a:rPr lang="zh-CN" b="0" i="0" u="none" baseline="0"/>
                        <a:t>关系型</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rtl="0"/>
                      <a:r>
                        <a:rPr lang="zh-CN" b="0" i="0" u="none" baseline="0"/>
                        <a:t>重视关系，将其视为工作的基础。</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sz="1800" b="0" i="0" u="none" baseline="0">
                          <a:solidFill>
                            <a:srgbClr val="464749"/>
                          </a:solidFill>
                          <a:latin typeface="+mn-lt"/>
                        </a:rPr>
                        <a:t>“我们要建立密切的关系”</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13131">
                <a:tc>
                  <a:txBody>
                    <a:bodyPr/>
                    <a:lstStyle/>
                    <a:p>
                      <a:pPr algn="ctr" rtl="0"/>
                      <a:r>
                        <a:rPr lang="zh-CN" b="0" i="0" u="none" baseline="0"/>
                        <a:t>架构型</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rtl="0"/>
                      <a:r>
                        <a:rPr lang="zh-CN" b="0" i="0" u="none" baseline="0"/>
                        <a:t>明确组织和流程。 </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sz="1800" b="0" i="0" u="none" baseline="0">
                          <a:solidFill>
                            <a:srgbClr val="464749"/>
                          </a:solidFill>
                          <a:latin typeface="+mn-lt"/>
                        </a:rPr>
                        <a:t>“我们先把组织搭建好”</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13131">
                <a:tc>
                  <a:txBody>
                    <a:bodyPr/>
                    <a:lstStyle/>
                    <a:p>
                      <a:pPr algn="ctr" rtl="0"/>
                      <a:r>
                        <a:rPr lang="zh-CN" b="0" i="0" u="none" baseline="0"/>
                        <a:t>意义型</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solidFill>
                  </a:tcPr>
                </a:tc>
                <a:tc>
                  <a:txBody>
                    <a:bodyPr/>
                    <a:lstStyle/>
                    <a:p>
                      <a:pPr algn="l" rtl="0"/>
                      <a:r>
                        <a:rPr lang="zh-CN" b="0" i="0" u="none" baseline="0"/>
                        <a:t>对数据和形势进行全面和详细的分析</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sz="1800" b="0" i="0" u="none" baseline="0">
                          <a:solidFill>
                            <a:srgbClr val="464749"/>
                          </a:solidFill>
                          <a:latin typeface="+mn-lt"/>
                        </a:rPr>
                        <a:t>“我们来彻底分析一下形势”</a:t>
                      </a:r>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3002498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4" name="TextBox 3"/>
          <p:cNvSpPr txBox="1"/>
          <p:nvPr/>
        </p:nvSpPr>
        <p:spPr>
          <a:xfrm>
            <a:off x="611560" y="1844824"/>
            <a:ext cx="7920880" cy="3539430"/>
          </a:xfrm>
          <a:prstGeom prst="rect">
            <a:avLst/>
          </a:prstGeom>
          <a:noFill/>
        </p:spPr>
        <p:txBody>
          <a:bodyPr wrap="square" rtlCol="0">
            <a:spAutoFit/>
          </a:bodyPr>
          <a:lstStyle/>
          <a:p>
            <a:pPr algn="l" rtl="0"/>
            <a:r>
              <a:rPr lang="zh-CN" b="0" i="0" u="none" baseline="0">
                <a:solidFill>
                  <a:srgbClr val="464749"/>
                </a:solidFill>
                <a:latin typeface="+mn-lt"/>
              </a:rPr>
              <a:t>教室的每个角落出都有一幅挂图，每幅图上都写着一个词。每个词所描述的都是一种工作风格。</a:t>
            </a:r>
          </a:p>
          <a:p>
            <a:endParaRPr lang="zh-CN" sz="1600" dirty="0" smtClean="0">
              <a:latin typeface="Folio Std Medium" pitchFamily="34" charset="0"/>
            </a:endParaRPr>
          </a:p>
          <a:p>
            <a:pPr marL="1371600" lvl="2" indent="-457200" algn="l" rtl="0">
              <a:lnSpc>
                <a:spcPct val="150000"/>
              </a:lnSpc>
              <a:buFont typeface="Arial" pitchFamily="34" charset="0"/>
              <a:buChar char="•"/>
            </a:pPr>
            <a:r>
              <a:rPr lang="zh-CN" b="0" i="0" u="none" baseline="0">
                <a:solidFill>
                  <a:srgbClr val="464749"/>
                </a:solidFill>
                <a:latin typeface="+mn-lt"/>
              </a:rPr>
              <a:t>行动型 – “我们来把工作做好”</a:t>
            </a:r>
          </a:p>
          <a:p>
            <a:pPr marL="1371600" lvl="2" indent="-457200" algn="l" rtl="0">
              <a:lnSpc>
                <a:spcPct val="150000"/>
              </a:lnSpc>
              <a:buFont typeface="Arial" pitchFamily="34" charset="0"/>
              <a:buChar char="•"/>
            </a:pPr>
            <a:r>
              <a:rPr lang="zh-CN" b="0" i="0" u="none" baseline="0">
                <a:solidFill>
                  <a:srgbClr val="464749"/>
                </a:solidFill>
                <a:latin typeface="+mn-lt"/>
              </a:rPr>
              <a:t>关系型 – “我们要建立密切的关系”</a:t>
            </a:r>
          </a:p>
          <a:p>
            <a:pPr marL="1371600" lvl="2" indent="-457200" algn="l" rtl="0">
              <a:lnSpc>
                <a:spcPct val="150000"/>
              </a:lnSpc>
              <a:buFont typeface="Arial" pitchFamily="34" charset="0"/>
              <a:buChar char="•"/>
            </a:pPr>
            <a:r>
              <a:rPr lang="zh-CN" b="0" i="0" u="none" baseline="0">
                <a:solidFill>
                  <a:srgbClr val="464749"/>
                </a:solidFill>
                <a:latin typeface="+mn-lt"/>
              </a:rPr>
              <a:t>架构型 – “我们先把组织搭建好”</a:t>
            </a:r>
          </a:p>
          <a:p>
            <a:pPr marL="1371600" lvl="2" indent="-457200" algn="l" rtl="0">
              <a:lnSpc>
                <a:spcPct val="150000"/>
              </a:lnSpc>
              <a:buFont typeface="Arial" pitchFamily="34" charset="0"/>
              <a:buChar char="•"/>
            </a:pPr>
            <a:r>
              <a:rPr lang="zh-CN" b="0" i="0" u="none" baseline="0">
                <a:solidFill>
                  <a:srgbClr val="464749"/>
                </a:solidFill>
                <a:latin typeface="+mn-lt"/>
              </a:rPr>
              <a:t>意义型 – “我们来全面分析一下形势”</a:t>
            </a:r>
          </a:p>
          <a:p>
            <a:pPr marL="457200" indent="-457200" algn="l" rtl="0"/>
            <a:endParaRPr lang="zh-CN" sz="2000" dirty="0" smtClean="0">
              <a:solidFill>
                <a:srgbClr val="464749"/>
              </a:solidFill>
              <a:latin typeface="+mn-lt"/>
            </a:endParaRPr>
          </a:p>
          <a:p>
            <a:pPr marL="457200" indent="-457200" algn="l" rtl="0"/>
            <a:r>
              <a:rPr lang="zh-CN" b="0" i="0" u="none" baseline="0">
                <a:solidFill>
                  <a:srgbClr val="464749"/>
                </a:solidFill>
                <a:latin typeface="+mn-lt"/>
              </a:rPr>
              <a:t>请站在最能代表你所偏好的工作风格</a:t>
            </a:r>
          </a:p>
          <a:p>
            <a:pPr marL="457200" indent="-457200" algn="l" rtl="0"/>
            <a:r>
              <a:rPr lang="zh-CN" b="0" i="0" u="none" baseline="0">
                <a:solidFill>
                  <a:srgbClr val="464749"/>
                </a:solidFill>
                <a:latin typeface="+mn-lt"/>
              </a:rPr>
              <a:t>的那幅挂图旁边。</a:t>
            </a: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3" name="TextBox 2"/>
          <p:cNvSpPr txBox="1"/>
          <p:nvPr/>
        </p:nvSpPr>
        <p:spPr>
          <a:xfrm>
            <a:off x="144016" y="1124744"/>
            <a:ext cx="1691680" cy="369332"/>
          </a:xfrm>
          <a:prstGeom prst="rect">
            <a:avLst/>
          </a:prstGeom>
          <a:noFill/>
        </p:spPr>
        <p:txBody>
          <a:bodyPr wrap="square" rtlCol="0">
            <a:spAutoFit/>
          </a:bodyPr>
          <a:lstStyle/>
          <a:p>
            <a:pPr algn="l" rtl="0"/>
            <a:r>
              <a:rPr lang="zh-CN" b="0" i="0" u="none" baseline="0">
                <a:solidFill>
                  <a:srgbClr val="464749"/>
                </a:solidFill>
                <a:latin typeface="+mn-lt"/>
              </a:rPr>
              <a:t>练习：</a:t>
            </a:r>
            <a:endParaRPr lang="zh-CN" dirty="0">
              <a:solidFill>
                <a:srgbClr val="464749"/>
              </a:solidFill>
              <a:latin typeface="+mn-lt"/>
            </a:endParaRPr>
          </a:p>
        </p:txBody>
      </p:sp>
    </p:spTree>
    <p:extLst>
      <p:ext uri="{BB962C8B-B14F-4D97-AF65-F5344CB8AC3E}">
        <p14:creationId xmlns:p14="http://schemas.microsoft.com/office/powerpoint/2010/main" xmlns="" val="29825239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4" name="TextBox 3"/>
          <p:cNvSpPr txBox="1"/>
          <p:nvPr/>
        </p:nvSpPr>
        <p:spPr>
          <a:xfrm>
            <a:off x="611560" y="1916832"/>
            <a:ext cx="7920880" cy="2923877"/>
          </a:xfrm>
          <a:prstGeom prst="rect">
            <a:avLst/>
          </a:prstGeom>
          <a:noFill/>
        </p:spPr>
        <p:txBody>
          <a:bodyPr wrap="square" rtlCol="0">
            <a:spAutoFit/>
          </a:bodyPr>
          <a:lstStyle/>
          <a:p>
            <a:pPr algn="l" rtl="0"/>
            <a:r>
              <a:rPr lang="zh-CN" sz="2000" b="0" i="0" u="none" baseline="0">
                <a:solidFill>
                  <a:srgbClr val="464749"/>
                </a:solidFill>
                <a:latin typeface="+mn-lt"/>
              </a:rPr>
              <a:t>每幅挂图旁边的小组：</a:t>
            </a:r>
          </a:p>
          <a:p>
            <a:endParaRPr lang="zh-CN" sz="2000" dirty="0" smtClean="0">
              <a:solidFill>
                <a:srgbClr val="464749"/>
              </a:solidFill>
              <a:latin typeface="+mn-lt"/>
            </a:endParaRPr>
          </a:p>
          <a:p>
            <a:pPr algn="l" rtl="0"/>
            <a:r>
              <a:rPr lang="zh-CN" sz="2000" b="0" i="0" u="none" baseline="0">
                <a:solidFill>
                  <a:srgbClr val="464749"/>
                </a:solidFill>
                <a:latin typeface="+mn-lt"/>
              </a:rPr>
              <a:t>请准备以下内容：</a:t>
            </a:r>
          </a:p>
          <a:p>
            <a:endParaRPr lang="zh-CN" sz="2400" dirty="0" smtClean="0">
              <a:solidFill>
                <a:srgbClr val="464749"/>
              </a:solidFill>
              <a:latin typeface="+mn-lt"/>
            </a:endParaRPr>
          </a:p>
          <a:p>
            <a:pPr marL="457200" indent="-457200" algn="l" rtl="0">
              <a:lnSpc>
                <a:spcPct val="150000"/>
              </a:lnSpc>
              <a:buFont typeface="+mj-lt"/>
              <a:buAutoNum type="alphaUcPeriod"/>
            </a:pPr>
            <a:r>
              <a:rPr lang="zh-CN" sz="1600" b="0" i="0" u="none" baseline="0">
                <a:solidFill>
                  <a:srgbClr val="464749"/>
                </a:solidFill>
                <a:latin typeface="+mn-lt"/>
              </a:rPr>
              <a:t>用一个简短的小品展示一下这种风格的好处。</a:t>
            </a:r>
          </a:p>
          <a:p>
            <a:pPr marL="457200" indent="-457200" algn="l" rtl="0">
              <a:lnSpc>
                <a:spcPct val="150000"/>
              </a:lnSpc>
              <a:buFont typeface="+mj-lt"/>
              <a:buAutoNum type="alphaUcPeriod"/>
            </a:pPr>
            <a:r>
              <a:rPr lang="zh-CN" sz="1600" b="0" i="0" u="none" baseline="0">
                <a:solidFill>
                  <a:srgbClr val="464749"/>
                </a:solidFill>
                <a:latin typeface="+mn-lt"/>
              </a:rPr>
              <a:t>通过一个简短的演示 </a:t>
            </a:r>
          </a:p>
          <a:p>
            <a:pPr marL="914400" lvl="1" indent="-457200" algn="l" rtl="0">
              <a:buFont typeface="Arial" pitchFamily="34" charset="0"/>
              <a:buChar char="•"/>
            </a:pPr>
            <a:r>
              <a:rPr lang="zh-CN" sz="1600" b="0" i="0" u="none" baseline="0">
                <a:solidFill>
                  <a:srgbClr val="464749"/>
                </a:solidFill>
                <a:latin typeface="+mn-lt"/>
              </a:rPr>
              <a:t>举出现实生活中的例子，指出与其他风格共事的挑战</a:t>
            </a:r>
          </a:p>
          <a:p>
            <a:pPr marL="457200" indent="-457200" algn="l" rtl="0">
              <a:lnSpc>
                <a:spcPct val="150000"/>
              </a:lnSpc>
              <a:buFont typeface="+mj-lt"/>
              <a:buAutoNum type="alphaUcPeriod"/>
            </a:pPr>
            <a:endParaRPr lang="zh-CN" sz="2400" dirty="0" smtClean="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825424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pic>
        <p:nvPicPr>
          <p:cNvPr id="8" name="Picture 7"/>
          <p:cNvPicPr>
            <a:picLocks noChangeAspect="1"/>
          </p:cNvPicPr>
          <p:nvPr/>
        </p:nvPicPr>
        <p:blipFill>
          <a:blip r:embed="rId3" cstate="print"/>
          <a:stretch>
            <a:fillRect/>
          </a:stretch>
        </p:blipFill>
        <p:spPr>
          <a:xfrm>
            <a:off x="1751340" y="1340768"/>
            <a:ext cx="5641319" cy="4230989"/>
          </a:xfrm>
          <a:prstGeom prst="rect">
            <a:avLst/>
          </a:prstGeom>
        </p:spPr>
      </p:pic>
      <p:sp>
        <p:nvSpPr>
          <p:cNvPr id="9" name="TextBox 8"/>
          <p:cNvSpPr txBox="1"/>
          <p:nvPr/>
        </p:nvSpPr>
        <p:spPr>
          <a:xfrm>
            <a:off x="2411760" y="5085184"/>
            <a:ext cx="4464496" cy="369332"/>
          </a:xfrm>
          <a:prstGeom prst="rect">
            <a:avLst/>
          </a:prstGeom>
          <a:noFill/>
        </p:spPr>
        <p:txBody>
          <a:bodyPr wrap="square" rtlCol="0">
            <a:spAutoFit/>
          </a:bodyPr>
          <a:lstStyle/>
          <a:p>
            <a:pPr algn="l" rtl="0"/>
            <a:r>
              <a:rPr lang="zh-CN" b="0" i="0" u="none" baseline="0">
                <a:solidFill>
                  <a:schemeClr val="bg1"/>
                </a:solidFill>
              </a:rPr>
              <a:t>永不懈怠地追求完美。</a:t>
            </a:r>
            <a:endParaRPr lang="zh-CN" dirty="0">
              <a:solidFill>
                <a:schemeClr val="bg1"/>
              </a:solidFill>
            </a:endParaRPr>
          </a:p>
        </p:txBody>
      </p:sp>
      <p:sp>
        <p:nvSpPr>
          <p:cNvPr id="3" name="TextBox 2"/>
          <p:cNvSpPr txBox="1"/>
          <p:nvPr/>
        </p:nvSpPr>
        <p:spPr>
          <a:xfrm>
            <a:off x="2195736" y="1844824"/>
            <a:ext cx="3456384" cy="369332"/>
          </a:xfrm>
          <a:prstGeom prst="rect">
            <a:avLst/>
          </a:prstGeom>
          <a:noFill/>
        </p:spPr>
        <p:txBody>
          <a:bodyPr wrap="square" rtlCol="0">
            <a:spAutoFit/>
          </a:bodyPr>
          <a:lstStyle/>
          <a:p>
            <a:pPr algn="l" rtl="0"/>
            <a:r>
              <a:rPr lang="zh-CN" b="0" i="0" u="none" baseline="0">
                <a:solidFill>
                  <a:schemeClr val="bg1"/>
                </a:solidFill>
                <a:latin typeface="+mn-lt"/>
              </a:rPr>
              <a:t>成为一名 Transwarp 领导者</a:t>
            </a:r>
            <a:endParaRPr lang="zh-CN" dirty="0">
              <a:solidFill>
                <a:schemeClr val="bg1"/>
              </a:solidFill>
              <a:latin typeface="+mn-lt"/>
            </a:endParaRPr>
          </a:p>
        </p:txBody>
      </p:sp>
    </p:spTree>
    <p:extLst>
      <p:ext uri="{BB962C8B-B14F-4D97-AF65-F5344CB8AC3E}">
        <p14:creationId xmlns:p14="http://schemas.microsoft.com/office/powerpoint/2010/main" xmlns="" val="31744667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TextBox 2"/>
          <p:cNvSpPr txBox="1"/>
          <p:nvPr/>
        </p:nvSpPr>
        <p:spPr>
          <a:xfrm>
            <a:off x="3162300" y="2465579"/>
            <a:ext cx="2819400" cy="381000"/>
          </a:xfrm>
          <a:prstGeom prst="rect">
            <a:avLst/>
          </a:prstGeom>
          <a:solidFill>
            <a:schemeClr val="bg1">
              <a:lumMod val="85000"/>
            </a:schemeClr>
          </a:solidFill>
          <a:ln>
            <a:solidFill>
              <a:schemeClr val="tx2"/>
            </a:solidFill>
          </a:ln>
        </p:spPr>
        <p:txBody>
          <a:bodyPr wrap="square" rtlCol="0">
            <a:spAutoFit/>
          </a:bodyPr>
          <a:lstStyle/>
          <a:p>
            <a:pPr algn="ctr"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grpSp>
        <p:nvGrpSpPr>
          <p:cNvPr id="9" name="Group 9"/>
          <p:cNvGrpSpPr/>
          <p:nvPr/>
        </p:nvGrpSpPr>
        <p:grpSpPr>
          <a:xfrm>
            <a:off x="1712342" y="3096226"/>
            <a:ext cx="5719315" cy="2438400"/>
            <a:chOff x="2286000" y="2971800"/>
            <a:chExt cx="4575420" cy="2438400"/>
          </a:xfrm>
        </p:grpSpPr>
        <p:sp>
          <p:nvSpPr>
            <p:cNvPr id="4" name="Rectangle 3"/>
            <p:cNvSpPr/>
            <p:nvPr/>
          </p:nvSpPr>
          <p:spPr>
            <a:xfrm>
              <a:off x="2289420" y="2971800"/>
              <a:ext cx="2286000" cy="1219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b="1" dirty="0" smtClean="0">
                <a:solidFill>
                  <a:srgbClr val="464748"/>
                </a:solidFill>
              </a:endParaRPr>
            </a:p>
            <a:p>
              <a:pPr algn="ctr" rtl="0"/>
              <a:r>
                <a:rPr lang="zh-CN" b="0" i="0" u="none" baseline="0">
                  <a:solidFill>
                    <a:srgbClr val="464748"/>
                  </a:solidFill>
                </a:rPr>
                <a:t> 能量流</a:t>
              </a:r>
            </a:p>
            <a:p>
              <a:pPr algn="ctr" rtl="0"/>
              <a:endParaRPr lang="zh-CN" dirty="0" smtClean="0">
                <a:solidFill>
                  <a:srgbClr val="464748"/>
                </a:solidFill>
              </a:endParaRPr>
            </a:p>
          </p:txBody>
        </p:sp>
        <p:sp>
          <p:nvSpPr>
            <p:cNvPr id="5" name="Rectangle 4"/>
            <p:cNvSpPr/>
            <p:nvPr/>
          </p:nvSpPr>
          <p:spPr>
            <a:xfrm>
              <a:off x="4575420" y="2971800"/>
              <a:ext cx="2286000" cy="121920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400" dirty="0" smtClean="0">
                <a:solidFill>
                  <a:srgbClr val="464748"/>
                </a:solidFill>
              </a:endParaRPr>
            </a:p>
            <a:p>
              <a:pPr algn="ctr" rtl="0"/>
              <a:r>
                <a:rPr lang="zh-CN" b="0" i="0" u="none" baseline="0">
                  <a:solidFill>
                    <a:srgbClr val="464748"/>
                  </a:solidFill>
                </a:rPr>
                <a:t>掌握信息 </a:t>
              </a:r>
              <a:endParaRPr lang="zh-CN" sz="1200" b="1" dirty="0" smtClean="0">
                <a:solidFill>
                  <a:srgbClr val="464748"/>
                </a:solidFill>
              </a:endParaRPr>
            </a:p>
            <a:p>
              <a:pPr algn="ctr" rtl="0"/>
              <a:endParaRPr lang="zh-CN" b="1" dirty="0" smtClean="0">
                <a:solidFill>
                  <a:srgbClr val="464748"/>
                </a:solidFill>
              </a:endParaRPr>
            </a:p>
          </p:txBody>
        </p:sp>
        <p:sp>
          <p:nvSpPr>
            <p:cNvPr id="6" name="Rectangle 5"/>
            <p:cNvSpPr/>
            <p:nvPr/>
          </p:nvSpPr>
          <p:spPr>
            <a:xfrm>
              <a:off x="2286000" y="4191000"/>
              <a:ext cx="2286000" cy="1219200"/>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b="1" dirty="0" smtClean="0">
                <a:solidFill>
                  <a:srgbClr val="464748"/>
                </a:solidFill>
              </a:endParaRPr>
            </a:p>
            <a:p>
              <a:pPr algn="ctr" rtl="0"/>
              <a:r>
                <a:rPr lang="zh-CN" sz="2000" b="0" i="0" u="none" baseline="0">
                  <a:solidFill>
                    <a:srgbClr val="464748"/>
                  </a:solidFill>
                </a:rPr>
                <a:t>决策</a:t>
              </a:r>
            </a:p>
            <a:p>
              <a:pPr algn="ctr" rtl="0"/>
              <a:endParaRPr lang="zh-CN" sz="1200" b="1" dirty="0" smtClean="0">
                <a:solidFill>
                  <a:srgbClr val="464748"/>
                </a:solidFill>
              </a:endParaRPr>
            </a:p>
            <a:p>
              <a:pPr algn="ctr" rtl="0"/>
              <a:endParaRPr lang="zh-CN" sz="1600" dirty="0" smtClean="0">
                <a:solidFill>
                  <a:srgbClr val="464748"/>
                </a:solidFill>
              </a:endParaRPr>
            </a:p>
          </p:txBody>
        </p:sp>
        <p:sp>
          <p:nvSpPr>
            <p:cNvPr id="7" name="Rectangle 6"/>
            <p:cNvSpPr/>
            <p:nvPr/>
          </p:nvSpPr>
          <p:spPr>
            <a:xfrm>
              <a:off x="4572000" y="4191000"/>
              <a:ext cx="2286000" cy="1219200"/>
            </a:xfrm>
            <a:prstGeom prst="rect">
              <a:avLst/>
            </a:prstGeom>
            <a:solidFill>
              <a:srgbClr val="4BF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2000" dirty="0" smtClean="0">
                <a:solidFill>
                  <a:srgbClr val="464748"/>
                </a:solidFill>
              </a:endParaRPr>
            </a:p>
            <a:p>
              <a:pPr algn="ctr" rtl="0"/>
              <a:r>
                <a:rPr lang="zh-CN" sz="2000" b="0" i="0" u="none" baseline="0">
                  <a:solidFill>
                    <a:srgbClr val="464748"/>
                  </a:solidFill>
                </a:rPr>
                <a:t>与外部世界打交道</a:t>
              </a:r>
            </a:p>
            <a:p>
              <a:pPr algn="ctr" rtl="0"/>
              <a:endParaRPr lang="zh-CN" sz="1100" dirty="0" smtClean="0">
                <a:solidFill>
                  <a:srgbClr val="464748"/>
                </a:solidFill>
              </a:endParaRPr>
            </a:p>
            <a:p>
              <a:pPr algn="ctr" rtl="0"/>
              <a:endParaRPr lang="zh-CN" sz="1600" dirty="0" smtClean="0">
                <a:solidFill>
                  <a:srgbClr val="464748"/>
                </a:solidFill>
              </a:endParaRPr>
            </a:p>
          </p:txBody>
        </p:sp>
      </p:grpSp>
      <p:sp>
        <p:nvSpPr>
          <p:cNvPr id="8" name="Rectangle 7"/>
          <p:cNvSpPr/>
          <p:nvPr/>
        </p:nvSpPr>
        <p:spPr>
          <a:xfrm>
            <a:off x="642910" y="1500174"/>
            <a:ext cx="7639072" cy="646331"/>
          </a:xfrm>
          <a:prstGeom prst="rect">
            <a:avLst/>
          </a:prstGeom>
          <a:solidFill>
            <a:schemeClr val="bg1">
              <a:lumMod val="95000"/>
            </a:schemeClr>
          </a:solidFill>
        </p:spPr>
        <p:txBody>
          <a:bodyPr wrap="square">
            <a:spAutoFit/>
          </a:bodyPr>
          <a:lstStyle/>
          <a:p>
            <a:pPr algn="ctr" rtl="0"/>
            <a:r>
              <a:rPr lang="zh-CN" b="0" i="0" u="none" baseline="0">
                <a:solidFill>
                  <a:srgbClr val="464748"/>
                </a:solidFill>
                <a:latin typeface="+mn-lt"/>
              </a:rPr>
              <a:t>个性是我们在情绪、行为和态度方面对事物的综合反应。</a:t>
            </a:r>
            <a:endParaRPr lang="zh-CN" dirty="0">
              <a:solidFill>
                <a:srgbClr val="464748"/>
              </a:solidFill>
              <a:latin typeface="+mn-lt"/>
            </a:endParaRPr>
          </a:p>
        </p:txBody>
      </p:sp>
      <p:grpSp>
        <p:nvGrpSpPr>
          <p:cNvPr id="10" name="Group 9"/>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5584972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2000" b="1" i="0" u="none" baseline="0"/>
              <a:t>国际标准的管理者 – 自我认知</a:t>
            </a:r>
            <a:endParaRPr lang="zh-CN" sz="2000" dirty="0"/>
          </a:p>
        </p:txBody>
      </p:sp>
      <p:sp>
        <p:nvSpPr>
          <p:cNvPr id="3" name="Rectangle 2"/>
          <p:cNvSpPr/>
          <p:nvPr/>
        </p:nvSpPr>
        <p:spPr>
          <a:xfrm>
            <a:off x="3286116" y="2133600"/>
            <a:ext cx="2643206" cy="1219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500" dirty="0" smtClean="0">
              <a:solidFill>
                <a:srgbClr val="464748"/>
              </a:solidFill>
            </a:endParaRPr>
          </a:p>
          <a:p>
            <a:pPr algn="ctr" rtl="0"/>
            <a:r>
              <a:rPr lang="zh-CN" sz="2400" b="0" i="0" u="none" baseline="0">
                <a:solidFill>
                  <a:srgbClr val="464748"/>
                </a:solidFill>
              </a:rPr>
              <a:t>能量流显示</a:t>
            </a:r>
            <a:endParaRPr lang="zh-CN" sz="2400" dirty="0">
              <a:solidFill>
                <a:srgbClr val="464748"/>
              </a:solidFill>
            </a:endParaRPr>
          </a:p>
        </p:txBody>
      </p:sp>
      <p:sp>
        <p:nvSpPr>
          <p:cNvPr id="5" name="Rectangle 4"/>
          <p:cNvSpPr/>
          <p:nvPr/>
        </p:nvSpPr>
        <p:spPr>
          <a:xfrm>
            <a:off x="228600" y="2428868"/>
            <a:ext cx="1828800" cy="1914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C00000"/>
                </a:solidFill>
              </a:rPr>
              <a:t>外向（E）</a:t>
            </a:r>
          </a:p>
          <a:p>
            <a:pPr algn="ctr" rtl="0"/>
            <a:endParaRPr lang="zh-CN" dirty="0" smtClean="0">
              <a:solidFill>
                <a:srgbClr val="464748"/>
              </a:solidFill>
            </a:endParaRPr>
          </a:p>
          <a:p>
            <a:pPr algn="l" rtl="0"/>
            <a:r>
              <a:rPr lang="zh-CN" sz="1400" b="0" i="0" u="none" baseline="0">
                <a:solidFill>
                  <a:srgbClr val="464748"/>
                </a:solidFill>
              </a:rPr>
              <a:t>易受人和事的激励</a:t>
            </a:r>
          </a:p>
          <a:p>
            <a:pPr algn="l" rtl="0"/>
            <a:r>
              <a:rPr lang="zh-CN" sz="1400" b="0" i="0" u="none" baseline="0">
                <a:solidFill>
                  <a:srgbClr val="464748"/>
                </a:solidFill>
              </a:rPr>
              <a:t>感受外露</a:t>
            </a:r>
          </a:p>
          <a:p>
            <a:pPr algn="l" rtl="0"/>
            <a:r>
              <a:rPr lang="zh-CN" sz="1400" b="0" i="0" u="none" baseline="0">
                <a:solidFill>
                  <a:srgbClr val="464748"/>
                </a:solidFill>
              </a:rPr>
              <a:t>通过谈话学习</a:t>
            </a:r>
          </a:p>
          <a:p>
            <a:pPr algn="l" rtl="0"/>
            <a:r>
              <a:rPr lang="zh-CN" sz="1400" b="0" i="0" u="none" baseline="0">
                <a:solidFill>
                  <a:srgbClr val="464748"/>
                </a:solidFill>
              </a:rPr>
              <a:t>团队合作好</a:t>
            </a:r>
          </a:p>
        </p:txBody>
      </p:sp>
      <p:sp>
        <p:nvSpPr>
          <p:cNvPr id="6" name="Rectangle 5"/>
          <p:cNvSpPr/>
          <p:nvPr/>
        </p:nvSpPr>
        <p:spPr>
          <a:xfrm>
            <a:off x="7086600" y="2428868"/>
            <a:ext cx="1828800" cy="19145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7030A0"/>
                </a:solidFill>
              </a:rPr>
              <a:t>内向（I）</a:t>
            </a:r>
          </a:p>
          <a:p>
            <a:pPr algn="ctr" rtl="0"/>
            <a:endParaRPr lang="zh-CN" dirty="0" smtClean="0">
              <a:solidFill>
                <a:srgbClr val="464748"/>
              </a:solidFill>
            </a:endParaRPr>
          </a:p>
          <a:p>
            <a:pPr algn="l" rtl="0"/>
            <a:r>
              <a:rPr lang="zh-CN" sz="1400" b="0" i="0" u="none" baseline="0">
                <a:solidFill>
                  <a:srgbClr val="464748"/>
                </a:solidFill>
              </a:rPr>
              <a:t>个人反思</a:t>
            </a:r>
          </a:p>
          <a:p>
            <a:pPr algn="l" rtl="0"/>
            <a:r>
              <a:rPr lang="zh-CN" sz="1400" b="0" i="0" u="none" baseline="0">
                <a:solidFill>
                  <a:srgbClr val="464748"/>
                </a:solidFill>
              </a:rPr>
              <a:t>自我检查 </a:t>
            </a:r>
          </a:p>
          <a:p>
            <a:pPr algn="l" rtl="0"/>
            <a:r>
              <a:rPr lang="zh-CN" sz="1400" b="0" i="0" u="none" baseline="0">
                <a:solidFill>
                  <a:srgbClr val="464748"/>
                </a:solidFill>
              </a:rPr>
              <a:t>自我发现</a:t>
            </a:r>
          </a:p>
          <a:p>
            <a:pPr algn="l" rtl="0"/>
            <a:r>
              <a:rPr lang="zh-CN" sz="1400" b="0" i="0" u="none" baseline="0">
                <a:solidFill>
                  <a:srgbClr val="464748"/>
                </a:solidFill>
              </a:rPr>
              <a:t>隐藏感受</a:t>
            </a:r>
          </a:p>
          <a:p>
            <a:pPr algn="l" rtl="0"/>
            <a:r>
              <a:rPr lang="zh-CN" sz="1400" b="0" i="0" u="none" baseline="0">
                <a:solidFill>
                  <a:srgbClr val="464748"/>
                </a:solidFill>
              </a:rPr>
              <a:t>通过观察学习</a:t>
            </a:r>
          </a:p>
          <a:p>
            <a:pPr algn="l" rtl="0"/>
            <a:r>
              <a:rPr lang="zh-CN" sz="1400" b="0" i="0" u="none" baseline="0">
                <a:solidFill>
                  <a:srgbClr val="464748"/>
                </a:solidFill>
              </a:rPr>
              <a:t>独自工作 </a:t>
            </a:r>
          </a:p>
        </p:txBody>
      </p:sp>
      <p:sp>
        <p:nvSpPr>
          <p:cNvPr id="7" name="TextBox 6"/>
          <p:cNvSpPr txBox="1"/>
          <p:nvPr/>
        </p:nvSpPr>
        <p:spPr>
          <a:xfrm>
            <a:off x="3124200" y="1219200"/>
            <a:ext cx="2819400" cy="381000"/>
          </a:xfrm>
          <a:prstGeom prst="rect">
            <a:avLst/>
          </a:prstGeom>
          <a:solidFill>
            <a:schemeClr val="bg1">
              <a:lumMod val="85000"/>
            </a:schemeClr>
          </a:solidFill>
          <a:ln>
            <a:solidFill>
              <a:schemeClr val="tx2"/>
            </a:solidFill>
          </a:ln>
        </p:spPr>
        <p:txBody>
          <a:bodyPr wrap="square" rtlCol="0">
            <a:spAutoFit/>
          </a:bodyPr>
          <a:lstStyle/>
          <a:p>
            <a:pPr algn="l"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cxnSp>
        <p:nvCxnSpPr>
          <p:cNvPr id="13" name="Straight Arrow Connector 12"/>
          <p:cNvCxnSpPr>
            <a:stCxn id="6" idx="1"/>
            <a:endCxn id="5" idx="3"/>
          </p:cNvCxnSpPr>
          <p:nvPr/>
        </p:nvCxnSpPr>
        <p:spPr>
          <a:xfrm rot="10800000">
            <a:off x="2057400" y="3386134"/>
            <a:ext cx="5029200" cy="1588"/>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86116" y="3429000"/>
            <a:ext cx="2643206" cy="1219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1" i="0" u="none" baseline="0">
                <a:solidFill>
                  <a:srgbClr val="FF0000"/>
                </a:solidFill>
              </a:rPr>
              <a:t>外向（E）</a:t>
            </a:r>
            <a:r>
              <a:rPr lang="zh-CN" sz="2000" b="0" i="0" u="none" baseline="0">
                <a:solidFill>
                  <a:srgbClr val="464748"/>
                </a:solidFill>
              </a:rPr>
              <a:t> – </a:t>
            </a:r>
            <a:r>
              <a:rPr lang="zh-CN" sz="2000" b="1" i="0" u="none" baseline="0">
                <a:solidFill>
                  <a:srgbClr val="7030A0"/>
                </a:solidFill>
              </a:rPr>
              <a:t>内向</a:t>
            </a:r>
          </a:p>
        </p:txBody>
      </p:sp>
      <p:grpSp>
        <p:nvGrpSpPr>
          <p:cNvPr id="9" name="Group 8"/>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5912426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Rectangle 2"/>
          <p:cNvSpPr/>
          <p:nvPr/>
        </p:nvSpPr>
        <p:spPr>
          <a:xfrm>
            <a:off x="3071802" y="2133600"/>
            <a:ext cx="2714644" cy="121920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400" dirty="0" smtClean="0">
              <a:solidFill>
                <a:srgbClr val="464748"/>
              </a:solidFill>
            </a:endParaRPr>
          </a:p>
          <a:p>
            <a:pPr algn="ctr" rtl="0"/>
            <a:r>
              <a:rPr lang="zh-CN" sz="2400" b="0" i="0" u="none" baseline="0">
                <a:solidFill>
                  <a:srgbClr val="464748"/>
                </a:solidFill>
              </a:rPr>
              <a:t>掌握信息</a:t>
            </a:r>
            <a:endParaRPr lang="zh-CN" sz="2400" dirty="0">
              <a:solidFill>
                <a:srgbClr val="464748"/>
              </a:solidFill>
            </a:endParaRPr>
          </a:p>
        </p:txBody>
      </p:sp>
      <p:sp>
        <p:nvSpPr>
          <p:cNvPr id="5" name="Rectangle 4"/>
          <p:cNvSpPr/>
          <p:nvPr/>
        </p:nvSpPr>
        <p:spPr>
          <a:xfrm>
            <a:off x="228600" y="2357430"/>
            <a:ext cx="1828800" cy="1985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FF0000"/>
                </a:solidFill>
              </a:rPr>
              <a:t>感知（S）</a:t>
            </a:r>
          </a:p>
          <a:p>
            <a:pPr algn="ctr" rtl="0"/>
            <a:endParaRPr lang="zh-CN" dirty="0" smtClean="0">
              <a:solidFill>
                <a:srgbClr val="464748"/>
              </a:solidFill>
            </a:endParaRPr>
          </a:p>
          <a:p>
            <a:pPr algn="l" rtl="0"/>
            <a:r>
              <a:rPr lang="zh-CN" sz="1400" b="0" i="0" u="none" baseline="0">
                <a:solidFill>
                  <a:srgbClr val="464748"/>
                </a:solidFill>
              </a:rPr>
              <a:t>通过感知来解读世界</a:t>
            </a:r>
          </a:p>
          <a:p>
            <a:pPr algn="l" rtl="0"/>
            <a:r>
              <a:rPr lang="zh-CN" sz="1400" b="0" i="0" u="none" baseline="0">
                <a:solidFill>
                  <a:srgbClr val="464748"/>
                </a:solidFill>
              </a:rPr>
              <a:t>喜欢实例</a:t>
            </a:r>
          </a:p>
          <a:p>
            <a:pPr algn="l" rtl="0"/>
            <a:r>
              <a:rPr lang="zh-CN" sz="1400" b="0" i="0" u="none" baseline="0">
                <a:solidFill>
                  <a:srgbClr val="464748"/>
                </a:solidFill>
              </a:rPr>
              <a:t>实战练习</a:t>
            </a:r>
          </a:p>
          <a:p>
            <a:pPr algn="l" rtl="0"/>
            <a:r>
              <a:rPr lang="zh-CN" sz="1400" b="0" i="0" u="none" baseline="0">
                <a:solidFill>
                  <a:srgbClr val="464748"/>
                </a:solidFill>
              </a:rPr>
              <a:t>实在但可能没想法</a:t>
            </a:r>
            <a:endParaRPr lang="zh-CN" sz="1100" dirty="0" smtClean="0">
              <a:solidFill>
                <a:srgbClr val="464748"/>
              </a:solidFill>
            </a:endParaRPr>
          </a:p>
        </p:txBody>
      </p:sp>
      <p:sp>
        <p:nvSpPr>
          <p:cNvPr id="6" name="Rectangle 5"/>
          <p:cNvSpPr/>
          <p:nvPr/>
        </p:nvSpPr>
        <p:spPr>
          <a:xfrm>
            <a:off x="7086600" y="2357430"/>
            <a:ext cx="1828800" cy="198597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7030A0"/>
                </a:solidFill>
              </a:rPr>
              <a:t>直觉（N）</a:t>
            </a:r>
          </a:p>
          <a:p>
            <a:pPr algn="ctr" rtl="0"/>
            <a:endParaRPr lang="zh-CN" sz="1200" dirty="0" smtClean="0">
              <a:solidFill>
                <a:srgbClr val="464748"/>
              </a:solidFill>
            </a:endParaRPr>
          </a:p>
          <a:p>
            <a:pPr algn="l" rtl="0"/>
            <a:r>
              <a:rPr lang="zh-CN" sz="1400" b="0" i="0" u="none" baseline="0">
                <a:solidFill>
                  <a:srgbClr val="464748"/>
                </a:solidFill>
              </a:rPr>
              <a:t>依靠本能</a:t>
            </a:r>
          </a:p>
          <a:p>
            <a:pPr algn="l" rtl="0"/>
            <a:r>
              <a:rPr lang="zh-CN" sz="1400" b="0" i="0" u="none" baseline="0">
                <a:solidFill>
                  <a:srgbClr val="464748"/>
                </a:solidFill>
              </a:rPr>
              <a:t>直觉和感受</a:t>
            </a:r>
          </a:p>
          <a:p>
            <a:pPr algn="l" rtl="0"/>
            <a:r>
              <a:rPr lang="zh-CN" sz="1400" b="0" i="0" u="none" baseline="0">
                <a:solidFill>
                  <a:srgbClr val="464748"/>
                </a:solidFill>
              </a:rPr>
              <a:t>运用想象力</a:t>
            </a:r>
          </a:p>
          <a:p>
            <a:pPr algn="l" rtl="0"/>
            <a:r>
              <a:rPr lang="zh-CN" sz="1400" b="0" i="0" u="none" baseline="0">
                <a:solidFill>
                  <a:srgbClr val="464748"/>
                </a:solidFill>
              </a:rPr>
              <a:t>有想法但可能不切实际</a:t>
            </a:r>
          </a:p>
          <a:p>
            <a:endParaRPr lang="zh-CN" sz="1200" dirty="0" smtClean="0">
              <a:solidFill>
                <a:srgbClr val="464748"/>
              </a:solidFill>
            </a:endParaRPr>
          </a:p>
        </p:txBody>
      </p:sp>
      <p:sp>
        <p:nvSpPr>
          <p:cNvPr id="7" name="TextBox 6"/>
          <p:cNvSpPr txBox="1"/>
          <p:nvPr/>
        </p:nvSpPr>
        <p:spPr>
          <a:xfrm>
            <a:off x="2928926" y="1219200"/>
            <a:ext cx="3014674" cy="381000"/>
          </a:xfrm>
          <a:prstGeom prst="rect">
            <a:avLst/>
          </a:prstGeom>
          <a:solidFill>
            <a:schemeClr val="bg1">
              <a:lumMod val="85000"/>
            </a:schemeClr>
          </a:solidFill>
          <a:ln>
            <a:solidFill>
              <a:schemeClr val="tx2"/>
            </a:solidFill>
          </a:ln>
        </p:spPr>
        <p:txBody>
          <a:bodyPr wrap="square" rtlCol="0">
            <a:spAutoFit/>
          </a:bodyPr>
          <a:lstStyle/>
          <a:p>
            <a:pPr algn="ctr"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cxnSp>
        <p:nvCxnSpPr>
          <p:cNvPr id="13" name="Straight Arrow Connector 12"/>
          <p:cNvCxnSpPr>
            <a:stCxn id="6" idx="1"/>
            <a:endCxn id="5" idx="3"/>
          </p:cNvCxnSpPr>
          <p:nvPr/>
        </p:nvCxnSpPr>
        <p:spPr>
          <a:xfrm rot="10800000">
            <a:off x="2057400" y="3350415"/>
            <a:ext cx="5029200" cy="1588"/>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71802" y="3429000"/>
            <a:ext cx="2714644" cy="121920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1" i="0" u="none" baseline="0">
                <a:solidFill>
                  <a:srgbClr val="FF0000"/>
                </a:solidFill>
              </a:rPr>
              <a:t>感知（S）</a:t>
            </a:r>
            <a:r>
              <a:rPr lang="zh-CN" sz="2000" b="0" i="0" u="none" baseline="0">
                <a:solidFill>
                  <a:srgbClr val="464748"/>
                </a:solidFill>
              </a:rPr>
              <a:t> -</a:t>
            </a:r>
            <a:r>
              <a:rPr lang="zh-CN" sz="2000" b="1" i="0" u="none" baseline="0">
                <a:solidFill>
                  <a:srgbClr val="7030A0"/>
                </a:solidFill>
              </a:rPr>
              <a:t>直觉（N）</a:t>
            </a:r>
          </a:p>
        </p:txBody>
      </p:sp>
      <p:grpSp>
        <p:nvGrpSpPr>
          <p:cNvPr id="9" name="Group 8"/>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4951442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Rectangle 2"/>
          <p:cNvSpPr/>
          <p:nvPr/>
        </p:nvSpPr>
        <p:spPr>
          <a:xfrm>
            <a:off x="3286116" y="2133600"/>
            <a:ext cx="2571768" cy="1219200"/>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0" i="0" u="none" baseline="0">
                <a:solidFill>
                  <a:srgbClr val="464748"/>
                </a:solidFill>
              </a:rPr>
              <a:t>决策</a:t>
            </a:r>
            <a:endParaRPr lang="zh-CN" sz="2400" dirty="0">
              <a:solidFill>
                <a:srgbClr val="464748"/>
              </a:solidFill>
            </a:endParaRPr>
          </a:p>
        </p:txBody>
      </p:sp>
      <p:sp>
        <p:nvSpPr>
          <p:cNvPr id="5" name="Rectangle 4"/>
          <p:cNvSpPr/>
          <p:nvPr/>
        </p:nvSpPr>
        <p:spPr>
          <a:xfrm>
            <a:off x="228600" y="2514600"/>
            <a:ext cx="1828800" cy="1828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FF0000"/>
                </a:solidFill>
              </a:rPr>
              <a:t>思索（T）</a:t>
            </a:r>
          </a:p>
          <a:p>
            <a:pPr algn="ctr" rtl="0"/>
            <a:endParaRPr lang="zh-CN" dirty="0" smtClean="0">
              <a:solidFill>
                <a:srgbClr val="464748"/>
              </a:solidFill>
            </a:endParaRPr>
          </a:p>
          <a:p>
            <a:pPr algn="l" rtl="0"/>
            <a:r>
              <a:rPr lang="zh-CN" sz="1400" b="0" i="0" u="none" baseline="0">
                <a:solidFill>
                  <a:srgbClr val="464748"/>
                </a:solidFill>
              </a:rPr>
              <a:t>理性</a:t>
            </a:r>
          </a:p>
          <a:p>
            <a:pPr algn="l" rtl="0"/>
            <a:r>
              <a:rPr lang="zh-CN" sz="1400" b="0" i="0" u="none" baseline="0">
                <a:solidFill>
                  <a:srgbClr val="464748"/>
                </a:solidFill>
              </a:rPr>
              <a:t>客观</a:t>
            </a:r>
          </a:p>
          <a:p>
            <a:pPr algn="l" rtl="0"/>
            <a:r>
              <a:rPr lang="zh-CN" sz="1400" b="0" i="0" u="none" baseline="0">
                <a:solidFill>
                  <a:srgbClr val="464748"/>
                </a:solidFill>
              </a:rPr>
              <a:t>爱问“为什么？”</a:t>
            </a:r>
          </a:p>
          <a:p>
            <a:pPr algn="l" rtl="0"/>
            <a:r>
              <a:rPr lang="zh-CN" sz="1400" b="0" i="0" u="none" baseline="0">
                <a:solidFill>
                  <a:srgbClr val="464748"/>
                </a:solidFill>
              </a:rPr>
              <a:t>喜欢辩论</a:t>
            </a:r>
          </a:p>
          <a:p>
            <a:endParaRPr lang="zh-CN" sz="1200" dirty="0" smtClean="0">
              <a:solidFill>
                <a:srgbClr val="464748"/>
              </a:solidFill>
            </a:endParaRPr>
          </a:p>
          <a:p>
            <a:endParaRPr lang="zh-CN" sz="1050" dirty="0" smtClean="0">
              <a:solidFill>
                <a:srgbClr val="464748"/>
              </a:solidFill>
            </a:endParaRPr>
          </a:p>
        </p:txBody>
      </p:sp>
      <p:sp>
        <p:nvSpPr>
          <p:cNvPr id="6" name="Rectangle 5"/>
          <p:cNvSpPr/>
          <p:nvPr/>
        </p:nvSpPr>
        <p:spPr>
          <a:xfrm>
            <a:off x="7086600" y="2514600"/>
            <a:ext cx="1828800" cy="1828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009900"/>
                </a:solidFill>
              </a:rPr>
              <a:t>感觉（F）</a:t>
            </a:r>
          </a:p>
          <a:p>
            <a:pPr algn="ctr" rtl="0"/>
            <a:endParaRPr lang="zh-CN" dirty="0" smtClean="0">
              <a:solidFill>
                <a:srgbClr val="464748"/>
              </a:solidFill>
            </a:endParaRPr>
          </a:p>
          <a:p>
            <a:pPr algn="l" rtl="0"/>
            <a:r>
              <a:rPr lang="zh-CN" sz="1400" b="0" i="0" u="none" baseline="0">
                <a:solidFill>
                  <a:srgbClr val="464748"/>
                </a:solidFill>
              </a:rPr>
              <a:t>运用价值观</a:t>
            </a:r>
          </a:p>
          <a:p>
            <a:pPr algn="l" rtl="0"/>
            <a:r>
              <a:rPr lang="zh-CN" sz="1400" b="0" i="0" u="none" baseline="0">
                <a:solidFill>
                  <a:srgbClr val="464748"/>
                </a:solidFill>
              </a:rPr>
              <a:t>主观</a:t>
            </a:r>
          </a:p>
          <a:p>
            <a:pPr algn="l" rtl="0"/>
            <a:r>
              <a:rPr lang="zh-CN" sz="1400" b="0" i="0" u="none" baseline="0">
                <a:solidFill>
                  <a:srgbClr val="464748"/>
                </a:solidFill>
              </a:rPr>
              <a:t>爱用很多词</a:t>
            </a:r>
          </a:p>
          <a:p>
            <a:pPr algn="l" rtl="0"/>
            <a:r>
              <a:rPr lang="zh-CN" sz="1400" b="0" i="0" u="none" baseline="0">
                <a:solidFill>
                  <a:srgbClr val="464748"/>
                </a:solidFill>
              </a:rPr>
              <a:t>喜欢和谐与共识 </a:t>
            </a:r>
          </a:p>
          <a:p>
            <a:endParaRPr lang="zh-CN" sz="1200" dirty="0" smtClean="0">
              <a:solidFill>
                <a:srgbClr val="464748"/>
              </a:solidFill>
            </a:endParaRPr>
          </a:p>
        </p:txBody>
      </p:sp>
      <p:sp>
        <p:nvSpPr>
          <p:cNvPr id="7" name="TextBox 6"/>
          <p:cNvSpPr txBox="1"/>
          <p:nvPr/>
        </p:nvSpPr>
        <p:spPr>
          <a:xfrm>
            <a:off x="3124200" y="1219200"/>
            <a:ext cx="2819400" cy="381000"/>
          </a:xfrm>
          <a:prstGeom prst="rect">
            <a:avLst/>
          </a:prstGeom>
          <a:solidFill>
            <a:schemeClr val="bg1">
              <a:lumMod val="85000"/>
            </a:schemeClr>
          </a:solidFill>
          <a:ln>
            <a:solidFill>
              <a:schemeClr val="tx2"/>
            </a:solidFill>
          </a:ln>
        </p:spPr>
        <p:txBody>
          <a:bodyPr wrap="square" rtlCol="0">
            <a:spAutoFit/>
          </a:bodyPr>
          <a:lstStyle/>
          <a:p>
            <a:pPr algn="l"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cxnSp>
        <p:nvCxnSpPr>
          <p:cNvPr id="13" name="Straight Arrow Connector 12"/>
          <p:cNvCxnSpPr>
            <a:stCxn id="6" idx="1"/>
            <a:endCxn id="5" idx="3"/>
          </p:cNvCxnSpPr>
          <p:nvPr/>
        </p:nvCxnSpPr>
        <p:spPr>
          <a:xfrm flipH="1">
            <a:off x="2057400" y="3429000"/>
            <a:ext cx="5029200" cy="0"/>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86116" y="3500438"/>
            <a:ext cx="2571768" cy="1219200"/>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1" i="0" u="none" baseline="0">
                <a:solidFill>
                  <a:srgbClr val="FF0000"/>
                </a:solidFill>
              </a:rPr>
              <a:t>思索（T）</a:t>
            </a:r>
            <a:r>
              <a:rPr lang="zh-CN" sz="2000" b="0" i="0" u="none" baseline="0">
                <a:solidFill>
                  <a:srgbClr val="464748"/>
                </a:solidFill>
              </a:rPr>
              <a:t> -</a:t>
            </a:r>
            <a:r>
              <a:rPr lang="zh-CN" sz="2000" b="1" i="0" u="none" baseline="0">
                <a:solidFill>
                  <a:srgbClr val="009900"/>
                </a:solidFill>
              </a:rPr>
              <a:t>感觉（F）</a:t>
            </a:r>
          </a:p>
        </p:txBody>
      </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815974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Rectangle 2"/>
          <p:cNvSpPr/>
          <p:nvPr/>
        </p:nvSpPr>
        <p:spPr>
          <a:xfrm>
            <a:off x="3214678" y="2133600"/>
            <a:ext cx="2857520" cy="1219200"/>
          </a:xfrm>
          <a:prstGeom prst="rect">
            <a:avLst/>
          </a:prstGeom>
          <a:solidFill>
            <a:srgbClr val="4BF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900" dirty="0" smtClean="0">
              <a:solidFill>
                <a:srgbClr val="464748"/>
              </a:solidFill>
            </a:endParaRPr>
          </a:p>
          <a:p>
            <a:pPr algn="ctr" rtl="0"/>
            <a:r>
              <a:rPr lang="zh-CN" sz="2400" b="0" i="0" u="none" baseline="0">
                <a:solidFill>
                  <a:srgbClr val="464748"/>
                </a:solidFill>
              </a:rPr>
              <a:t>与外部世界打交道</a:t>
            </a:r>
            <a:endParaRPr lang="zh-CN" sz="2400" dirty="0">
              <a:solidFill>
                <a:srgbClr val="464748"/>
              </a:solidFill>
            </a:endParaRPr>
          </a:p>
        </p:txBody>
      </p:sp>
      <p:sp>
        <p:nvSpPr>
          <p:cNvPr id="5" name="Rectangle 4"/>
          <p:cNvSpPr/>
          <p:nvPr/>
        </p:nvSpPr>
        <p:spPr>
          <a:xfrm>
            <a:off x="228600" y="2514600"/>
            <a:ext cx="1828800" cy="1828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FF0000"/>
                </a:solidFill>
              </a:rPr>
              <a:t>判断（J）</a:t>
            </a:r>
          </a:p>
          <a:p>
            <a:pPr algn="ctr" rtl="0"/>
            <a:endParaRPr lang="zh-CN" dirty="0" smtClean="0">
              <a:solidFill>
                <a:srgbClr val="464748"/>
              </a:solidFill>
            </a:endParaRPr>
          </a:p>
          <a:p>
            <a:pPr algn="l" rtl="0"/>
            <a:r>
              <a:rPr lang="zh-CN" sz="1400" b="0" i="0" u="none" baseline="0">
                <a:solidFill>
                  <a:srgbClr val="464748"/>
                </a:solidFill>
              </a:rPr>
              <a:t>目的明确</a:t>
            </a:r>
          </a:p>
          <a:p>
            <a:pPr algn="l" rtl="0"/>
            <a:r>
              <a:rPr lang="zh-CN" sz="1400" b="0" i="0" u="none" baseline="0">
                <a:solidFill>
                  <a:srgbClr val="464748"/>
                </a:solidFill>
              </a:rPr>
              <a:t>喜欢架构和计划</a:t>
            </a:r>
          </a:p>
          <a:p>
            <a:pPr algn="l" rtl="0"/>
            <a:r>
              <a:rPr lang="zh-CN" sz="1400" b="0" i="0" u="none" baseline="0">
                <a:solidFill>
                  <a:srgbClr val="464748"/>
                </a:solidFill>
              </a:rPr>
              <a:t>喜欢规则和组织</a:t>
            </a:r>
          </a:p>
          <a:p>
            <a:endParaRPr lang="zh-CN" sz="1050" dirty="0" smtClean="0">
              <a:solidFill>
                <a:srgbClr val="464748"/>
              </a:solidFill>
            </a:endParaRPr>
          </a:p>
        </p:txBody>
      </p:sp>
      <p:sp>
        <p:nvSpPr>
          <p:cNvPr id="6" name="Rectangle 5"/>
          <p:cNvSpPr/>
          <p:nvPr/>
        </p:nvSpPr>
        <p:spPr>
          <a:xfrm>
            <a:off x="7086600" y="2514600"/>
            <a:ext cx="1828800" cy="1828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1" i="0" u="none" baseline="0">
                <a:solidFill>
                  <a:srgbClr val="7030A0"/>
                </a:solidFill>
              </a:rPr>
              <a:t>预见（P）</a:t>
            </a:r>
          </a:p>
          <a:p>
            <a:pPr algn="ctr" rtl="0"/>
            <a:endParaRPr lang="zh-CN" sz="1600" dirty="0" smtClean="0">
              <a:solidFill>
                <a:srgbClr val="464748"/>
              </a:solidFill>
            </a:endParaRPr>
          </a:p>
          <a:p>
            <a:pPr algn="l" rtl="0"/>
            <a:r>
              <a:rPr lang="zh-CN" sz="1400" b="0" i="0" u="none" baseline="0">
                <a:solidFill>
                  <a:srgbClr val="464748"/>
                </a:solidFill>
              </a:rPr>
              <a:t>退后，放松</a:t>
            </a:r>
          </a:p>
          <a:p>
            <a:pPr algn="l" rtl="0"/>
            <a:r>
              <a:rPr lang="zh-CN" sz="1400" b="0" i="0" u="none" baseline="0">
                <a:solidFill>
                  <a:srgbClr val="464748"/>
                </a:solidFill>
              </a:rPr>
              <a:t>灵活</a:t>
            </a:r>
          </a:p>
          <a:p>
            <a:pPr algn="l" rtl="0"/>
            <a:r>
              <a:rPr lang="zh-CN" sz="1400" b="0" i="0" u="none" baseline="0">
                <a:solidFill>
                  <a:srgbClr val="464748"/>
                </a:solidFill>
              </a:rPr>
              <a:t>包容变化</a:t>
            </a:r>
          </a:p>
          <a:p>
            <a:pPr algn="l" rtl="0"/>
            <a:r>
              <a:rPr lang="zh-CN" sz="1400" b="0" i="0" u="none" baseline="0">
                <a:solidFill>
                  <a:srgbClr val="464748"/>
                </a:solidFill>
              </a:rPr>
              <a:t>喜欢探索</a:t>
            </a:r>
          </a:p>
          <a:p>
            <a:endParaRPr lang="zh-CN" sz="1200" dirty="0" smtClean="0">
              <a:solidFill>
                <a:srgbClr val="464748"/>
              </a:solidFill>
            </a:endParaRPr>
          </a:p>
        </p:txBody>
      </p:sp>
      <p:sp>
        <p:nvSpPr>
          <p:cNvPr id="7" name="TextBox 6"/>
          <p:cNvSpPr txBox="1"/>
          <p:nvPr/>
        </p:nvSpPr>
        <p:spPr>
          <a:xfrm>
            <a:off x="3124200" y="1219200"/>
            <a:ext cx="2819400" cy="381000"/>
          </a:xfrm>
          <a:prstGeom prst="rect">
            <a:avLst/>
          </a:prstGeom>
          <a:solidFill>
            <a:schemeClr val="bg1">
              <a:lumMod val="85000"/>
            </a:schemeClr>
          </a:solidFill>
          <a:ln>
            <a:solidFill>
              <a:schemeClr val="tx2"/>
            </a:solidFill>
          </a:ln>
        </p:spPr>
        <p:txBody>
          <a:bodyPr wrap="square" rtlCol="0">
            <a:spAutoFit/>
          </a:bodyPr>
          <a:lstStyle/>
          <a:p>
            <a:pPr algn="l"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cxnSp>
        <p:nvCxnSpPr>
          <p:cNvPr id="13" name="Straight Arrow Connector 12"/>
          <p:cNvCxnSpPr>
            <a:stCxn id="6" idx="1"/>
            <a:endCxn id="5" idx="3"/>
          </p:cNvCxnSpPr>
          <p:nvPr/>
        </p:nvCxnSpPr>
        <p:spPr>
          <a:xfrm flipH="1">
            <a:off x="2057400" y="3429000"/>
            <a:ext cx="5029200" cy="0"/>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86116" y="3571876"/>
            <a:ext cx="2786082" cy="1219200"/>
          </a:xfrm>
          <a:prstGeom prst="rect">
            <a:avLst/>
          </a:prstGeom>
          <a:solidFill>
            <a:srgbClr val="4BF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1" i="0" u="none" baseline="0">
                <a:solidFill>
                  <a:srgbClr val="FF0000"/>
                </a:solidFill>
              </a:rPr>
              <a:t>判断（J）</a:t>
            </a:r>
            <a:r>
              <a:rPr lang="zh-CN" sz="2000" b="0" i="0" u="none" baseline="0">
                <a:solidFill>
                  <a:srgbClr val="464748"/>
                </a:solidFill>
              </a:rPr>
              <a:t> -</a:t>
            </a:r>
            <a:r>
              <a:rPr lang="zh-CN" sz="2000" b="1" i="0" u="none" baseline="0">
                <a:solidFill>
                  <a:srgbClr val="7030A0"/>
                </a:solidFill>
              </a:rPr>
              <a:t>预见（P）</a:t>
            </a:r>
          </a:p>
        </p:txBody>
      </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7052211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7" name="TextBox 6"/>
          <p:cNvSpPr txBox="1"/>
          <p:nvPr/>
        </p:nvSpPr>
        <p:spPr>
          <a:xfrm>
            <a:off x="3124200" y="1219200"/>
            <a:ext cx="2819400" cy="381000"/>
          </a:xfrm>
          <a:prstGeom prst="rect">
            <a:avLst/>
          </a:prstGeom>
          <a:solidFill>
            <a:schemeClr val="bg1">
              <a:lumMod val="85000"/>
            </a:schemeClr>
          </a:solidFill>
          <a:ln>
            <a:solidFill>
              <a:schemeClr val="tx2"/>
            </a:solidFill>
          </a:ln>
        </p:spPr>
        <p:txBody>
          <a:bodyPr wrap="square" rtlCol="0">
            <a:spAutoFit/>
          </a:bodyPr>
          <a:lstStyle/>
          <a:p>
            <a:pPr algn="l" rtl="0"/>
            <a:r>
              <a:rPr lang="zh-CN" b="0" i="0" u="none" baseline="0" dirty="0">
                <a:latin typeface="+mn-lt"/>
              </a:rPr>
              <a:t>Myers Briggs </a:t>
            </a:r>
            <a:r>
              <a:rPr lang="zh-CN" altLang="en-US" b="0" i="0" u="none" baseline="0" dirty="0" smtClean="0">
                <a:latin typeface="+mn-lt"/>
              </a:rPr>
              <a:t>标尺</a:t>
            </a:r>
            <a:endParaRPr lang="zh-CN" dirty="0">
              <a:latin typeface="+mn-lt"/>
            </a:endParaRPr>
          </a:p>
        </p:txBody>
      </p:sp>
      <p:graphicFrame>
        <p:nvGraphicFramePr>
          <p:cNvPr id="17" name="Table 16"/>
          <p:cNvGraphicFramePr>
            <a:graphicFrameLocks noGrp="1"/>
          </p:cNvGraphicFramePr>
          <p:nvPr/>
        </p:nvGraphicFramePr>
        <p:xfrm>
          <a:off x="1447800" y="1981200"/>
          <a:ext cx="5283200" cy="2514600"/>
        </p:xfrm>
        <a:graphic>
          <a:graphicData uri="http://schemas.openxmlformats.org/drawingml/2006/table">
            <a:tbl>
              <a:tblPr firstRow="1" bandRow="1">
                <a:tableStyleId>{5C22544A-7EE6-4342-B048-85BDC9FD1C3A}</a:tableStyleId>
              </a:tblPr>
              <a:tblGrid>
                <a:gridCol w="3322187"/>
                <a:gridCol w="1961013"/>
              </a:tblGrid>
              <a:tr h="502920">
                <a:tc>
                  <a:txBody>
                    <a:bodyPr/>
                    <a:lstStyle/>
                    <a:p>
                      <a:pPr algn="ctr" rtl="0"/>
                      <a:r>
                        <a:rPr lang="zh-CN" sz="1800" b="0" i="0" u="none" baseline="0">
                          <a:solidFill>
                            <a:srgbClr val="464748"/>
                          </a:solidFill>
                        </a:rPr>
                        <a:t>Myers Briggs 分类</a:t>
                      </a:r>
                      <a:endParaRPr lang="zh-CN" sz="18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a:r>
                        <a:rPr lang="zh-CN" sz="1800" b="0" i="0" u="none" baseline="0">
                          <a:solidFill>
                            <a:srgbClr val="464748"/>
                          </a:solidFill>
                        </a:rPr>
                        <a:t>你的喜好</a:t>
                      </a:r>
                      <a:endParaRPr lang="zh-CN" sz="18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b="1" i="0" u="none" baseline="0">
                          <a:solidFill>
                            <a:srgbClr val="464748"/>
                          </a:solidFill>
                        </a:rPr>
                        <a:t>外向（E）</a:t>
                      </a:r>
                      <a:r>
                        <a:rPr lang="zh-CN" b="0" i="0" u="none" baseline="0">
                          <a:solidFill>
                            <a:srgbClr val="464748"/>
                          </a:solidFill>
                        </a:rPr>
                        <a:t> – </a:t>
                      </a:r>
                      <a:r>
                        <a:rPr lang="zh-CN" b="1" i="0" u="none" baseline="0">
                          <a:solidFill>
                            <a:srgbClr val="464748"/>
                          </a:solidFill>
                        </a:rPr>
                        <a:t>内向（I）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b="1" i="0" u="none" baseline="0">
                          <a:solidFill>
                            <a:srgbClr val="464748"/>
                          </a:solidFill>
                        </a:rPr>
                        <a:t>感知（S）</a:t>
                      </a:r>
                      <a:r>
                        <a:rPr lang="zh-CN" b="0" i="0" u="none" baseline="0">
                          <a:solidFill>
                            <a:srgbClr val="464748"/>
                          </a:solidFill>
                        </a:rPr>
                        <a:t> - </a:t>
                      </a:r>
                      <a:r>
                        <a:rPr lang="zh-CN" b="1" i="0" u="none" baseline="0">
                          <a:solidFill>
                            <a:srgbClr val="464748"/>
                          </a:solidFill>
                        </a:rPr>
                        <a:t>直觉（N）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b="1" i="0" u="none" baseline="0">
                          <a:solidFill>
                            <a:srgbClr val="464748"/>
                          </a:solidFill>
                        </a:rPr>
                        <a:t>思索（T）</a:t>
                      </a:r>
                      <a:r>
                        <a:rPr lang="zh-CN" b="0" i="0" u="none" baseline="0">
                          <a:solidFill>
                            <a:srgbClr val="464748"/>
                          </a:solidFill>
                        </a:rPr>
                        <a:t> - </a:t>
                      </a:r>
                      <a:r>
                        <a:rPr lang="zh-CN" b="1" i="0" u="none" baseline="0">
                          <a:solidFill>
                            <a:srgbClr val="464748"/>
                          </a:solidFill>
                        </a:rPr>
                        <a:t>感觉（F）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r>
              <a:tr h="502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b="1" i="0" u="none" baseline="0">
                          <a:solidFill>
                            <a:srgbClr val="464748"/>
                          </a:solidFill>
                        </a:rPr>
                        <a:t>判断（J）</a:t>
                      </a:r>
                      <a:r>
                        <a:rPr lang="zh-CN" b="0" i="0" u="none" baseline="0">
                          <a:solidFill>
                            <a:srgbClr val="464748"/>
                          </a:solidFill>
                        </a:rPr>
                        <a:t> - </a:t>
                      </a:r>
                      <a:r>
                        <a:rPr lang="zh-CN" b="1" i="0" u="none" baseline="0">
                          <a:solidFill>
                            <a:srgbClr val="464748"/>
                          </a:solidFill>
                        </a:rPr>
                        <a:t>预见（P）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FF9C"/>
                    </a:solid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FF9C"/>
                    </a:solidFill>
                  </a:tcPr>
                </a:tc>
              </a:tr>
            </a:tbl>
          </a:graphicData>
        </a:graphic>
      </p:graphicFrame>
      <p:grpSp>
        <p:nvGrpSpPr>
          <p:cNvPr id="3" name="Group 21"/>
          <p:cNvGrpSpPr/>
          <p:nvPr/>
        </p:nvGrpSpPr>
        <p:grpSpPr>
          <a:xfrm>
            <a:off x="3238500" y="4876800"/>
            <a:ext cx="2743200" cy="609600"/>
            <a:chOff x="2743200" y="5257800"/>
            <a:chExt cx="2743200" cy="609600"/>
          </a:xfrm>
        </p:grpSpPr>
        <p:sp>
          <p:nvSpPr>
            <p:cNvPr id="18" name="Rectangle 17"/>
            <p:cNvSpPr/>
            <p:nvPr/>
          </p:nvSpPr>
          <p:spPr>
            <a:xfrm>
              <a:off x="2743200" y="5257800"/>
              <a:ext cx="685800" cy="609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1" i="0" u="none" baseline="0">
                  <a:solidFill>
                    <a:srgbClr val="464748"/>
                  </a:solidFill>
                </a:rPr>
                <a:t>E</a:t>
              </a:r>
              <a:endParaRPr lang="zh-CN" sz="2400" b="1" dirty="0">
                <a:solidFill>
                  <a:srgbClr val="464748"/>
                </a:solidFill>
              </a:endParaRPr>
            </a:p>
          </p:txBody>
        </p:sp>
        <p:sp>
          <p:nvSpPr>
            <p:cNvPr id="19" name="Rectangle 18"/>
            <p:cNvSpPr/>
            <p:nvPr/>
          </p:nvSpPr>
          <p:spPr>
            <a:xfrm>
              <a:off x="3429000" y="5257800"/>
              <a:ext cx="685800" cy="609600"/>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1" i="0" u="none" baseline="0">
                  <a:solidFill>
                    <a:srgbClr val="464748"/>
                  </a:solidFill>
                </a:rPr>
                <a:t>N</a:t>
              </a:r>
              <a:endParaRPr lang="zh-CN" sz="2400" b="1" dirty="0">
                <a:solidFill>
                  <a:srgbClr val="464748"/>
                </a:solidFill>
              </a:endParaRPr>
            </a:p>
          </p:txBody>
        </p:sp>
        <p:sp>
          <p:nvSpPr>
            <p:cNvPr id="20" name="Rectangle 19"/>
            <p:cNvSpPr/>
            <p:nvPr/>
          </p:nvSpPr>
          <p:spPr>
            <a:xfrm>
              <a:off x="4114800" y="5257800"/>
              <a:ext cx="685800" cy="609600"/>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1" i="0" u="none" baseline="0">
                  <a:solidFill>
                    <a:srgbClr val="464748"/>
                  </a:solidFill>
                </a:rPr>
                <a:t>F</a:t>
              </a:r>
              <a:endParaRPr lang="zh-CN" sz="2400" b="1" dirty="0">
                <a:solidFill>
                  <a:srgbClr val="464748"/>
                </a:solidFill>
              </a:endParaRPr>
            </a:p>
          </p:txBody>
        </p:sp>
        <p:sp>
          <p:nvSpPr>
            <p:cNvPr id="21" name="Rectangle 20"/>
            <p:cNvSpPr/>
            <p:nvPr/>
          </p:nvSpPr>
          <p:spPr>
            <a:xfrm>
              <a:off x="4800600" y="5257800"/>
              <a:ext cx="685800" cy="609600"/>
            </a:xfrm>
            <a:prstGeom prst="rect">
              <a:avLst/>
            </a:prstGeom>
            <a:solidFill>
              <a:srgbClr val="4BFF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1" i="0" u="none" baseline="0">
                  <a:solidFill>
                    <a:srgbClr val="464748"/>
                  </a:solidFill>
                </a:rPr>
                <a:t>P</a:t>
              </a:r>
              <a:endParaRPr lang="zh-CN" sz="2400" b="1" dirty="0">
                <a:solidFill>
                  <a:srgbClr val="464748"/>
                </a:solidFill>
              </a:endParaRPr>
            </a:p>
          </p:txBody>
        </p:sp>
      </p:grpSp>
      <p:sp>
        <p:nvSpPr>
          <p:cNvPr id="23" name="TextBox 22"/>
          <p:cNvSpPr txBox="1"/>
          <p:nvPr/>
        </p:nvSpPr>
        <p:spPr>
          <a:xfrm>
            <a:off x="2057400" y="5029200"/>
            <a:ext cx="1295400" cy="369332"/>
          </a:xfrm>
          <a:prstGeom prst="rect">
            <a:avLst/>
          </a:prstGeom>
          <a:noFill/>
        </p:spPr>
        <p:txBody>
          <a:bodyPr wrap="square" rtlCol="0">
            <a:spAutoFit/>
          </a:bodyPr>
          <a:lstStyle/>
          <a:p>
            <a:pPr algn="l" rtl="0"/>
            <a:r>
              <a:rPr lang="zh-CN" b="0" i="0" u="none" baseline="0">
                <a:latin typeface="+mn-lt"/>
              </a:rPr>
              <a:t>例</a:t>
            </a:r>
            <a:endParaRPr lang="zh-CN" dirty="0">
              <a:latin typeface="+mn-lt"/>
            </a:endParaRPr>
          </a:p>
        </p:txBody>
      </p:sp>
      <p:sp>
        <p:nvSpPr>
          <p:cNvPr id="24" name="TextBox 23"/>
          <p:cNvSpPr txBox="1"/>
          <p:nvPr/>
        </p:nvSpPr>
        <p:spPr>
          <a:xfrm>
            <a:off x="2743200" y="6019800"/>
            <a:ext cx="3733800" cy="307777"/>
          </a:xfrm>
          <a:prstGeom prst="rect">
            <a:avLst/>
          </a:prstGeom>
          <a:noFill/>
          <a:ln>
            <a:solidFill>
              <a:schemeClr val="accent2"/>
            </a:solidFill>
          </a:ln>
        </p:spPr>
        <p:txBody>
          <a:bodyPr wrap="square" rtlCol="0">
            <a:spAutoFit/>
          </a:bodyPr>
          <a:lstStyle/>
          <a:p>
            <a:pPr algn="l" rtl="0"/>
            <a:r>
              <a:rPr lang="zh-CN" sz="1400" b="0" i="0" u="none" baseline="0">
                <a:latin typeface="+mn-lt"/>
              </a:rPr>
              <a:t>注：这并非恰当的 Myers Briggs 测试 </a:t>
            </a:r>
            <a:endParaRPr lang="zh-CN" sz="1400" dirty="0">
              <a:latin typeface="+mn-lt"/>
            </a:endParaRPr>
          </a:p>
        </p:txBody>
      </p:sp>
      <p:grpSp>
        <p:nvGrpSpPr>
          <p:cNvPr id="12" name="Group 11"/>
          <p:cNvGrpSpPr/>
          <p:nvPr/>
        </p:nvGrpSpPr>
        <p:grpSpPr>
          <a:xfrm>
            <a:off x="0" y="6300406"/>
            <a:ext cx="2016224" cy="557594"/>
            <a:chOff x="971600" y="4221088"/>
            <a:chExt cx="2016224" cy="557594"/>
          </a:xfrm>
        </p:grpSpPr>
        <p:pic>
          <p:nvPicPr>
            <p:cNvPr id="13" name="Picture 12"/>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4" name="TextBox 1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8293694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9937" name="Rectangle 1"/>
          <p:cNvSpPr>
            <a:spLocks noChangeArrowheads="1"/>
          </p:cNvSpPr>
          <p:nvPr/>
        </p:nvSpPr>
        <p:spPr bwMode="auto">
          <a:xfrm>
            <a:off x="2743200" y="1266854"/>
            <a:ext cx="3657600" cy="324438"/>
          </a:xfrm>
          <a:prstGeom prst="rect">
            <a:avLst/>
          </a:prstGeom>
          <a:solidFill>
            <a:schemeClr val="bg1">
              <a:lumMod val="85000"/>
            </a:schemeClr>
          </a:solidFill>
          <a:ln w="9525">
            <a:solidFill>
              <a:schemeClr val="tx2"/>
            </a:solidFill>
            <a:miter lim="800000"/>
            <a:headEnd/>
            <a:tailEnd/>
          </a:ln>
          <a:effectLst/>
        </p:spPr>
        <p:txBody>
          <a:bodyPr vert="horz" wrap="square" lIns="91440" tIns="45720" rIns="91440" bIns="3174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a:ln>
                  <a:noFill/>
                </a:ln>
                <a:solidFill>
                  <a:srgbClr val="464748"/>
                </a:solidFill>
                <a:effectLst/>
                <a:latin typeface="+mn-lt"/>
                <a:cs typeface="Arial" pitchFamily="34" charset="0"/>
              </a:rPr>
              <a:t>Myers Briggs 个性 类型</a:t>
            </a:r>
          </a:p>
        </p:txBody>
      </p:sp>
      <p:graphicFrame>
        <p:nvGraphicFramePr>
          <p:cNvPr id="6" name="Table 5"/>
          <p:cNvGraphicFramePr>
            <a:graphicFrameLocks noGrp="1"/>
          </p:cNvGraphicFramePr>
          <p:nvPr/>
        </p:nvGraphicFramePr>
        <p:xfrm>
          <a:off x="1600200" y="1981199"/>
          <a:ext cx="5943600" cy="3276601"/>
        </p:xfrm>
        <a:graphic>
          <a:graphicData uri="http://schemas.openxmlformats.org/drawingml/2006/table">
            <a:tbl>
              <a:tblPr/>
              <a:tblGrid>
                <a:gridCol w="1485900"/>
                <a:gridCol w="1485900"/>
                <a:gridCol w="1485900"/>
                <a:gridCol w="1485900"/>
              </a:tblGrid>
              <a:tr h="802456">
                <a:tc>
                  <a:txBody>
                    <a:bodyPr/>
                    <a:lstStyle/>
                    <a:p>
                      <a:pPr marL="0" marR="0" algn="ctr" rtl="0">
                        <a:lnSpc>
                          <a:spcPct val="115000"/>
                        </a:lnSpc>
                        <a:spcBef>
                          <a:spcPts val="500"/>
                        </a:spcBef>
                        <a:spcAft>
                          <a:spcPts val="500"/>
                        </a:spcAft>
                      </a:pPr>
                      <a:r>
                        <a:rPr lang="zh-CN" sz="1600" b="0" i="0" u="none" baseline="0">
                          <a:solidFill>
                            <a:srgbClr val="000000"/>
                          </a:solidFill>
                          <a:latin typeface="Folio Std Medium"/>
                          <a:ea typeface="Times New Roman"/>
                          <a:cs typeface="Times New Roman"/>
                        </a:rPr>
                        <a:t>ISTJ </a:t>
                      </a:r>
                      <a:endParaRPr lang="zh-CN" sz="1400" dirty="0">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ISFJ</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INFJ</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INTJ</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r>
              <a:tr h="824715">
                <a:tc>
                  <a:txBody>
                    <a:bodyPr/>
                    <a:lstStyle/>
                    <a:p>
                      <a:pPr marL="0" marR="0" algn="ctr" rtl="0">
                        <a:lnSpc>
                          <a:spcPct val="115000"/>
                        </a:lnSpc>
                        <a:spcBef>
                          <a:spcPts val="500"/>
                        </a:spcBef>
                        <a:spcAft>
                          <a:spcPts val="500"/>
                        </a:spcAft>
                      </a:pPr>
                      <a:r>
                        <a:rPr lang="zh-CN" sz="1600" b="0" i="0" u="none" strike="noStrike" baseline="0">
                          <a:solidFill>
                            <a:srgbClr val="000000"/>
                          </a:solidFill>
                          <a:latin typeface="Folio Std Medium"/>
                          <a:ea typeface="Times New Roman"/>
                          <a:cs typeface="Times New Roman"/>
                        </a:rPr>
                        <a:t>ISTP</a:t>
                      </a:r>
                      <a:endParaRPr lang="zh-CN" sz="1400" dirty="0">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ISFP</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INFP</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INTP</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r>
              <a:tr h="824715">
                <a:tc>
                  <a:txBody>
                    <a:bodyPr/>
                    <a:lstStyle/>
                    <a:p>
                      <a:pPr marL="0" marR="0" algn="ctr" rtl="0">
                        <a:lnSpc>
                          <a:spcPct val="115000"/>
                        </a:lnSpc>
                        <a:spcBef>
                          <a:spcPts val="500"/>
                        </a:spcBef>
                        <a:spcAft>
                          <a:spcPts val="500"/>
                        </a:spcAft>
                      </a:pPr>
                      <a:r>
                        <a:rPr lang="zh-CN" sz="1600" b="0" i="0" u="none" strike="noStrike" baseline="0">
                          <a:solidFill>
                            <a:srgbClr val="000000"/>
                          </a:solidFill>
                          <a:latin typeface="Folio Std Medium"/>
                          <a:ea typeface="Times New Roman"/>
                          <a:cs typeface="Times New Roman"/>
                        </a:rPr>
                        <a:t>ESTP</a:t>
                      </a:r>
                      <a:endParaRPr lang="zh-CN" sz="1400" dirty="0">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ESFP</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ENFP</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ENTP</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r>
              <a:tr h="824715">
                <a:tc>
                  <a:txBody>
                    <a:bodyPr/>
                    <a:lstStyle/>
                    <a:p>
                      <a:pPr marL="0" marR="0" algn="ctr" rtl="0">
                        <a:lnSpc>
                          <a:spcPct val="115000"/>
                        </a:lnSpc>
                        <a:spcBef>
                          <a:spcPts val="500"/>
                        </a:spcBef>
                        <a:spcAft>
                          <a:spcPts val="500"/>
                        </a:spcAft>
                      </a:pPr>
                      <a:r>
                        <a:rPr lang="zh-CN" sz="1600" b="0" i="0" u="none" strike="noStrike" baseline="0">
                          <a:solidFill>
                            <a:srgbClr val="000000"/>
                          </a:solidFill>
                          <a:latin typeface="Folio Std Medium"/>
                          <a:ea typeface="Times New Roman"/>
                          <a:cs typeface="Times New Roman"/>
                        </a:rPr>
                        <a:t>ESTJ</a:t>
                      </a:r>
                      <a:endParaRPr lang="zh-CN" sz="1400" dirty="0">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ESFJ</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ENFJ</a:t>
                      </a:r>
                      <a:r>
                        <a:rPr lang="zh-CN" sz="1600" b="0" i="0" u="none" baseline="0">
                          <a:solidFill>
                            <a:srgbClr val="464748"/>
                          </a:solidFill>
                          <a:latin typeface="Folio Std Medium"/>
                          <a:ea typeface="Times New Roman"/>
                          <a:cs typeface="Times New Roman"/>
                        </a:rPr>
                        <a:t> </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c>
                  <a:txBody>
                    <a:bodyPr/>
                    <a:lstStyle/>
                    <a:p>
                      <a:pPr marL="0" marR="0" algn="ctr" rtl="0">
                        <a:lnSpc>
                          <a:spcPct val="115000"/>
                        </a:lnSpc>
                        <a:spcBef>
                          <a:spcPts val="500"/>
                        </a:spcBef>
                        <a:spcAft>
                          <a:spcPts val="500"/>
                        </a:spcAft>
                      </a:pPr>
                      <a:r>
                        <a:rPr lang="zh-CN" sz="1600" b="0" i="0" u="none" strike="noStrike" baseline="0">
                          <a:solidFill>
                            <a:srgbClr val="464748"/>
                          </a:solidFill>
                          <a:latin typeface="Folio Std Medium"/>
                          <a:ea typeface="Times New Roman"/>
                          <a:cs typeface="Times New Roman"/>
                        </a:rPr>
                        <a:t>ENTJ</a:t>
                      </a:r>
                      <a:endParaRPr lang="zh-CN" sz="1400" u="none" dirty="0">
                        <a:solidFill>
                          <a:srgbClr val="464748"/>
                        </a:solidFill>
                        <a:latin typeface="Calibri"/>
                        <a:ea typeface="Times New Roman"/>
                        <a:cs typeface="Times New Roman"/>
                      </a:endParaRPr>
                    </a:p>
                  </a:txBody>
                  <a:tcPr marL="95250" marR="95250" marT="0" marB="0" anchor="ctr">
                    <a:lnL w="28575" cap="flat" cmpd="sng" algn="ctr">
                      <a:solidFill>
                        <a:srgbClr val="C0C0C0"/>
                      </a:solidFill>
                      <a:prstDash val="solid"/>
                      <a:round/>
                      <a:headEnd type="none" w="med" len="med"/>
                      <a:tailEnd type="none" w="med" len="med"/>
                    </a:lnL>
                    <a:lnR w="28575" cap="flat" cmpd="sng" algn="ctr">
                      <a:solidFill>
                        <a:srgbClr val="C0C0C0"/>
                      </a:solidFill>
                      <a:prstDash val="solid"/>
                      <a:round/>
                      <a:headEnd type="none" w="med" len="med"/>
                      <a:tailEnd type="none" w="med" len="med"/>
                    </a:lnR>
                    <a:lnT w="28575" cap="flat" cmpd="sng" algn="ctr">
                      <a:solidFill>
                        <a:srgbClr val="C0C0C0"/>
                      </a:solidFill>
                      <a:prstDash val="solid"/>
                      <a:round/>
                      <a:headEnd type="none" w="med" len="med"/>
                      <a:tailEnd type="none" w="med" len="med"/>
                    </a:lnT>
                    <a:lnB w="28575" cap="flat" cmpd="sng" algn="ctr">
                      <a:solidFill>
                        <a:srgbClr val="C0C0C0"/>
                      </a:solidFill>
                      <a:prstDash val="solid"/>
                      <a:round/>
                      <a:headEnd type="none" w="med" len="med"/>
                      <a:tailEnd type="none" w="med" len="med"/>
                    </a:lnB>
                    <a:solidFill>
                      <a:srgbClr val="FFFF00"/>
                    </a:solidFill>
                  </a:tcPr>
                </a:tc>
              </a:tr>
            </a:tbl>
          </a:graphicData>
        </a:graphic>
      </p:graphicFrame>
      <p:grpSp>
        <p:nvGrpSpPr>
          <p:cNvPr id="5" name="Group 4"/>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6770489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endParaRPr lang="zh-CN" sz="1800" dirty="0"/>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graphicFrame>
        <p:nvGraphicFramePr>
          <p:cNvPr id="6" name="Diagram 5"/>
          <p:cNvGraphicFramePr/>
          <p:nvPr>
            <p:extLst>
              <p:ext uri="{D42A27DB-BD31-4B8C-83A1-F6EECF244321}">
                <p14:modId xmlns:p14="http://schemas.microsoft.com/office/powerpoint/2010/main" xmlns="" val="870424093"/>
              </p:ext>
            </p:extLst>
          </p:nvPr>
        </p:nvGraphicFramePr>
        <p:xfrm>
          <a:off x="144016" y="1196752"/>
          <a:ext cx="1440160" cy="115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1331640" y="1196752"/>
            <a:ext cx="7344815" cy="4339650"/>
          </a:xfrm>
          <a:prstGeom prst="rect">
            <a:avLst/>
          </a:prstGeom>
          <a:noFill/>
        </p:spPr>
        <p:txBody>
          <a:bodyPr wrap="square" rtlCol="0">
            <a:spAutoFit/>
          </a:bodyPr>
          <a:lstStyle/>
          <a:p>
            <a:pPr algn="ctr" rtl="0">
              <a:lnSpc>
                <a:spcPct val="150000"/>
              </a:lnSpc>
            </a:pPr>
            <a:r>
              <a:rPr lang="zh-CN" sz="1600" b="0" i="0" u="none" baseline="0">
                <a:solidFill>
                  <a:srgbClr val="464749"/>
                </a:solidFill>
                <a:latin typeface="+mn-lt"/>
              </a:rPr>
              <a:t>培养自我认知能力</a:t>
            </a:r>
            <a:endParaRPr lang="zh-CN" sz="1600" dirty="0">
              <a:solidFill>
                <a:srgbClr val="464749"/>
              </a:solidFill>
              <a:latin typeface="+mn-lt"/>
            </a:endParaRPr>
          </a:p>
          <a:p>
            <a:pPr algn="ctr" rtl="0">
              <a:lnSpc>
                <a:spcPct val="150000"/>
              </a:lnSpc>
            </a:pPr>
            <a:r>
              <a:rPr lang="zh-CN" sz="1600" b="0" i="0" u="none" baseline="0">
                <a:solidFill>
                  <a:srgbClr val="464749"/>
                </a:solidFill>
                <a:latin typeface="+mn-lt"/>
              </a:rPr>
              <a:t>培养自我认知能力要做的 5 件事</a:t>
            </a:r>
          </a:p>
          <a:p>
            <a:pPr algn="ctr" rtl="0">
              <a:lnSpc>
                <a:spcPct val="150000"/>
              </a:lnSpc>
            </a:pPr>
            <a:endParaRPr lang="zh-CN" sz="1600" dirty="0">
              <a:solidFill>
                <a:srgbClr val="464749"/>
              </a:solidFill>
              <a:latin typeface="+mn-lt"/>
            </a:endParaRPr>
          </a:p>
          <a:p>
            <a:pPr marL="342900" indent="-342900" algn="l" rtl="0">
              <a:lnSpc>
                <a:spcPct val="150000"/>
              </a:lnSpc>
              <a:buFont typeface="+mj-lt"/>
              <a:buAutoNum type="arabicPeriod"/>
            </a:pPr>
            <a:r>
              <a:rPr lang="zh-CN" sz="1600" b="0" i="0" u="none" baseline="0">
                <a:solidFill>
                  <a:schemeClr val="bg1">
                    <a:lumMod val="75000"/>
                  </a:schemeClr>
                </a:solidFill>
                <a:latin typeface="+mn-lt"/>
              </a:rPr>
              <a:t>反思和冥想</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花点时间反思一下自己碰到什么问题，问问自己为什么？</a:t>
            </a:r>
          </a:p>
          <a:p>
            <a:pPr marL="342900" indent="-342900" algn="l" rtl="0">
              <a:lnSpc>
                <a:spcPct val="150000"/>
              </a:lnSpc>
              <a:buFont typeface="+mj-lt"/>
              <a:buAutoNum type="arabicPeriod"/>
            </a:pPr>
            <a:r>
              <a:rPr lang="zh-CN" sz="1600" b="0" i="0" u="none" baseline="0">
                <a:solidFill>
                  <a:schemeClr val="bg1">
                    <a:lumMod val="75000"/>
                  </a:schemeClr>
                </a:solidFill>
                <a:latin typeface="+mn-lt"/>
              </a:rPr>
              <a:t>定好计划并跟踪进度</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分析一下发生了什么以及为什么发生</a:t>
            </a:r>
          </a:p>
          <a:p>
            <a:pPr marL="342900" indent="-342900" algn="l" rtl="0">
              <a:lnSpc>
                <a:spcPct val="150000"/>
              </a:lnSpc>
              <a:buFont typeface="+mj-lt"/>
              <a:buAutoNum type="arabicPeriod"/>
            </a:pPr>
            <a:r>
              <a:rPr lang="zh-CN" sz="1600" b="0" i="0" u="none" baseline="0">
                <a:solidFill>
                  <a:schemeClr val="bg1">
                    <a:lumMod val="75000"/>
                  </a:schemeClr>
                </a:solidFill>
                <a:latin typeface="+mn-lt"/>
              </a:rPr>
              <a:t>做做心理测试和其他测试，有助于从他人的角度来衡量自己</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个性描绘（如 Myers Briggs）</a:t>
            </a:r>
          </a:p>
          <a:p>
            <a:pPr marL="800100" lvl="1" indent="-342900" algn="l" rtl="0">
              <a:lnSpc>
                <a:spcPct val="150000"/>
              </a:lnSpc>
              <a:buFont typeface="Arial" panose="020B0604020202020204" pitchFamily="34" charset="0"/>
              <a:buChar char="•"/>
            </a:pPr>
            <a:r>
              <a:rPr lang="zh-CN" sz="1400" b="0" i="0" u="none" baseline="0">
                <a:solidFill>
                  <a:schemeClr val="bg1">
                    <a:lumMod val="75000"/>
                  </a:schemeClr>
                </a:solidFill>
                <a:latin typeface="+mn-lt"/>
              </a:rPr>
              <a:t>领导工作共同风格</a:t>
            </a:r>
          </a:p>
          <a:p>
            <a:pPr marL="342900" indent="-342900" algn="l" rtl="0">
              <a:lnSpc>
                <a:spcPct val="150000"/>
              </a:lnSpc>
              <a:buFont typeface="+mj-lt"/>
              <a:buAutoNum type="arabicPeriod"/>
            </a:pPr>
            <a:r>
              <a:rPr lang="zh-CN" sz="1600" b="0" i="0" u="none" baseline="0">
                <a:solidFill>
                  <a:srgbClr val="464749"/>
                </a:solidFill>
                <a:latin typeface="+mn-lt"/>
              </a:rPr>
              <a:t>问问可信的朋友</a:t>
            </a:r>
          </a:p>
          <a:p>
            <a:pPr marL="342900" indent="-342900" algn="l" rtl="0">
              <a:lnSpc>
                <a:spcPct val="150000"/>
              </a:lnSpc>
              <a:buFont typeface="+mj-lt"/>
              <a:buAutoNum type="arabicPeriod"/>
            </a:pPr>
            <a:r>
              <a:rPr lang="zh-CN" sz="1600" b="0" i="0" u="none" baseline="0">
                <a:solidFill>
                  <a:srgbClr val="464749"/>
                </a:solidFill>
                <a:latin typeface="+mn-lt"/>
              </a:rPr>
              <a:t>定期获取反馈</a:t>
            </a:r>
            <a:endParaRPr lang="zh-CN" sz="1600" dirty="0">
              <a:solidFill>
                <a:srgbClr val="464749"/>
              </a:solidFill>
              <a:latin typeface="+mn-lt"/>
            </a:endParaRPr>
          </a:p>
        </p:txBody>
      </p:sp>
    </p:spTree>
    <p:extLst>
      <p:ext uri="{BB962C8B-B14F-4D97-AF65-F5344CB8AC3E}">
        <p14:creationId xmlns:p14="http://schemas.microsoft.com/office/powerpoint/2010/main" xmlns="" val="762869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TextBox 2"/>
          <p:cNvSpPr txBox="1"/>
          <p:nvPr/>
        </p:nvSpPr>
        <p:spPr>
          <a:xfrm>
            <a:off x="914400" y="1600200"/>
            <a:ext cx="6400800" cy="3277820"/>
          </a:xfrm>
          <a:prstGeom prst="rect">
            <a:avLst/>
          </a:prstGeom>
          <a:noFill/>
        </p:spPr>
        <p:txBody>
          <a:bodyPr wrap="square" rtlCol="0">
            <a:spAutoFit/>
          </a:bodyPr>
          <a:lstStyle/>
          <a:p>
            <a:endParaRPr lang="zh-CN" sz="2000" dirty="0" smtClean="0">
              <a:latin typeface="Folio Std Medium" pitchFamily="34" charset="0"/>
            </a:endParaRPr>
          </a:p>
          <a:p>
            <a:pPr algn="ctr" rtl="0"/>
            <a:r>
              <a:rPr lang="zh-CN" sz="2400" b="0" i="0" u="none" baseline="0">
                <a:solidFill>
                  <a:srgbClr val="464748"/>
                </a:solidFill>
                <a:latin typeface="+mn-lt"/>
              </a:rPr>
              <a:t>他人的反馈</a:t>
            </a:r>
          </a:p>
          <a:p>
            <a:pPr algn="ctr" rtl="0"/>
            <a:r>
              <a:rPr lang="zh-CN" sz="1600" b="0" i="0" u="none" baseline="0">
                <a:solidFill>
                  <a:srgbClr val="00B050"/>
                </a:solidFill>
                <a:latin typeface="+mn-lt"/>
              </a:rPr>
              <a:t>反馈是一种馈赠</a:t>
            </a:r>
          </a:p>
          <a:p>
            <a:pPr algn="ctr" rtl="0"/>
            <a:endParaRPr lang="zh-CN" sz="1600" dirty="0" smtClean="0">
              <a:solidFill>
                <a:srgbClr val="00B050"/>
              </a:solidFill>
              <a:latin typeface="+mn-lt"/>
            </a:endParaRPr>
          </a:p>
          <a:p>
            <a:pPr algn="l" rtl="0">
              <a:lnSpc>
                <a:spcPct val="150000"/>
              </a:lnSpc>
              <a:buFont typeface="Arial" pitchFamily="34" charset="0"/>
              <a:buChar char="•"/>
            </a:pPr>
            <a:r>
              <a:rPr lang="zh-CN" sz="2000" b="0" i="0" u="none" baseline="0">
                <a:solidFill>
                  <a:srgbClr val="464748"/>
                </a:solidFill>
                <a:latin typeface="+mn-lt"/>
              </a:rPr>
              <a:t> </a:t>
            </a:r>
            <a:r>
              <a:rPr lang="zh-CN" b="0" i="0" u="none" baseline="0">
                <a:solidFill>
                  <a:srgbClr val="464748"/>
                </a:solidFill>
                <a:latin typeface="+mn-lt"/>
              </a:rPr>
              <a:t>直接问</a:t>
            </a:r>
          </a:p>
          <a:p>
            <a:pPr lvl="1" algn="l" rtl="0">
              <a:lnSpc>
                <a:spcPct val="150000"/>
              </a:lnSpc>
              <a:buFont typeface="Arial" pitchFamily="34" charset="0"/>
              <a:buChar char="•"/>
            </a:pPr>
            <a:r>
              <a:rPr lang="zh-CN" b="0" i="0" u="none" baseline="0">
                <a:solidFill>
                  <a:srgbClr val="464748"/>
                </a:solidFill>
                <a:latin typeface="+mn-lt"/>
              </a:rPr>
              <a:t> 你对 … 怎么看</a:t>
            </a:r>
          </a:p>
          <a:p>
            <a:pPr algn="l" rtl="0">
              <a:lnSpc>
                <a:spcPct val="150000"/>
              </a:lnSpc>
              <a:buFont typeface="Arial" pitchFamily="34" charset="0"/>
              <a:buChar char="•"/>
            </a:pPr>
            <a:r>
              <a:rPr lang="zh-CN" b="0" i="0" u="none" baseline="0">
                <a:solidFill>
                  <a:srgbClr val="464748"/>
                </a:solidFill>
                <a:latin typeface="+mn-lt"/>
              </a:rPr>
              <a:t> 间接问</a:t>
            </a:r>
          </a:p>
          <a:p>
            <a:pPr lvl="1" algn="l" rtl="0">
              <a:lnSpc>
                <a:spcPct val="150000"/>
              </a:lnSpc>
              <a:buFont typeface="Arial" pitchFamily="34" charset="0"/>
              <a:buChar char="•"/>
            </a:pPr>
            <a:r>
              <a:rPr lang="zh-CN" b="0" i="0" u="none" baseline="0">
                <a:solidFill>
                  <a:srgbClr val="464748"/>
                </a:solidFill>
                <a:latin typeface="+mn-lt"/>
              </a:rPr>
              <a:t> XXX 有没有告诉你他们对 …. 怎么看</a:t>
            </a:r>
          </a:p>
          <a:p>
            <a:endParaRPr lang="zh-CN" sz="1600" dirty="0" smtClean="0">
              <a:latin typeface="+mn-lt"/>
            </a:endParaRPr>
          </a:p>
        </p:txBody>
      </p:sp>
      <p:grpSp>
        <p:nvGrpSpPr>
          <p:cNvPr id="4" name="Group 3"/>
          <p:cNvGrpSpPr/>
          <p:nvPr/>
        </p:nvGrpSpPr>
        <p:grpSpPr>
          <a:xfrm>
            <a:off x="7162800" y="1066800"/>
            <a:ext cx="1905000" cy="1600200"/>
            <a:chOff x="1828800" y="1371600"/>
            <a:chExt cx="5486400" cy="2971800"/>
          </a:xfrm>
        </p:grpSpPr>
        <p:sp>
          <p:nvSpPr>
            <p:cNvPr id="5" name="Rectangle 4"/>
            <p:cNvSpPr/>
            <p:nvPr/>
          </p:nvSpPr>
          <p:spPr>
            <a:xfrm>
              <a:off x="1828800" y="2514600"/>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800" b="0" i="0" u="none" baseline="0">
                  <a:solidFill>
                    <a:srgbClr val="464749"/>
                  </a:solidFill>
                </a:rPr>
                <a:t>自我分析</a:t>
              </a:r>
              <a:endParaRPr lang="zh-CN" sz="800" dirty="0">
                <a:solidFill>
                  <a:srgbClr val="464749"/>
                </a:solidFill>
              </a:endParaRPr>
            </a:p>
          </p:txBody>
        </p:sp>
        <p:sp>
          <p:nvSpPr>
            <p:cNvPr id="6" name="Rectangle 5"/>
            <p:cNvSpPr/>
            <p:nvPr/>
          </p:nvSpPr>
          <p:spPr>
            <a:xfrm>
              <a:off x="5486400" y="2514600"/>
              <a:ext cx="18288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800" b="0" i="0" u="none" baseline="0">
                  <a:solidFill>
                    <a:srgbClr val="464749"/>
                  </a:solidFill>
                </a:rPr>
                <a:t>他人的反馈</a:t>
              </a:r>
              <a:endParaRPr lang="zh-CN" sz="800" dirty="0">
                <a:solidFill>
                  <a:srgbClr val="464749"/>
                </a:solidFill>
              </a:endParaRPr>
            </a:p>
          </p:txBody>
        </p:sp>
        <p:sp>
          <p:nvSpPr>
            <p:cNvPr id="7" name="TextBox 6"/>
            <p:cNvSpPr txBox="1"/>
            <p:nvPr/>
          </p:nvSpPr>
          <p:spPr>
            <a:xfrm>
              <a:off x="4267199" y="2895599"/>
              <a:ext cx="685800" cy="927526"/>
            </a:xfrm>
            <a:prstGeom prst="rect">
              <a:avLst/>
            </a:prstGeom>
            <a:noFill/>
          </p:spPr>
          <p:txBody>
            <a:bodyPr wrap="square" rtlCol="0">
              <a:spAutoFit/>
            </a:bodyPr>
            <a:lstStyle/>
            <a:p>
              <a:pPr algn="ctr" rtl="0"/>
              <a:r>
                <a:rPr lang="zh-CN" sz="2800" b="1" i="0" u="none" baseline="0">
                  <a:latin typeface="+mj-lt"/>
                </a:rPr>
                <a:t>+</a:t>
              </a:r>
              <a:endParaRPr lang="zh-CN" sz="2800" b="1" dirty="0">
                <a:latin typeface="+mj-lt"/>
              </a:endParaRPr>
            </a:p>
          </p:txBody>
        </p:sp>
        <p:sp>
          <p:nvSpPr>
            <p:cNvPr id="8" name="Isosceles Triangle 7"/>
            <p:cNvSpPr/>
            <p:nvPr/>
          </p:nvSpPr>
          <p:spPr>
            <a:xfrm>
              <a:off x="1828800" y="1371600"/>
              <a:ext cx="5486400" cy="1143000"/>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sz="1050" dirty="0" smtClean="0">
                <a:solidFill>
                  <a:srgbClr val="464749"/>
                </a:solidFill>
              </a:endParaRPr>
            </a:p>
            <a:p>
              <a:pPr algn="ctr" rtl="0"/>
              <a:r>
                <a:rPr lang="zh-CN" sz="1050" b="0" i="0" u="none" baseline="0">
                  <a:solidFill>
                    <a:srgbClr val="464749"/>
                  </a:solidFill>
                </a:rPr>
                <a:t>自我 </a:t>
              </a:r>
            </a:p>
            <a:p>
              <a:pPr algn="ctr" rtl="0"/>
              <a:r>
                <a:rPr lang="zh-CN" sz="1050" b="0" i="0" u="none" baseline="0">
                  <a:solidFill>
                    <a:srgbClr val="464749"/>
                  </a:solidFill>
                </a:rPr>
                <a:t>认知</a:t>
              </a:r>
            </a:p>
            <a:p>
              <a:pPr algn="ctr" rtl="0"/>
              <a:endParaRPr lang="zh-CN" sz="3200" dirty="0">
                <a:solidFill>
                  <a:srgbClr val="464749"/>
                </a:solidFill>
              </a:endParaRPr>
            </a:p>
          </p:txBody>
        </p:sp>
      </p:gr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655726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 – 自我认知</a:t>
            </a:r>
          </a:p>
        </p:txBody>
      </p:sp>
      <p:grpSp>
        <p:nvGrpSpPr>
          <p:cNvPr id="9" name="Group 8"/>
          <p:cNvGrpSpPr/>
          <p:nvPr/>
        </p:nvGrpSpPr>
        <p:grpSpPr>
          <a:xfrm>
            <a:off x="0" y="6267852"/>
            <a:ext cx="2016224" cy="557594"/>
            <a:chOff x="971600" y="4221088"/>
            <a:chExt cx="2016224" cy="557594"/>
          </a:xfrm>
        </p:grpSpPr>
        <p:pic>
          <p:nvPicPr>
            <p:cNvPr id="10" name="Picture 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12" name="TextBox 11"/>
          <p:cNvSpPr txBox="1"/>
          <p:nvPr/>
        </p:nvSpPr>
        <p:spPr>
          <a:xfrm>
            <a:off x="719572" y="1086261"/>
            <a:ext cx="7848872" cy="2123658"/>
          </a:xfrm>
          <a:prstGeom prst="rect">
            <a:avLst/>
          </a:prstGeom>
          <a:noFill/>
        </p:spPr>
        <p:txBody>
          <a:bodyPr wrap="square" rtlCol="0">
            <a:spAutoFit/>
          </a:bodyPr>
          <a:lstStyle/>
          <a:p>
            <a:pPr algn="ctr" rtl="0"/>
            <a:r>
              <a:rPr lang="zh-CN" b="0" i="0" u="none" baseline="0">
                <a:solidFill>
                  <a:srgbClr val="464748"/>
                </a:solidFill>
                <a:latin typeface="+mn-lt"/>
              </a:rPr>
              <a:t>Johari 窗口</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自我开放区约大，自我认知能力越强</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从盲点区扩大开放区 – 询问</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从隐藏区扩大开放区 – 分享</a:t>
            </a:r>
          </a:p>
          <a:p>
            <a:pPr marL="285750" indent="-285750" algn="l" rtl="0">
              <a:lnSpc>
                <a:spcPct val="150000"/>
              </a:lnSpc>
              <a:buFont typeface="Arial" panose="020B0604020202020204" pitchFamily="34" charset="0"/>
              <a:buChar char="•"/>
            </a:pPr>
            <a:r>
              <a:rPr lang="zh-CN" sz="1600" b="0" i="0" u="none" baseline="0">
                <a:solidFill>
                  <a:srgbClr val="464748"/>
                </a:solidFill>
                <a:latin typeface="+mn-lt"/>
              </a:rPr>
              <a:t>如果开发区通过分享和询问而扩大 – 未知部分就会减小</a:t>
            </a:r>
          </a:p>
          <a:p>
            <a:pPr marL="285750" indent="-285750" algn="l" rtl="0">
              <a:buFont typeface="Arial" panose="020B0604020202020204" pitchFamily="34" charset="0"/>
              <a:buChar char="•"/>
            </a:pPr>
            <a:endParaRPr lang="zh-CN" dirty="0">
              <a:solidFill>
                <a:srgbClr val="464748"/>
              </a:solidFill>
              <a:latin typeface="+mn-lt"/>
            </a:endParaRPr>
          </a:p>
        </p:txBody>
      </p:sp>
      <p:grpSp>
        <p:nvGrpSpPr>
          <p:cNvPr id="18" name="Group 17"/>
          <p:cNvGrpSpPr/>
          <p:nvPr/>
        </p:nvGrpSpPr>
        <p:grpSpPr>
          <a:xfrm>
            <a:off x="458251" y="3802868"/>
            <a:ext cx="3321660" cy="2123976"/>
            <a:chOff x="458251" y="3802868"/>
            <a:chExt cx="3321660" cy="2123976"/>
          </a:xfrm>
        </p:grpSpPr>
        <p:sp>
          <p:nvSpPr>
            <p:cNvPr id="14" name="Rectangle 13"/>
            <p:cNvSpPr/>
            <p:nvPr/>
          </p:nvSpPr>
          <p:spPr>
            <a:xfrm>
              <a:off x="458251" y="3802868"/>
              <a:ext cx="1656183" cy="10619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8"/>
                  </a:solidFill>
                </a:rPr>
                <a:t>开放</a:t>
              </a:r>
            </a:p>
            <a:p>
              <a:pPr algn="ctr" rtl="0"/>
              <a:r>
                <a:rPr lang="zh-CN" sz="1200" b="0" i="0" u="none" baseline="0">
                  <a:solidFill>
                    <a:srgbClr val="464748"/>
                  </a:solidFill>
                </a:rPr>
                <a:t>你和他人都知道的有关你自己的信息</a:t>
              </a:r>
              <a:endParaRPr lang="zh-CN" sz="1200" dirty="0">
                <a:solidFill>
                  <a:srgbClr val="464748"/>
                </a:solidFill>
              </a:endParaRPr>
            </a:p>
          </p:txBody>
        </p:sp>
        <p:sp>
          <p:nvSpPr>
            <p:cNvPr id="15" name="Rectangle 14"/>
            <p:cNvSpPr/>
            <p:nvPr/>
          </p:nvSpPr>
          <p:spPr>
            <a:xfrm>
              <a:off x="458251" y="4864856"/>
              <a:ext cx="1665477" cy="10619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bg1"/>
                  </a:solidFill>
                </a:rPr>
                <a:t>隐藏</a:t>
              </a:r>
            </a:p>
            <a:p>
              <a:pPr algn="ctr" rtl="0"/>
              <a:r>
                <a:rPr lang="zh-CN" sz="1200" b="0" i="0" u="none" baseline="0">
                  <a:solidFill>
                    <a:schemeClr val="bg1"/>
                  </a:solidFill>
                </a:rPr>
                <a:t>你知道但他人不知道的有关你自己的信息</a:t>
              </a:r>
              <a:endParaRPr lang="zh-CN" sz="1200" dirty="0">
                <a:solidFill>
                  <a:schemeClr val="bg1"/>
                </a:solidFill>
              </a:endParaRPr>
            </a:p>
          </p:txBody>
        </p:sp>
        <p:sp>
          <p:nvSpPr>
            <p:cNvPr id="16" name="Rectangle 15"/>
            <p:cNvSpPr/>
            <p:nvPr/>
          </p:nvSpPr>
          <p:spPr>
            <a:xfrm>
              <a:off x="2114434" y="4864856"/>
              <a:ext cx="1665477" cy="1061988"/>
            </a:xfrm>
            <a:prstGeom prst="rect">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8"/>
                  </a:solidFill>
                </a:rPr>
                <a:t>未知</a:t>
              </a:r>
            </a:p>
            <a:p>
              <a:pPr algn="ctr" rtl="0"/>
              <a:r>
                <a:rPr lang="zh-CN" sz="1200" b="0" i="0" u="none" baseline="0">
                  <a:solidFill>
                    <a:srgbClr val="464748"/>
                  </a:solidFill>
                </a:rPr>
                <a:t>你和他人都不知道的有关你自己的信息</a:t>
              </a:r>
              <a:endParaRPr lang="zh-CN" sz="1200" dirty="0">
                <a:solidFill>
                  <a:srgbClr val="464748"/>
                </a:solidFill>
              </a:endParaRPr>
            </a:p>
          </p:txBody>
        </p:sp>
        <p:sp>
          <p:nvSpPr>
            <p:cNvPr id="17" name="Rectangle 16"/>
            <p:cNvSpPr/>
            <p:nvPr/>
          </p:nvSpPr>
          <p:spPr>
            <a:xfrm>
              <a:off x="2123728" y="3802868"/>
              <a:ext cx="1656183" cy="106198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8"/>
                  </a:solidFill>
                </a:rPr>
                <a:t>盲点</a:t>
              </a:r>
            </a:p>
            <a:p>
              <a:pPr algn="ctr" rtl="0"/>
              <a:r>
                <a:rPr lang="zh-CN" sz="1200" b="0" i="0" u="none" baseline="0">
                  <a:solidFill>
                    <a:srgbClr val="464748"/>
                  </a:solidFill>
                </a:rPr>
                <a:t>你不知道但他人知道的有关你自己的信息</a:t>
              </a:r>
              <a:endParaRPr lang="zh-CN" sz="1200" dirty="0">
                <a:solidFill>
                  <a:srgbClr val="464748"/>
                </a:solidFill>
              </a:endParaRPr>
            </a:p>
          </p:txBody>
        </p:sp>
      </p:grpSp>
      <p:grpSp>
        <p:nvGrpSpPr>
          <p:cNvPr id="19" name="Group 18"/>
          <p:cNvGrpSpPr/>
          <p:nvPr/>
        </p:nvGrpSpPr>
        <p:grpSpPr>
          <a:xfrm>
            <a:off x="5364088" y="3030258"/>
            <a:ext cx="3321660" cy="3063038"/>
            <a:chOff x="458251" y="3331672"/>
            <a:chExt cx="3321660" cy="2595172"/>
          </a:xfrm>
        </p:grpSpPr>
        <p:sp>
          <p:nvSpPr>
            <p:cNvPr id="20" name="Rectangle 19"/>
            <p:cNvSpPr/>
            <p:nvPr/>
          </p:nvSpPr>
          <p:spPr>
            <a:xfrm>
              <a:off x="467545" y="3331672"/>
              <a:ext cx="1862914" cy="186306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0" i="0" u="none" baseline="0">
                  <a:solidFill>
                    <a:srgbClr val="464748"/>
                  </a:solidFill>
                </a:rPr>
                <a:t>开放</a:t>
              </a:r>
            </a:p>
            <a:p>
              <a:pPr algn="ctr" rtl="0"/>
              <a:r>
                <a:rPr lang="zh-CN" sz="1600" b="0" i="0" u="none" baseline="0">
                  <a:solidFill>
                    <a:srgbClr val="464748"/>
                  </a:solidFill>
                </a:rPr>
                <a:t>你和他人都知道的有关你自己的信息</a:t>
              </a:r>
              <a:endParaRPr lang="zh-CN" sz="1600" dirty="0">
                <a:solidFill>
                  <a:srgbClr val="464748"/>
                </a:solidFill>
              </a:endParaRPr>
            </a:p>
          </p:txBody>
        </p:sp>
        <p:sp>
          <p:nvSpPr>
            <p:cNvPr id="21" name="Rectangle 20"/>
            <p:cNvSpPr/>
            <p:nvPr/>
          </p:nvSpPr>
          <p:spPr>
            <a:xfrm>
              <a:off x="458251" y="5194733"/>
              <a:ext cx="1872208" cy="73211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bg1"/>
                  </a:solidFill>
                </a:rPr>
                <a:t>隐藏</a:t>
              </a:r>
            </a:p>
            <a:p>
              <a:pPr algn="ctr" rtl="0"/>
              <a:r>
                <a:rPr lang="zh-CN" sz="1100" b="0" i="0" u="none" baseline="0">
                  <a:solidFill>
                    <a:schemeClr val="bg1"/>
                  </a:solidFill>
                </a:rPr>
                <a:t>你知道但他人不知道的有关你自己的信息</a:t>
              </a:r>
              <a:endParaRPr lang="zh-CN" sz="1100" dirty="0">
                <a:solidFill>
                  <a:schemeClr val="bg1"/>
                </a:solidFill>
              </a:endParaRPr>
            </a:p>
          </p:txBody>
        </p:sp>
        <p:sp>
          <p:nvSpPr>
            <p:cNvPr id="22" name="Rectangle 21"/>
            <p:cNvSpPr/>
            <p:nvPr/>
          </p:nvSpPr>
          <p:spPr>
            <a:xfrm>
              <a:off x="2330459" y="5194735"/>
              <a:ext cx="1449452" cy="732109"/>
            </a:xfrm>
            <a:prstGeom prst="rect">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8"/>
                  </a:solidFill>
                </a:rPr>
                <a:t>未知</a:t>
              </a:r>
            </a:p>
            <a:p>
              <a:pPr algn="ctr" rtl="0"/>
              <a:r>
                <a:rPr lang="zh-CN" sz="1100" b="0" i="0" u="none" baseline="0">
                  <a:solidFill>
                    <a:srgbClr val="464748"/>
                  </a:solidFill>
                </a:rPr>
                <a:t>你和他人都不知道的有关你自己的信息</a:t>
              </a:r>
              <a:endParaRPr lang="zh-CN" sz="1100" dirty="0">
                <a:solidFill>
                  <a:srgbClr val="464748"/>
                </a:solidFill>
              </a:endParaRPr>
            </a:p>
          </p:txBody>
        </p:sp>
        <p:sp>
          <p:nvSpPr>
            <p:cNvPr id="23" name="Rectangle 22"/>
            <p:cNvSpPr/>
            <p:nvPr/>
          </p:nvSpPr>
          <p:spPr>
            <a:xfrm>
              <a:off x="2330459" y="4340607"/>
              <a:ext cx="1449452" cy="85412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rgbClr val="464748"/>
                  </a:solidFill>
                </a:rPr>
                <a:t>盲点</a:t>
              </a:r>
            </a:p>
            <a:p>
              <a:pPr algn="ctr" rtl="0"/>
              <a:r>
                <a:rPr lang="zh-CN" sz="1100" b="0" i="0" u="none" baseline="0">
                  <a:solidFill>
                    <a:srgbClr val="464748"/>
                  </a:solidFill>
                </a:rPr>
                <a:t>你不知道但他人知道的有关你自己的信息</a:t>
              </a:r>
              <a:endParaRPr lang="zh-CN" sz="1100" dirty="0">
                <a:solidFill>
                  <a:srgbClr val="464748"/>
                </a:solidFill>
              </a:endParaRPr>
            </a:p>
          </p:txBody>
        </p:sp>
      </p:grpSp>
      <p:sp>
        <p:nvSpPr>
          <p:cNvPr id="24" name="Right Arrow 23"/>
          <p:cNvSpPr/>
          <p:nvPr/>
        </p:nvSpPr>
        <p:spPr>
          <a:xfrm>
            <a:off x="4283968" y="4725144"/>
            <a:ext cx="720080" cy="432047"/>
          </a:xfrm>
          <a:prstGeom prst="rightArrow">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Tree>
    <p:extLst>
      <p:ext uri="{BB962C8B-B14F-4D97-AF65-F5344CB8AC3E}">
        <p14:creationId xmlns:p14="http://schemas.microsoft.com/office/powerpoint/2010/main" xmlns="" val="1899608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pic>
        <p:nvPicPr>
          <p:cNvPr id="8" name="Picture 7"/>
          <p:cNvPicPr>
            <a:picLocks noChangeAspect="1"/>
          </p:cNvPicPr>
          <p:nvPr/>
        </p:nvPicPr>
        <p:blipFill>
          <a:blip r:embed="rId3" cstate="print"/>
          <a:stretch>
            <a:fillRect/>
          </a:stretch>
        </p:blipFill>
        <p:spPr>
          <a:xfrm>
            <a:off x="1751340" y="1340768"/>
            <a:ext cx="5641319" cy="4230989"/>
          </a:xfrm>
          <a:prstGeom prst="rect">
            <a:avLst/>
          </a:prstGeom>
        </p:spPr>
      </p:pic>
      <p:sp>
        <p:nvSpPr>
          <p:cNvPr id="9" name="TextBox 8"/>
          <p:cNvSpPr txBox="1"/>
          <p:nvPr/>
        </p:nvSpPr>
        <p:spPr>
          <a:xfrm>
            <a:off x="1907704" y="4149080"/>
            <a:ext cx="3384376" cy="923330"/>
          </a:xfrm>
          <a:prstGeom prst="rect">
            <a:avLst/>
          </a:prstGeom>
          <a:noFill/>
        </p:spPr>
        <p:txBody>
          <a:bodyPr wrap="square" rtlCol="0">
            <a:spAutoFit/>
          </a:bodyPr>
          <a:lstStyle/>
          <a:p>
            <a:pPr algn="l" rtl="0"/>
            <a:r>
              <a:rPr lang="zh-CN" b="0" i="0" u="none" baseline="0">
                <a:solidFill>
                  <a:schemeClr val="bg1"/>
                </a:solidFill>
              </a:rPr>
              <a:t>完美是无止境的，但如果我们追求完美，就能成就卓越。</a:t>
            </a:r>
            <a:endParaRPr lang="zh-CN" dirty="0">
              <a:solidFill>
                <a:schemeClr val="bg1"/>
              </a:solidFill>
            </a:endParaRPr>
          </a:p>
        </p:txBody>
      </p:sp>
    </p:spTree>
    <p:extLst>
      <p:ext uri="{BB962C8B-B14F-4D97-AF65-F5344CB8AC3E}">
        <p14:creationId xmlns:p14="http://schemas.microsoft.com/office/powerpoint/2010/main" xmlns="" val="9350381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3" name="TextBox 2"/>
          <p:cNvSpPr txBox="1"/>
          <p:nvPr/>
        </p:nvSpPr>
        <p:spPr>
          <a:xfrm>
            <a:off x="533400" y="1752600"/>
            <a:ext cx="8077200" cy="3323987"/>
          </a:xfrm>
          <a:prstGeom prst="rect">
            <a:avLst/>
          </a:prstGeom>
          <a:noFill/>
          <a:ln>
            <a:noFill/>
          </a:ln>
        </p:spPr>
        <p:txBody>
          <a:bodyPr wrap="square" rtlCol="0">
            <a:spAutoFit/>
          </a:bodyPr>
          <a:lstStyle/>
          <a:p>
            <a:pPr algn="l" rtl="0">
              <a:lnSpc>
                <a:spcPct val="150000"/>
              </a:lnSpc>
            </a:pPr>
            <a:r>
              <a:rPr lang="zh-CN" b="0" i="0" u="none" baseline="0">
                <a:latin typeface="+mn-lt"/>
              </a:rPr>
              <a:t>培养高层次的自我认知能力对领导者的好处</a:t>
            </a:r>
          </a:p>
          <a:p>
            <a:pPr algn="l" rtl="0">
              <a:lnSpc>
                <a:spcPct val="150000"/>
              </a:lnSpc>
            </a:pPr>
            <a:endParaRPr lang="zh-CN" dirty="0" smtClean="0">
              <a:latin typeface="+mn-lt"/>
            </a:endParaRPr>
          </a:p>
          <a:p>
            <a:pPr lvl="4" algn="l" rtl="0">
              <a:lnSpc>
                <a:spcPct val="150000"/>
              </a:lnSpc>
              <a:buFont typeface="Arial" pitchFamily="34" charset="0"/>
              <a:buChar char="•"/>
            </a:pPr>
            <a:r>
              <a:rPr lang="zh-CN" sz="2000" b="0" i="0" u="none" baseline="0">
                <a:solidFill>
                  <a:srgbClr val="464748"/>
                </a:solidFill>
                <a:latin typeface="+mn-lt"/>
              </a:rPr>
              <a:t> </a:t>
            </a:r>
            <a:r>
              <a:rPr lang="zh-CN" sz="1600" b="0" i="0" u="none" baseline="0">
                <a:solidFill>
                  <a:srgbClr val="464748"/>
                </a:solidFill>
                <a:latin typeface="+mn-lt"/>
              </a:rPr>
              <a:t>个人发展</a:t>
            </a:r>
          </a:p>
          <a:p>
            <a:pPr lvl="4" algn="l" rtl="0">
              <a:lnSpc>
                <a:spcPct val="150000"/>
              </a:lnSpc>
              <a:buFont typeface="Arial" pitchFamily="34" charset="0"/>
              <a:buChar char="•"/>
            </a:pPr>
            <a:r>
              <a:rPr lang="zh-CN" sz="1600" b="0" i="0" u="none" baseline="0">
                <a:solidFill>
                  <a:srgbClr val="464748"/>
                </a:solidFill>
                <a:latin typeface="+mn-lt"/>
              </a:rPr>
              <a:t> 决策技巧</a:t>
            </a:r>
          </a:p>
          <a:p>
            <a:pPr lvl="4" algn="l" rtl="0">
              <a:lnSpc>
                <a:spcPct val="150000"/>
              </a:lnSpc>
              <a:buFont typeface="Arial" pitchFamily="34" charset="0"/>
              <a:buChar char="•"/>
            </a:pPr>
            <a:r>
              <a:rPr lang="zh-CN" sz="1600" b="0" i="0" u="none" baseline="0">
                <a:solidFill>
                  <a:srgbClr val="464748"/>
                </a:solidFill>
                <a:latin typeface="+mn-lt"/>
              </a:rPr>
              <a:t> 管理压力</a:t>
            </a:r>
          </a:p>
          <a:p>
            <a:pPr lvl="4" algn="l" rtl="0">
              <a:lnSpc>
                <a:spcPct val="150000"/>
              </a:lnSpc>
              <a:buFont typeface="Arial" pitchFamily="34" charset="0"/>
              <a:buChar char="•"/>
            </a:pPr>
            <a:r>
              <a:rPr lang="zh-CN" sz="1600" b="0" i="0" u="none" baseline="0">
                <a:solidFill>
                  <a:srgbClr val="464748"/>
                </a:solidFill>
                <a:latin typeface="+mn-lt"/>
              </a:rPr>
              <a:t> 动力</a:t>
            </a:r>
          </a:p>
          <a:p>
            <a:pPr lvl="4" algn="l" rtl="0">
              <a:lnSpc>
                <a:spcPct val="150000"/>
              </a:lnSpc>
              <a:buFont typeface="Arial" pitchFamily="34" charset="0"/>
              <a:buChar char="•"/>
            </a:pPr>
            <a:r>
              <a:rPr lang="zh-CN" sz="1600" b="0" i="0" u="none" baseline="0">
                <a:solidFill>
                  <a:srgbClr val="464748"/>
                </a:solidFill>
                <a:latin typeface="+mn-lt"/>
              </a:rPr>
              <a:t> 理解情绪</a:t>
            </a:r>
          </a:p>
          <a:p>
            <a:pPr lvl="4" algn="l" rtl="0">
              <a:lnSpc>
                <a:spcPct val="150000"/>
              </a:lnSpc>
              <a:buFont typeface="Arial" pitchFamily="34" charset="0"/>
              <a:buChar char="•"/>
            </a:pPr>
            <a:r>
              <a:rPr lang="zh-CN" sz="1600" b="0" i="0" u="none" baseline="0">
                <a:solidFill>
                  <a:srgbClr val="464748"/>
                </a:solidFill>
                <a:latin typeface="+mn-lt"/>
              </a:rPr>
              <a:t> 建立信任</a:t>
            </a:r>
            <a:endParaRPr lang="zh-CN" sz="1600" dirty="0">
              <a:solidFill>
                <a:srgbClr val="464748"/>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9210778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自我认知</a:t>
            </a:r>
            <a:endParaRPr lang="zh-CN" sz="1800" dirty="0"/>
          </a:p>
        </p:txBody>
      </p:sp>
      <p:sp>
        <p:nvSpPr>
          <p:cNvPr id="4" name="TextBox 3"/>
          <p:cNvSpPr txBox="1"/>
          <p:nvPr/>
        </p:nvSpPr>
        <p:spPr>
          <a:xfrm>
            <a:off x="1066800" y="1600200"/>
            <a:ext cx="6934200" cy="4062651"/>
          </a:xfrm>
          <a:prstGeom prst="rect">
            <a:avLst/>
          </a:prstGeom>
          <a:noFill/>
          <a:ln>
            <a:solidFill>
              <a:schemeClr val="tx1"/>
            </a:solidFill>
          </a:ln>
        </p:spPr>
        <p:txBody>
          <a:bodyPr wrap="square" rtlCol="0">
            <a:spAutoFit/>
          </a:bodyPr>
          <a:lstStyle/>
          <a:p>
            <a:pPr algn="ctr" rtl="0"/>
            <a:endParaRPr lang="zh-CN" sz="2400" dirty="0" smtClean="0">
              <a:latin typeface="+mn-lt"/>
            </a:endParaRPr>
          </a:p>
          <a:p>
            <a:pPr algn="ctr" rtl="0"/>
            <a:r>
              <a:rPr lang="zh-CN" sz="2400" b="0" i="0" u="none" baseline="0">
                <a:latin typeface="+mn-lt"/>
              </a:rPr>
              <a:t>情商</a:t>
            </a:r>
          </a:p>
          <a:p>
            <a:pPr algn="l" rtl="0">
              <a:lnSpc>
                <a:spcPct val="150000"/>
              </a:lnSpc>
              <a:buFont typeface="Arial" pitchFamily="34" charset="0"/>
              <a:buChar char="•"/>
            </a:pPr>
            <a:endParaRPr lang="zh-CN" sz="2000" dirty="0" smtClean="0">
              <a:latin typeface="+mn-lt"/>
            </a:endParaRPr>
          </a:p>
          <a:p>
            <a:pPr marL="342900" indent="-342900" algn="l" rtl="0">
              <a:lnSpc>
                <a:spcPct val="150000"/>
              </a:lnSpc>
              <a:buFont typeface="Arial" pitchFamily="34" charset="0"/>
              <a:buChar char="•"/>
            </a:pPr>
            <a:r>
              <a:rPr lang="zh-CN" sz="2000" b="0" i="0" u="none" baseline="0">
                <a:latin typeface="+mn-lt"/>
              </a:rPr>
              <a:t>管理你的情绪</a:t>
            </a:r>
          </a:p>
          <a:p>
            <a:pPr marL="800100" lvl="1" indent="-342900" algn="l" rtl="0">
              <a:lnSpc>
                <a:spcPct val="150000"/>
              </a:lnSpc>
              <a:buFont typeface="Arial" pitchFamily="34" charset="0"/>
              <a:buChar char="•"/>
            </a:pPr>
            <a:r>
              <a:rPr lang="zh-CN" sz="2000" b="0" i="0" u="none" baseline="0">
                <a:latin typeface="+mn-lt"/>
              </a:rPr>
              <a:t>不允许你的情绪影响判断</a:t>
            </a:r>
          </a:p>
          <a:p>
            <a:pPr marL="342900" indent="-342900" algn="l" rtl="0">
              <a:lnSpc>
                <a:spcPct val="150000"/>
              </a:lnSpc>
              <a:buFont typeface="Arial" pitchFamily="34" charset="0"/>
              <a:buChar char="•"/>
            </a:pPr>
            <a:r>
              <a:rPr lang="zh-CN" sz="2000" b="0" i="0" u="none" baseline="0">
                <a:latin typeface="+mn-lt"/>
              </a:rPr>
              <a:t>认清你的感受</a:t>
            </a:r>
          </a:p>
          <a:p>
            <a:pPr marL="342900" indent="-342900" algn="l" rtl="0">
              <a:lnSpc>
                <a:spcPct val="150000"/>
              </a:lnSpc>
              <a:buFont typeface="Arial" pitchFamily="34" charset="0"/>
              <a:buChar char="•"/>
            </a:pPr>
            <a:r>
              <a:rPr lang="zh-CN" sz="2000" b="0" i="0" u="none" baseline="0">
                <a:latin typeface="+mn-lt"/>
              </a:rPr>
              <a:t>尊重他人的感受</a:t>
            </a:r>
          </a:p>
          <a:p>
            <a:pPr marL="342900" indent="-342900" algn="l" rtl="0">
              <a:lnSpc>
                <a:spcPct val="150000"/>
              </a:lnSpc>
              <a:buFont typeface="Arial" pitchFamily="34" charset="0"/>
              <a:buChar char="•"/>
            </a:pPr>
            <a:r>
              <a:rPr lang="zh-CN" sz="2000" b="0" i="0" u="none" baseline="0">
                <a:latin typeface="+mn-lt"/>
              </a:rPr>
              <a:t>保持理性和平静</a:t>
            </a:r>
          </a:p>
          <a:p>
            <a:pPr marL="342900" indent="-342900" algn="l" rtl="0">
              <a:lnSpc>
                <a:spcPct val="150000"/>
              </a:lnSpc>
            </a:pPr>
            <a:endParaRPr lang="zh-CN" sz="20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817475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1331640" y="1290337"/>
            <a:ext cx="7092280" cy="646331"/>
          </a:xfrm>
          <a:prstGeom prst="rect">
            <a:avLst/>
          </a:prstGeom>
          <a:noFill/>
        </p:spPr>
        <p:txBody>
          <a:bodyPr wrap="square" rtlCol="0">
            <a:spAutoFit/>
          </a:bodyPr>
          <a:lstStyle/>
          <a:p>
            <a:pPr algn="ctr" rtl="0"/>
            <a:r>
              <a:rPr lang="zh-CN" b="0" i="0" u="none" baseline="0">
                <a:solidFill>
                  <a:srgbClr val="464749"/>
                </a:solidFill>
                <a:latin typeface="+mn-lt"/>
              </a:rPr>
              <a:t>作为一名 Transwarp 领导者，“追求完美”的核心技能是最重要的领导力工具。</a:t>
            </a:r>
            <a:endParaRPr lang="zh-CN" dirty="0">
              <a:solidFill>
                <a:srgbClr val="464749"/>
              </a:solidFill>
              <a:latin typeface="+mn-lt"/>
            </a:endParaRPr>
          </a:p>
        </p:txBody>
      </p:sp>
      <p:graphicFrame>
        <p:nvGraphicFramePr>
          <p:cNvPr id="8" name="Diagram 7"/>
          <p:cNvGraphicFramePr/>
          <p:nvPr>
            <p:extLst>
              <p:ext uri="{D42A27DB-BD31-4B8C-83A1-F6EECF244321}">
                <p14:modId xmlns:p14="http://schemas.microsoft.com/office/powerpoint/2010/main" xmlns="" val="2071311412"/>
              </p:ext>
            </p:extLst>
          </p:nvPr>
        </p:nvGraphicFramePr>
        <p:xfrm>
          <a:off x="1555741" y="194744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6784290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grpSp>
        <p:nvGrpSpPr>
          <p:cNvPr id="3" name="Group 2"/>
          <p:cNvGrpSpPr/>
          <p:nvPr/>
        </p:nvGrpSpPr>
        <p:grpSpPr>
          <a:xfrm>
            <a:off x="1907704" y="1988840"/>
            <a:ext cx="5662982" cy="3438144"/>
            <a:chOff x="1357290" y="1500174"/>
            <a:chExt cx="6572297" cy="4214842"/>
          </a:xfrm>
        </p:grpSpPr>
        <p:sp>
          <p:nvSpPr>
            <p:cNvPr id="9" name="Rounded Rectangle 8"/>
            <p:cNvSpPr/>
            <p:nvPr/>
          </p:nvSpPr>
          <p:spPr>
            <a:xfrm>
              <a:off x="2214546" y="1500174"/>
              <a:ext cx="4643470" cy="64294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沟通能力 </a:t>
              </a:r>
              <a:endParaRPr lang="zh-CN" dirty="0"/>
            </a:p>
          </p:txBody>
        </p:sp>
        <p:grpSp>
          <p:nvGrpSpPr>
            <p:cNvPr id="35" name="Group 34"/>
            <p:cNvGrpSpPr/>
            <p:nvPr/>
          </p:nvGrpSpPr>
          <p:grpSpPr>
            <a:xfrm>
              <a:off x="1357290" y="3214686"/>
              <a:ext cx="6572297" cy="2500330"/>
              <a:chOff x="1000100" y="3214686"/>
              <a:chExt cx="6643735" cy="2500330"/>
            </a:xfrm>
          </p:grpSpPr>
          <p:grpSp>
            <p:nvGrpSpPr>
              <p:cNvPr id="34" name="Group 33"/>
              <p:cNvGrpSpPr/>
              <p:nvPr/>
            </p:nvGrpSpPr>
            <p:grpSpPr>
              <a:xfrm>
                <a:off x="1000100" y="3214686"/>
                <a:ext cx="2071702" cy="2500330"/>
                <a:chOff x="1000100" y="3214686"/>
                <a:chExt cx="2071702" cy="2500330"/>
              </a:xfrm>
            </p:grpSpPr>
            <p:sp>
              <p:nvSpPr>
                <p:cNvPr id="12" name="Rounded Rectangle 11"/>
                <p:cNvSpPr/>
                <p:nvPr/>
              </p:nvSpPr>
              <p:spPr>
                <a:xfrm>
                  <a:off x="1000100" y="3214686"/>
                  <a:ext cx="2000264" cy="64294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口头 </a:t>
                  </a:r>
                  <a:endParaRPr lang="zh-CN" dirty="0"/>
                </a:p>
              </p:txBody>
            </p:sp>
            <p:sp>
              <p:nvSpPr>
                <p:cNvPr id="15" name="Rounded Rectangle 14"/>
                <p:cNvSpPr/>
                <p:nvPr/>
              </p:nvSpPr>
              <p:spPr>
                <a:xfrm>
                  <a:off x="1000100" y="4143380"/>
                  <a:ext cx="2071702" cy="642942"/>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t>当面</a:t>
                  </a:r>
                  <a:endParaRPr lang="zh-CN" sz="1600" dirty="0"/>
                </a:p>
              </p:txBody>
            </p:sp>
            <p:sp>
              <p:nvSpPr>
                <p:cNvPr id="16" name="Rounded Rectangle 15"/>
                <p:cNvSpPr/>
                <p:nvPr/>
              </p:nvSpPr>
              <p:spPr>
                <a:xfrm>
                  <a:off x="1000100" y="5072074"/>
                  <a:ext cx="2071702" cy="642942"/>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t>电话</a:t>
                  </a:r>
                  <a:endParaRPr lang="zh-CN" sz="1600" dirty="0"/>
                </a:p>
              </p:txBody>
            </p:sp>
          </p:grpSp>
          <p:sp>
            <p:nvSpPr>
              <p:cNvPr id="17" name="Rounded Rectangle 16"/>
              <p:cNvSpPr/>
              <p:nvPr/>
            </p:nvSpPr>
            <p:spPr>
              <a:xfrm>
                <a:off x="5405186" y="3214686"/>
                <a:ext cx="2238649" cy="64294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t> 书面 </a:t>
                </a:r>
                <a:endParaRPr lang="zh-CN" dirty="0"/>
              </a:p>
            </p:txBody>
          </p:sp>
          <p:sp>
            <p:nvSpPr>
              <p:cNvPr id="18" name="Rounded Rectangle 17"/>
              <p:cNvSpPr/>
              <p:nvPr/>
            </p:nvSpPr>
            <p:spPr>
              <a:xfrm>
                <a:off x="5477400" y="4143380"/>
                <a:ext cx="2166435" cy="642942"/>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t>电子邮件、短信、社交媒体</a:t>
                </a:r>
                <a:endParaRPr lang="zh-CN" sz="1600" dirty="0"/>
              </a:p>
            </p:txBody>
          </p:sp>
          <p:sp>
            <p:nvSpPr>
              <p:cNvPr id="19" name="Rounded Rectangle 18"/>
              <p:cNvSpPr/>
              <p:nvPr/>
            </p:nvSpPr>
            <p:spPr>
              <a:xfrm>
                <a:off x="5477398" y="5072074"/>
                <a:ext cx="2166436" cy="642942"/>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t>信函、报告、提议</a:t>
                </a:r>
                <a:endParaRPr lang="zh-CN" sz="1600" dirty="0"/>
              </a:p>
            </p:txBody>
          </p:sp>
        </p:grpSp>
        <p:cxnSp>
          <p:nvCxnSpPr>
            <p:cNvPr id="21" name="Straight Arrow Connector 20"/>
            <p:cNvCxnSpPr>
              <a:stCxn id="9" idx="2"/>
              <a:endCxn id="12" idx="0"/>
            </p:cNvCxnSpPr>
            <p:nvPr/>
          </p:nvCxnSpPr>
          <p:spPr>
            <a:xfrm rot="5400000">
              <a:off x="2905690" y="1584095"/>
              <a:ext cx="1071570" cy="2189613"/>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2"/>
              <a:endCxn id="17" idx="0"/>
            </p:cNvCxnSpPr>
            <p:nvPr/>
          </p:nvCxnSpPr>
          <p:spPr>
            <a:xfrm rot="16200000" flipH="1">
              <a:off x="5143504" y="1535892"/>
              <a:ext cx="1071570" cy="228601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6300406"/>
            <a:ext cx="2016224" cy="557594"/>
            <a:chOff x="971600" y="4221088"/>
            <a:chExt cx="2016224" cy="557594"/>
          </a:xfrm>
        </p:grpSpPr>
        <p:pic>
          <p:nvPicPr>
            <p:cNvPr id="20" name="Picture 19"/>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22" name="TextBox 2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0279939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4" name="TextBox 3"/>
          <p:cNvSpPr txBox="1"/>
          <p:nvPr/>
        </p:nvSpPr>
        <p:spPr>
          <a:xfrm>
            <a:off x="428596" y="1412776"/>
            <a:ext cx="8215370" cy="1077218"/>
          </a:xfrm>
          <a:prstGeom prst="rect">
            <a:avLst/>
          </a:prstGeom>
          <a:noFill/>
          <a:ln>
            <a:noFill/>
          </a:ln>
        </p:spPr>
        <p:txBody>
          <a:bodyPr wrap="square" rtlCol="0">
            <a:spAutoFit/>
          </a:bodyPr>
          <a:lstStyle/>
          <a:p>
            <a:pPr algn="ctr" rtl="0"/>
            <a:r>
              <a:rPr lang="zh-CN" sz="2400">
                <a:solidFill>
                  <a:srgbClr val="464748"/>
                </a:solidFill>
                <a:latin typeface="+mn-lt"/>
              </a:rPr>
              <a:t/>
            </a:r>
            <a:br>
              <a:rPr lang="zh-CN" sz="2400">
                <a:solidFill>
                  <a:srgbClr val="464748"/>
                </a:solidFill>
                <a:latin typeface="+mn-lt"/>
              </a:rPr>
            </a:br>
            <a:r>
              <a:rPr lang="zh-CN" sz="2000" b="0" i="0" u="none" baseline="0">
                <a:solidFill>
                  <a:srgbClr val="464748"/>
                </a:solidFill>
                <a:latin typeface="+mn-lt"/>
              </a:rPr>
              <a:t>数据和信息之间有什么区别？</a:t>
            </a:r>
          </a:p>
          <a:p>
            <a:pPr algn="ctr" rtl="0"/>
            <a:endParaRPr lang="zh-CN" sz="2000" dirty="0">
              <a:solidFill>
                <a:srgbClr val="464748"/>
              </a:solidFill>
              <a:latin typeface="+mn-lt"/>
            </a:endParaRPr>
          </a:p>
        </p:txBody>
      </p:sp>
      <p:graphicFrame>
        <p:nvGraphicFramePr>
          <p:cNvPr id="8" name="Diagram 7"/>
          <p:cNvGraphicFramePr/>
          <p:nvPr>
            <p:extLst>
              <p:ext uri="{D42A27DB-BD31-4B8C-83A1-F6EECF244321}">
                <p14:modId xmlns:p14="http://schemas.microsoft.com/office/powerpoint/2010/main" xmlns="" val="2188571317"/>
              </p:ext>
            </p:extLst>
          </p:nvPr>
        </p:nvGraphicFramePr>
        <p:xfrm>
          <a:off x="571472" y="3071810"/>
          <a:ext cx="8001024" cy="20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428596" y="5429264"/>
            <a:ext cx="8358246" cy="369332"/>
          </a:xfrm>
          <a:prstGeom prst="rect">
            <a:avLst/>
          </a:prstGeom>
          <a:solidFill>
            <a:schemeClr val="bg1">
              <a:lumMod val="95000"/>
            </a:schemeClr>
          </a:solidFill>
          <a:ln>
            <a:noFill/>
          </a:ln>
        </p:spPr>
        <p:txBody>
          <a:bodyPr wrap="square" rtlCol="0">
            <a:spAutoFit/>
          </a:bodyPr>
          <a:lstStyle/>
          <a:p>
            <a:pPr algn="ctr" rtl="0"/>
            <a:r>
              <a:rPr lang="zh-CN" b="0" i="0" u="none" baseline="0">
                <a:solidFill>
                  <a:srgbClr val="464748"/>
                </a:solidFill>
                <a:latin typeface="+mn-lt"/>
              </a:rPr>
              <a:t>“我们对信息很饥渴，而数据则多如牛毛。”</a:t>
            </a:r>
            <a:endParaRPr lang="zh-CN" dirty="0">
              <a:solidFill>
                <a:srgbClr val="464748"/>
              </a:solidFill>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7101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285720" y="1428736"/>
            <a:ext cx="8429684" cy="369332"/>
          </a:xfrm>
          <a:prstGeom prst="rect">
            <a:avLst/>
          </a:prstGeom>
          <a:noFill/>
        </p:spPr>
        <p:txBody>
          <a:bodyPr wrap="square" rtlCol="0">
            <a:spAutoFit/>
          </a:bodyPr>
          <a:lstStyle/>
          <a:p>
            <a:pPr algn="ctr" rtl="0"/>
            <a:r>
              <a:rPr lang="zh-CN" b="0" i="0" u="none" baseline="0">
                <a:solidFill>
                  <a:srgbClr val="464748"/>
                </a:solidFill>
                <a:latin typeface="+mn-lt"/>
              </a:rPr>
              <a:t>良好的沟通是指双方对信息的理解相同</a:t>
            </a:r>
            <a:endParaRPr lang="zh-CN" dirty="0">
              <a:solidFill>
                <a:srgbClr val="464748"/>
              </a:solidFill>
              <a:latin typeface="+mn-lt"/>
            </a:endParaRPr>
          </a:p>
        </p:txBody>
      </p:sp>
      <p:grpSp>
        <p:nvGrpSpPr>
          <p:cNvPr id="14" name="Group 13"/>
          <p:cNvGrpSpPr/>
          <p:nvPr/>
        </p:nvGrpSpPr>
        <p:grpSpPr>
          <a:xfrm>
            <a:off x="285720" y="3000372"/>
            <a:ext cx="8501122" cy="2571768"/>
            <a:chOff x="285720" y="2714620"/>
            <a:chExt cx="8501122" cy="3071834"/>
          </a:xfrm>
        </p:grpSpPr>
        <p:sp>
          <p:nvSpPr>
            <p:cNvPr id="13" name="Oval 12"/>
            <p:cNvSpPr/>
            <p:nvPr/>
          </p:nvSpPr>
          <p:spPr>
            <a:xfrm>
              <a:off x="285720" y="2714620"/>
              <a:ext cx="8501122" cy="30718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4" name="Rectangle 3"/>
            <p:cNvSpPr/>
            <p:nvPr/>
          </p:nvSpPr>
          <p:spPr>
            <a:xfrm>
              <a:off x="928662" y="3929066"/>
              <a:ext cx="1714512" cy="7143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你发出的信息是什么？</a:t>
              </a:r>
              <a:endParaRPr lang="zh-CN" dirty="0">
                <a:solidFill>
                  <a:srgbClr val="464749"/>
                </a:solidFill>
              </a:endParaRPr>
            </a:p>
          </p:txBody>
        </p:sp>
        <p:sp>
          <p:nvSpPr>
            <p:cNvPr id="5" name="Rectangle 4"/>
            <p:cNvSpPr/>
            <p:nvPr/>
          </p:nvSpPr>
          <p:spPr>
            <a:xfrm>
              <a:off x="3643306" y="3929066"/>
              <a:ext cx="1714512" cy="7143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你的信息发给谁？</a:t>
              </a:r>
              <a:endParaRPr lang="zh-CN" dirty="0">
                <a:solidFill>
                  <a:srgbClr val="464749"/>
                </a:solidFill>
              </a:endParaRPr>
            </a:p>
          </p:txBody>
        </p:sp>
        <p:sp>
          <p:nvSpPr>
            <p:cNvPr id="6" name="Rectangle 5"/>
            <p:cNvSpPr/>
            <p:nvPr/>
          </p:nvSpPr>
          <p:spPr>
            <a:xfrm>
              <a:off x="6357950" y="3929066"/>
              <a:ext cx="1714512" cy="71438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rgbClr val="464749"/>
                  </a:solidFill>
                </a:rPr>
                <a:t>对方会如何接收？</a:t>
              </a:r>
              <a:endParaRPr lang="zh-CN" dirty="0">
                <a:solidFill>
                  <a:srgbClr val="464749"/>
                </a:solidFill>
              </a:endParaRPr>
            </a:p>
          </p:txBody>
        </p:sp>
        <p:cxnSp>
          <p:nvCxnSpPr>
            <p:cNvPr id="8" name="Straight Arrow Connector 7"/>
            <p:cNvCxnSpPr>
              <a:stCxn id="4" idx="3"/>
              <a:endCxn id="5" idx="1"/>
            </p:cNvCxnSpPr>
            <p:nvPr/>
          </p:nvCxnSpPr>
          <p:spPr>
            <a:xfrm>
              <a:off x="2643174" y="4286256"/>
              <a:ext cx="1000132" cy="158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6" idx="1"/>
            </p:cNvCxnSpPr>
            <p:nvPr/>
          </p:nvCxnSpPr>
          <p:spPr>
            <a:xfrm>
              <a:off x="5357818" y="4286256"/>
              <a:ext cx="1000132" cy="1588"/>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0" y="6300406"/>
            <a:ext cx="2016224" cy="557594"/>
            <a:chOff x="971600" y="4221088"/>
            <a:chExt cx="2016224" cy="557594"/>
          </a:xfrm>
        </p:grpSpPr>
        <p:pic>
          <p:nvPicPr>
            <p:cNvPr id="12" name="Picture 11"/>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5" name="TextBox 1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852434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14282" y="1071546"/>
            <a:ext cx="8786874" cy="514353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grpSp>
        <p:nvGrpSpPr>
          <p:cNvPr id="24" name="Group 23"/>
          <p:cNvGrpSpPr/>
          <p:nvPr/>
        </p:nvGrpSpPr>
        <p:grpSpPr>
          <a:xfrm>
            <a:off x="428596" y="2214554"/>
            <a:ext cx="8358246" cy="2857520"/>
            <a:chOff x="214282" y="2096288"/>
            <a:chExt cx="8715436" cy="2412563"/>
          </a:xfrm>
        </p:grpSpPr>
        <p:grpSp>
          <p:nvGrpSpPr>
            <p:cNvPr id="20" name="Group 19"/>
            <p:cNvGrpSpPr/>
            <p:nvPr/>
          </p:nvGrpSpPr>
          <p:grpSpPr>
            <a:xfrm>
              <a:off x="214282" y="2786058"/>
              <a:ext cx="8715436" cy="1559206"/>
              <a:chOff x="214282" y="2786058"/>
              <a:chExt cx="8715436" cy="1559206"/>
            </a:xfrm>
          </p:grpSpPr>
          <p:sp>
            <p:nvSpPr>
              <p:cNvPr id="5" name="Oval 4"/>
              <p:cNvSpPr/>
              <p:nvPr/>
            </p:nvSpPr>
            <p:spPr>
              <a:xfrm>
                <a:off x="7439900" y="2786058"/>
                <a:ext cx="1489818" cy="128588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接收者</a:t>
                </a:r>
                <a:endParaRPr lang="zh-CN" sz="1600" dirty="0">
                  <a:solidFill>
                    <a:schemeClr val="tx1"/>
                  </a:solidFill>
                </a:endParaRPr>
              </a:p>
            </p:txBody>
          </p:sp>
          <p:sp>
            <p:nvSpPr>
              <p:cNvPr id="6" name="Rectangle 5"/>
              <p:cNvSpPr/>
              <p:nvPr/>
            </p:nvSpPr>
            <p:spPr>
              <a:xfrm>
                <a:off x="2285984" y="3071810"/>
                <a:ext cx="1056916" cy="714380"/>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转化</a:t>
                </a:r>
                <a:endParaRPr lang="zh-CN" sz="1600" dirty="0">
                  <a:solidFill>
                    <a:schemeClr val="tx1"/>
                  </a:solidFill>
                </a:endParaRPr>
              </a:p>
            </p:txBody>
          </p:sp>
          <p:sp>
            <p:nvSpPr>
              <p:cNvPr id="7" name="Rectangle 6"/>
              <p:cNvSpPr/>
              <p:nvPr/>
            </p:nvSpPr>
            <p:spPr>
              <a:xfrm>
                <a:off x="5875745" y="3071810"/>
                <a:ext cx="1020371" cy="714380"/>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解读</a:t>
                </a:r>
                <a:endParaRPr lang="zh-CN" sz="1600" dirty="0">
                  <a:solidFill>
                    <a:schemeClr val="tx1"/>
                  </a:solidFill>
                </a:endParaRPr>
              </a:p>
            </p:txBody>
          </p:sp>
          <p:sp>
            <p:nvSpPr>
              <p:cNvPr id="8" name="Right Arrow 7"/>
              <p:cNvSpPr/>
              <p:nvPr/>
            </p:nvSpPr>
            <p:spPr>
              <a:xfrm>
                <a:off x="4000496" y="2928934"/>
                <a:ext cx="1225162" cy="1000132"/>
              </a:xfrm>
              <a:prstGeom prst="rightArrow">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媒介</a:t>
                </a:r>
                <a:endParaRPr lang="zh-CN" sz="1600" dirty="0">
                  <a:solidFill>
                    <a:schemeClr val="tx1"/>
                  </a:solidFill>
                </a:endParaRPr>
              </a:p>
            </p:txBody>
          </p:sp>
          <p:sp>
            <p:nvSpPr>
              <p:cNvPr id="9" name="Oval 8"/>
              <p:cNvSpPr/>
              <p:nvPr/>
            </p:nvSpPr>
            <p:spPr>
              <a:xfrm>
                <a:off x="214282" y="2786058"/>
                <a:ext cx="1428760" cy="128588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1600" b="0" i="0" u="none" baseline="0">
                    <a:solidFill>
                      <a:schemeClr val="tx1"/>
                    </a:solidFill>
                  </a:rPr>
                  <a:t>来源</a:t>
                </a:r>
                <a:endParaRPr lang="zh-CN" sz="1600" dirty="0">
                  <a:solidFill>
                    <a:schemeClr val="tx1"/>
                  </a:solidFill>
                </a:endParaRPr>
              </a:p>
            </p:txBody>
          </p:sp>
          <p:cxnSp>
            <p:nvCxnSpPr>
              <p:cNvPr id="11" name="Straight Arrow Connector 10"/>
              <p:cNvCxnSpPr>
                <a:stCxn id="9" idx="6"/>
                <a:endCxn id="6" idx="1"/>
              </p:cNvCxnSpPr>
              <p:nvPr/>
            </p:nvCxnSpPr>
            <p:spPr>
              <a:xfrm>
                <a:off x="1643042" y="3429000"/>
                <a:ext cx="642942" cy="14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8" idx="1"/>
              </p:cNvCxnSpPr>
              <p:nvPr/>
            </p:nvCxnSpPr>
            <p:spPr>
              <a:xfrm>
                <a:off x="3342900" y="3429000"/>
                <a:ext cx="657596"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3"/>
                <a:endCxn id="7" idx="1"/>
              </p:cNvCxnSpPr>
              <p:nvPr/>
            </p:nvCxnSpPr>
            <p:spPr>
              <a:xfrm flipV="1">
                <a:off x="5225658" y="3429000"/>
                <a:ext cx="650087"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3"/>
                <a:endCxn id="5" idx="2"/>
              </p:cNvCxnSpPr>
              <p:nvPr/>
            </p:nvCxnSpPr>
            <p:spPr>
              <a:xfrm>
                <a:off x="6896117" y="3429000"/>
                <a:ext cx="543783" cy="14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643042" y="2928934"/>
                <a:ext cx="5929354" cy="338554"/>
                <a:chOff x="1500166" y="2714620"/>
                <a:chExt cx="5929354" cy="338554"/>
              </a:xfrm>
            </p:grpSpPr>
            <p:sp>
              <p:nvSpPr>
                <p:cNvPr id="32" name="TextBox 31"/>
                <p:cNvSpPr txBox="1"/>
                <p:nvPr/>
              </p:nvSpPr>
              <p:spPr>
                <a:xfrm>
                  <a:off x="1500166" y="2714620"/>
                  <a:ext cx="642942" cy="338554"/>
                </a:xfrm>
                <a:prstGeom prst="rect">
                  <a:avLst/>
                </a:prstGeom>
                <a:noFill/>
              </p:spPr>
              <p:txBody>
                <a:bodyPr wrap="square" rtlCol="0">
                  <a:spAutoFit/>
                </a:bodyPr>
                <a:lstStyle/>
                <a:p>
                  <a:pPr algn="l" rtl="0"/>
                  <a:r>
                    <a:rPr lang="zh-CN" sz="1600" b="0" i="0" u="none" baseline="0">
                      <a:latin typeface="+mn-lt"/>
                    </a:rPr>
                    <a:t>信息</a:t>
                  </a:r>
                  <a:endParaRPr lang="zh-CN" sz="1600" dirty="0">
                    <a:latin typeface="+mn-lt"/>
                  </a:endParaRPr>
                </a:p>
              </p:txBody>
            </p:sp>
            <p:sp>
              <p:nvSpPr>
                <p:cNvPr id="33" name="TextBox 32"/>
                <p:cNvSpPr txBox="1"/>
                <p:nvPr/>
              </p:nvSpPr>
              <p:spPr>
                <a:xfrm>
                  <a:off x="3214678" y="2714620"/>
                  <a:ext cx="642942" cy="338554"/>
                </a:xfrm>
                <a:prstGeom prst="rect">
                  <a:avLst/>
                </a:prstGeom>
                <a:noFill/>
              </p:spPr>
              <p:txBody>
                <a:bodyPr wrap="square" rtlCol="0">
                  <a:spAutoFit/>
                </a:bodyPr>
                <a:lstStyle/>
                <a:p>
                  <a:pPr algn="l" rtl="0"/>
                  <a:r>
                    <a:rPr lang="zh-CN" sz="1600" b="0" i="0" u="none" baseline="0">
                      <a:latin typeface="+mn-lt"/>
                    </a:rPr>
                    <a:t>信息</a:t>
                  </a:r>
                  <a:endParaRPr lang="zh-CN" sz="1600" dirty="0">
                    <a:latin typeface="+mn-lt"/>
                  </a:endParaRPr>
                </a:p>
              </p:txBody>
            </p:sp>
            <p:sp>
              <p:nvSpPr>
                <p:cNvPr id="34" name="TextBox 33"/>
                <p:cNvSpPr txBox="1"/>
                <p:nvPr/>
              </p:nvSpPr>
              <p:spPr>
                <a:xfrm>
                  <a:off x="5000628" y="2714620"/>
                  <a:ext cx="642942" cy="338554"/>
                </a:xfrm>
                <a:prstGeom prst="rect">
                  <a:avLst/>
                </a:prstGeom>
                <a:noFill/>
              </p:spPr>
              <p:txBody>
                <a:bodyPr wrap="square" rtlCol="0">
                  <a:spAutoFit/>
                </a:bodyPr>
                <a:lstStyle/>
                <a:p>
                  <a:pPr algn="l" rtl="0"/>
                  <a:r>
                    <a:rPr lang="zh-CN" sz="1600" b="0" i="0" u="none" baseline="0">
                      <a:latin typeface="+mn-lt"/>
                    </a:rPr>
                    <a:t>信息</a:t>
                  </a:r>
                  <a:endParaRPr lang="zh-CN" sz="1600" dirty="0">
                    <a:latin typeface="+mn-lt"/>
                  </a:endParaRPr>
                </a:p>
              </p:txBody>
            </p:sp>
            <p:sp>
              <p:nvSpPr>
                <p:cNvPr id="35" name="TextBox 34"/>
                <p:cNvSpPr txBox="1"/>
                <p:nvPr/>
              </p:nvSpPr>
              <p:spPr>
                <a:xfrm>
                  <a:off x="6786578" y="2714620"/>
                  <a:ext cx="642942" cy="338554"/>
                </a:xfrm>
                <a:prstGeom prst="rect">
                  <a:avLst/>
                </a:prstGeom>
                <a:noFill/>
              </p:spPr>
              <p:txBody>
                <a:bodyPr wrap="square" rtlCol="0">
                  <a:spAutoFit/>
                </a:bodyPr>
                <a:lstStyle/>
                <a:p>
                  <a:pPr algn="l" rtl="0"/>
                  <a:r>
                    <a:rPr lang="zh-CN" sz="1600" b="0" i="0" u="none" baseline="0">
                      <a:latin typeface="+mn-lt"/>
                    </a:rPr>
                    <a:t>信息</a:t>
                  </a:r>
                  <a:endParaRPr lang="zh-CN" sz="1600" dirty="0">
                    <a:latin typeface="+mn-lt"/>
                  </a:endParaRPr>
                </a:p>
              </p:txBody>
            </p:sp>
          </p:grpSp>
          <p:sp>
            <p:nvSpPr>
              <p:cNvPr id="19" name="Rectangle 18"/>
              <p:cNvSpPr/>
              <p:nvPr/>
            </p:nvSpPr>
            <p:spPr>
              <a:xfrm>
                <a:off x="3864336" y="4059512"/>
                <a:ext cx="1357322" cy="285752"/>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b="0" i="0" u="none" baseline="0">
                    <a:solidFill>
                      <a:schemeClr val="tx1"/>
                    </a:solidFill>
                  </a:rPr>
                  <a:t>反馈</a:t>
                </a:r>
                <a:endParaRPr lang="zh-CN" dirty="0">
                  <a:solidFill>
                    <a:schemeClr val="tx1"/>
                  </a:solidFill>
                </a:endParaRPr>
              </a:p>
            </p:txBody>
          </p:sp>
        </p:grpSp>
        <p:sp>
          <p:nvSpPr>
            <p:cNvPr id="21" name="Freeform 20"/>
            <p:cNvSpPr/>
            <p:nvPr/>
          </p:nvSpPr>
          <p:spPr>
            <a:xfrm>
              <a:off x="1135627" y="2096288"/>
              <a:ext cx="7008274" cy="618330"/>
            </a:xfrm>
            <a:custGeom>
              <a:avLst/>
              <a:gdLst>
                <a:gd name="connsiteX0" fmla="*/ 7064477 w 7064477"/>
                <a:gd name="connsiteY0" fmla="*/ 993058 h 993058"/>
                <a:gd name="connsiteX1" fmla="*/ 3406877 w 7064477"/>
                <a:gd name="connsiteY1" fmla="*/ 4916 h 993058"/>
                <a:gd name="connsiteX2" fmla="*/ 0 w 7064477"/>
                <a:gd name="connsiteY2" fmla="*/ 963561 h 993058"/>
              </a:gdLst>
              <a:ahLst/>
              <a:cxnLst>
                <a:cxn ang="0">
                  <a:pos x="connsiteX0" y="connsiteY0"/>
                </a:cxn>
                <a:cxn ang="0">
                  <a:pos x="connsiteX1" y="connsiteY1"/>
                </a:cxn>
                <a:cxn ang="0">
                  <a:pos x="connsiteX2" y="connsiteY2"/>
                </a:cxn>
              </a:cxnLst>
              <a:rect l="l" t="t" r="r" b="b"/>
              <a:pathLst>
                <a:path w="7064477" h="993058">
                  <a:moveTo>
                    <a:pt x="7064477" y="993058"/>
                  </a:moveTo>
                  <a:cubicBezTo>
                    <a:pt x="5824383" y="501445"/>
                    <a:pt x="4584290" y="9832"/>
                    <a:pt x="3406877" y="4916"/>
                  </a:cubicBezTo>
                  <a:cubicBezTo>
                    <a:pt x="2229464" y="0"/>
                    <a:pt x="1114732" y="481780"/>
                    <a:pt x="0" y="963561"/>
                  </a:cubicBezTo>
                </a:path>
              </a:pathLst>
            </a:cu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dirty="0"/>
            </a:p>
          </p:txBody>
        </p:sp>
        <p:sp>
          <p:nvSpPr>
            <p:cNvPr id="23" name="TextBox 22"/>
            <p:cNvSpPr txBox="1"/>
            <p:nvPr/>
          </p:nvSpPr>
          <p:spPr>
            <a:xfrm>
              <a:off x="3417391" y="2349608"/>
              <a:ext cx="2178860" cy="518403"/>
            </a:xfrm>
            <a:prstGeom prst="rect">
              <a:avLst/>
            </a:prstGeom>
            <a:solidFill>
              <a:srgbClr val="FFC000"/>
            </a:solidFill>
          </p:spPr>
          <p:txBody>
            <a:bodyPr wrap="square" rtlCol="0" anchor="ctr">
              <a:spAutoFit/>
            </a:bodyPr>
            <a:lstStyle/>
            <a:p>
              <a:pPr algn="ctr" rtl="0"/>
              <a:r>
                <a:rPr lang="zh-CN" sz="1600" b="0" i="0" u="none" baseline="0">
                  <a:latin typeface="+mn-lt"/>
                </a:rPr>
                <a:t>上下文</a:t>
              </a:r>
            </a:p>
            <a:p>
              <a:pPr algn="ctr" rtl="0"/>
              <a:r>
                <a:rPr lang="zh-CN" sz="1600" b="0" i="0" u="none" baseline="0">
                  <a:latin typeface="+mn-lt"/>
                </a:rPr>
                <a:t>情形和文化</a:t>
              </a:r>
              <a:endParaRPr lang="zh-CN" sz="1600" dirty="0">
                <a:latin typeface="+mn-lt"/>
              </a:endParaRPr>
            </a:p>
          </p:txBody>
        </p:sp>
        <p:sp>
          <p:nvSpPr>
            <p:cNvPr id="28" name="Freeform 27"/>
            <p:cNvSpPr/>
            <p:nvPr/>
          </p:nvSpPr>
          <p:spPr>
            <a:xfrm flipV="1">
              <a:off x="1000100" y="4143380"/>
              <a:ext cx="7008274" cy="365471"/>
            </a:xfrm>
            <a:custGeom>
              <a:avLst/>
              <a:gdLst>
                <a:gd name="connsiteX0" fmla="*/ 7064477 w 7064477"/>
                <a:gd name="connsiteY0" fmla="*/ 993058 h 993058"/>
                <a:gd name="connsiteX1" fmla="*/ 3406877 w 7064477"/>
                <a:gd name="connsiteY1" fmla="*/ 4916 h 993058"/>
                <a:gd name="connsiteX2" fmla="*/ 0 w 7064477"/>
                <a:gd name="connsiteY2" fmla="*/ 963561 h 993058"/>
              </a:gdLst>
              <a:ahLst/>
              <a:cxnLst>
                <a:cxn ang="0">
                  <a:pos x="connsiteX0" y="connsiteY0"/>
                </a:cxn>
                <a:cxn ang="0">
                  <a:pos x="connsiteX1" y="connsiteY1"/>
                </a:cxn>
                <a:cxn ang="0">
                  <a:pos x="connsiteX2" y="connsiteY2"/>
                </a:cxn>
              </a:cxnLst>
              <a:rect l="l" t="t" r="r" b="b"/>
              <a:pathLst>
                <a:path w="7064477" h="993058">
                  <a:moveTo>
                    <a:pt x="7064477" y="993058"/>
                  </a:moveTo>
                  <a:cubicBezTo>
                    <a:pt x="5824383" y="501445"/>
                    <a:pt x="4584290" y="9832"/>
                    <a:pt x="3406877" y="4916"/>
                  </a:cubicBezTo>
                  <a:cubicBezTo>
                    <a:pt x="2229464" y="0"/>
                    <a:pt x="1114732" y="481780"/>
                    <a:pt x="0" y="963561"/>
                  </a:cubicBezTo>
                </a:path>
              </a:pathLst>
            </a:cu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dirty="0"/>
            </a:p>
          </p:txBody>
        </p:sp>
      </p:grpSp>
      <p:sp>
        <p:nvSpPr>
          <p:cNvPr id="37" name="TextBox 36"/>
          <p:cNvSpPr txBox="1"/>
          <p:nvPr/>
        </p:nvSpPr>
        <p:spPr>
          <a:xfrm>
            <a:off x="1214414" y="1214422"/>
            <a:ext cx="6858048" cy="461665"/>
          </a:xfrm>
          <a:prstGeom prst="rect">
            <a:avLst/>
          </a:prstGeom>
          <a:noFill/>
        </p:spPr>
        <p:txBody>
          <a:bodyPr wrap="square" rtlCol="0">
            <a:spAutoFit/>
          </a:bodyPr>
          <a:lstStyle/>
          <a:p>
            <a:pPr algn="ctr" rtl="0"/>
            <a:r>
              <a:rPr lang="zh-CN" sz="2400" b="0" i="0" u="none" baseline="0">
                <a:latin typeface="+mn-lt"/>
              </a:rPr>
              <a:t>沟通过程</a:t>
            </a:r>
            <a:endParaRPr lang="zh-CN" sz="2400" dirty="0">
              <a:latin typeface="+mn-lt"/>
            </a:endParaRPr>
          </a:p>
        </p:txBody>
      </p:sp>
      <p:sp>
        <p:nvSpPr>
          <p:cNvPr id="39" name="TextBox 38"/>
          <p:cNvSpPr txBox="1"/>
          <p:nvPr/>
        </p:nvSpPr>
        <p:spPr>
          <a:xfrm>
            <a:off x="428596" y="5643578"/>
            <a:ext cx="8429684" cy="400110"/>
          </a:xfrm>
          <a:prstGeom prst="rect">
            <a:avLst/>
          </a:prstGeom>
          <a:solidFill>
            <a:srgbClr val="FF3300"/>
          </a:solidFill>
        </p:spPr>
        <p:txBody>
          <a:bodyPr wrap="square" rtlCol="0">
            <a:spAutoFit/>
          </a:bodyPr>
          <a:lstStyle/>
          <a:p>
            <a:pPr algn="l" rtl="0"/>
            <a:r>
              <a:rPr lang="zh-CN" sz="2000" b="0" i="0" u="none" baseline="0">
                <a:solidFill>
                  <a:schemeClr val="bg1"/>
                </a:solidFill>
                <a:latin typeface="+mn-lt"/>
              </a:rPr>
              <a:t>沟通过程的每个环节都要悉心管理</a:t>
            </a:r>
            <a:endParaRPr lang="zh-CN" sz="2000" dirty="0">
              <a:solidFill>
                <a:schemeClr val="bg1"/>
              </a:solidFill>
              <a:latin typeface="+mn-lt"/>
            </a:endParaRPr>
          </a:p>
        </p:txBody>
      </p:sp>
      <p:cxnSp>
        <p:nvCxnSpPr>
          <p:cNvPr id="44" name="Straight Connector 43"/>
          <p:cNvCxnSpPr/>
          <p:nvPr/>
        </p:nvCxnSpPr>
        <p:spPr>
          <a:xfrm rot="16200000" flipH="1">
            <a:off x="2821767" y="3607595"/>
            <a:ext cx="3500464" cy="1"/>
          </a:xfrm>
          <a:prstGeom prst="line">
            <a:avLst/>
          </a:prstGeom>
          <a:ln w="57150">
            <a:solidFill>
              <a:srgbClr val="464748"/>
            </a:solidFill>
            <a:prstDash val="sysDash"/>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0" y="6300406"/>
            <a:ext cx="2016224" cy="557594"/>
            <a:chOff x="971600" y="4221088"/>
            <a:chExt cx="2016224" cy="557594"/>
          </a:xfrm>
        </p:grpSpPr>
        <p:pic>
          <p:nvPicPr>
            <p:cNvPr id="29" name="Picture 28"/>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30" name="TextBox 2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7719651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graphicFrame>
        <p:nvGraphicFramePr>
          <p:cNvPr id="23" name="Table 22"/>
          <p:cNvGraphicFramePr>
            <a:graphicFrameLocks noGrp="1"/>
          </p:cNvGraphicFramePr>
          <p:nvPr>
            <p:extLst>
              <p:ext uri="{D42A27DB-BD31-4B8C-83A1-F6EECF244321}">
                <p14:modId xmlns:p14="http://schemas.microsoft.com/office/powerpoint/2010/main" xmlns="" val="529790865"/>
              </p:ext>
            </p:extLst>
          </p:nvPr>
        </p:nvGraphicFramePr>
        <p:xfrm>
          <a:off x="827584" y="1214420"/>
          <a:ext cx="8102134" cy="4590848"/>
        </p:xfrm>
        <a:graphic>
          <a:graphicData uri="http://schemas.openxmlformats.org/drawingml/2006/table">
            <a:tbl>
              <a:tblPr firstRow="1" bandRow="1">
                <a:tableStyleId>{5C22544A-7EE6-4342-B048-85BDC9FD1C3A}</a:tableStyleId>
              </a:tblPr>
              <a:tblGrid>
                <a:gridCol w="1838299"/>
                <a:gridCol w="6263835"/>
              </a:tblGrid>
              <a:tr h="573856">
                <a:tc>
                  <a:txBody>
                    <a:bodyPr/>
                    <a:lstStyle/>
                    <a:p>
                      <a:pPr algn="l" rtl="0"/>
                      <a:r>
                        <a:rPr lang="zh-CN" sz="1600" b="0" i="0" u="none" baseline="0">
                          <a:solidFill>
                            <a:srgbClr val="464749"/>
                          </a:solidFill>
                        </a:rPr>
                        <a:t>来源</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rtl="0"/>
                      <a:r>
                        <a:rPr lang="zh-CN" sz="1400" b="0" i="0" u="none" baseline="0">
                          <a:solidFill>
                            <a:srgbClr val="464749"/>
                          </a:solidFill>
                        </a:rPr>
                        <a:t>你！ – 必须清楚在沟通什么以及为何要沟通</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信息 - 信息</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sz="1400" b="0" i="0" u="none" baseline="0">
                          <a:solidFill>
                            <a:srgbClr val="464749"/>
                          </a:solidFill>
                        </a:rPr>
                        <a:t>要沟通的信息</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转化</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algn="l" rtl="0"/>
                      <a:r>
                        <a:rPr lang="zh-CN" sz="1400" b="0" i="0" u="none" baseline="0">
                          <a:solidFill>
                            <a:srgbClr val="464749"/>
                          </a:solidFill>
                        </a:rPr>
                        <a:t>将信息通过一种能够传递和接收的形式来传递</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媒介</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l" rtl="0"/>
                      <a:r>
                        <a:rPr lang="zh-CN" sz="1400" b="0" i="0" u="none" baseline="0">
                          <a:solidFill>
                            <a:srgbClr val="464749"/>
                          </a:solidFill>
                        </a:rPr>
                        <a:t>用于沟通的媒介 – 电话、电子邮件等</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解读</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solidFill>
                  </a:tcPr>
                </a:tc>
                <a:tc>
                  <a:txBody>
                    <a:bodyPr/>
                    <a:lstStyle/>
                    <a:p>
                      <a:pPr algn="l" rtl="0"/>
                      <a:r>
                        <a:rPr lang="zh-CN" sz="1400" b="0" i="0" u="none" baseline="0">
                          <a:solidFill>
                            <a:srgbClr val="464749"/>
                          </a:solidFill>
                        </a:rPr>
                        <a:t>理解信息，比如认真阅读</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接收者</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rtl="0"/>
                      <a:r>
                        <a:rPr lang="zh-CN" sz="1400" b="0" i="0" u="none" baseline="0">
                          <a:solidFill>
                            <a:srgbClr val="464749"/>
                          </a:solidFill>
                        </a:rPr>
                        <a:t>你希望以某种方式予以回应的人，但…..</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反馈</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l" rtl="0"/>
                      <a:r>
                        <a:rPr lang="zh-CN" sz="1400" b="0" i="0" u="none" baseline="0">
                          <a:solidFill>
                            <a:srgbClr val="464749"/>
                          </a:solidFill>
                        </a:rPr>
                        <a:t>您怎样才能知道受众明白了你的意思</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3856">
                <a:tc>
                  <a:txBody>
                    <a:bodyPr/>
                    <a:lstStyle/>
                    <a:p>
                      <a:pPr algn="l" rtl="0"/>
                      <a:r>
                        <a:rPr lang="zh-CN" sz="1600" b="0" i="0" u="none" baseline="0">
                          <a:solidFill>
                            <a:srgbClr val="464749"/>
                          </a:solidFill>
                        </a:rPr>
                        <a:t>上下文</a:t>
                      </a:r>
                      <a:endParaRPr lang="zh-CN" sz="16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l" rtl="0"/>
                      <a:r>
                        <a:rPr lang="zh-CN" sz="1400" b="0" i="0" u="none" baseline="0">
                          <a:solidFill>
                            <a:srgbClr val="464749"/>
                          </a:solidFill>
                        </a:rPr>
                        <a:t>接收者的文化环境或所处情形</a:t>
                      </a:r>
                      <a:endParaRPr lang="zh-CN" sz="14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7263641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4" name="TextBox 3"/>
          <p:cNvSpPr txBox="1"/>
          <p:nvPr/>
        </p:nvSpPr>
        <p:spPr>
          <a:xfrm>
            <a:off x="467544" y="1268760"/>
            <a:ext cx="8643998" cy="4698530"/>
          </a:xfrm>
          <a:prstGeom prst="rect">
            <a:avLst/>
          </a:prstGeom>
          <a:noFill/>
        </p:spPr>
        <p:txBody>
          <a:bodyPr wrap="square" rtlCol="0">
            <a:spAutoFit/>
          </a:bodyPr>
          <a:lstStyle/>
          <a:p>
            <a:pPr algn="ctr" rtl="0">
              <a:lnSpc>
                <a:spcPct val="150000"/>
              </a:lnSpc>
            </a:pPr>
            <a:r>
              <a:rPr lang="zh-CN" b="0" i="0" u="none" baseline="0">
                <a:solidFill>
                  <a:srgbClr val="464749"/>
                </a:solidFill>
                <a:latin typeface="+mn-lt"/>
              </a:rPr>
              <a:t>达到沟通效果的 10 大要点</a:t>
            </a:r>
            <a:endParaRPr lang="zh-CN" dirty="0" smtClean="0">
              <a:solidFill>
                <a:srgbClr val="464749"/>
              </a:solidFill>
              <a:latin typeface="+mn-lt"/>
            </a:endParaRPr>
          </a:p>
          <a:p>
            <a:pPr marL="342900" indent="-342900" algn="l" rtl="0">
              <a:lnSpc>
                <a:spcPct val="150000"/>
              </a:lnSpc>
              <a:buAutoNum type="arabicPeriod"/>
            </a:pPr>
            <a:r>
              <a:rPr lang="zh-CN" sz="1600" b="0" i="0" u="none" baseline="0">
                <a:solidFill>
                  <a:srgbClr val="464748"/>
                </a:solidFill>
                <a:latin typeface="+mn-lt"/>
              </a:rPr>
              <a:t>为何要沟通？你希望达到什么效果？</a:t>
            </a:r>
          </a:p>
          <a:p>
            <a:pPr marL="342900" indent="-342900" algn="l" rtl="0">
              <a:lnSpc>
                <a:spcPct val="150000"/>
              </a:lnSpc>
              <a:buAutoNum type="arabicPeriod"/>
            </a:pPr>
            <a:r>
              <a:rPr lang="zh-CN" sz="1600" b="0" i="0" u="none" baseline="0">
                <a:solidFill>
                  <a:srgbClr val="464748"/>
                </a:solidFill>
                <a:latin typeface="+mn-lt"/>
              </a:rPr>
              <a:t>您希望接收方是什么反应？</a:t>
            </a:r>
          </a:p>
          <a:p>
            <a:pPr marL="800100" lvl="1" indent="-342900" algn="l" rtl="0">
              <a:buFont typeface="Arial" pitchFamily="34" charset="0"/>
              <a:buChar char="•"/>
            </a:pPr>
            <a:r>
              <a:rPr lang="zh-CN" sz="1600" b="0" i="0" u="none" baseline="0">
                <a:solidFill>
                  <a:srgbClr val="464748"/>
                </a:solidFill>
                <a:latin typeface="+mn-lt"/>
              </a:rPr>
              <a:t>行动，思索，感觉，回应</a:t>
            </a:r>
          </a:p>
          <a:p>
            <a:pPr marL="342900" indent="-342900" algn="l" rtl="0">
              <a:lnSpc>
                <a:spcPct val="150000"/>
              </a:lnSpc>
              <a:buAutoNum type="arabicPeriod"/>
            </a:pPr>
            <a:r>
              <a:rPr lang="zh-CN" sz="1600" b="0" i="0" u="none" baseline="0">
                <a:solidFill>
                  <a:srgbClr val="464748"/>
                </a:solidFill>
                <a:latin typeface="+mn-lt"/>
              </a:rPr>
              <a:t>接收者是谁？</a:t>
            </a:r>
          </a:p>
          <a:p>
            <a:pPr marL="800100" lvl="1" indent="-342900" algn="l" rtl="0">
              <a:buFont typeface="Arial" pitchFamily="34" charset="0"/>
              <a:buChar char="•"/>
            </a:pPr>
            <a:r>
              <a:rPr lang="zh-CN" sz="1600" b="0" i="0" u="none" baseline="0">
                <a:solidFill>
                  <a:srgbClr val="464748"/>
                </a:solidFill>
                <a:latin typeface="+mn-lt"/>
              </a:rPr>
              <a:t>他们在哪？他们如何看待我？</a:t>
            </a:r>
          </a:p>
          <a:p>
            <a:pPr marL="342900" indent="-342900" algn="l" rtl="0">
              <a:lnSpc>
                <a:spcPct val="150000"/>
              </a:lnSpc>
              <a:buAutoNum type="arabicPeriod"/>
            </a:pPr>
            <a:r>
              <a:rPr lang="zh-CN" sz="1600" b="0" i="0" u="none" baseline="0">
                <a:solidFill>
                  <a:srgbClr val="464748"/>
                </a:solidFill>
                <a:latin typeface="+mn-lt"/>
              </a:rPr>
              <a:t>我沟通中的要点是什么？</a:t>
            </a:r>
          </a:p>
          <a:p>
            <a:pPr marL="342900" indent="-342900" algn="l" rtl="0">
              <a:lnSpc>
                <a:spcPct val="150000"/>
              </a:lnSpc>
              <a:buAutoNum type="arabicPeriod"/>
            </a:pPr>
            <a:r>
              <a:rPr lang="zh-CN" sz="1600" b="0" i="0" u="none" baseline="0">
                <a:solidFill>
                  <a:srgbClr val="464748"/>
                </a:solidFill>
                <a:latin typeface="+mn-lt"/>
              </a:rPr>
              <a:t>我怎样才能确信我的信息容易理解？有哪些具体的挑战？</a:t>
            </a:r>
          </a:p>
          <a:p>
            <a:pPr marL="342900" indent="-342900" algn="l" rtl="0">
              <a:lnSpc>
                <a:spcPct val="150000"/>
              </a:lnSpc>
              <a:buAutoNum type="arabicPeriod"/>
            </a:pPr>
            <a:r>
              <a:rPr lang="zh-CN" sz="1600" b="0" i="0" u="none" baseline="0">
                <a:solidFill>
                  <a:srgbClr val="464748"/>
                </a:solidFill>
                <a:latin typeface="+mn-lt"/>
              </a:rPr>
              <a:t>我怎样才能让他们按照我设想的方式反应？</a:t>
            </a:r>
          </a:p>
          <a:p>
            <a:pPr marL="342900" indent="-342900" algn="l" rtl="0">
              <a:lnSpc>
                <a:spcPct val="150000"/>
              </a:lnSpc>
              <a:buAutoNum type="arabicPeriod"/>
            </a:pPr>
            <a:r>
              <a:rPr lang="zh-CN" sz="1600" b="0" i="0" u="none" baseline="0">
                <a:solidFill>
                  <a:srgbClr val="464748"/>
                </a:solidFill>
                <a:latin typeface="+mn-lt"/>
              </a:rPr>
              <a:t>使用哪种媒介最好？</a:t>
            </a:r>
          </a:p>
          <a:p>
            <a:pPr marL="342900" indent="-342900" algn="l" rtl="0">
              <a:lnSpc>
                <a:spcPct val="150000"/>
              </a:lnSpc>
              <a:buAutoNum type="arabicPeriod"/>
            </a:pPr>
            <a:r>
              <a:rPr lang="zh-CN" sz="1600" b="0" i="0" u="none" baseline="0">
                <a:solidFill>
                  <a:srgbClr val="464748"/>
                </a:solidFill>
                <a:latin typeface="+mn-lt"/>
              </a:rPr>
              <a:t>我能否用同样的方式送达每一个人？</a:t>
            </a:r>
          </a:p>
          <a:p>
            <a:pPr marL="342900" indent="-342900" algn="l" rtl="0">
              <a:lnSpc>
                <a:spcPct val="150000"/>
              </a:lnSpc>
              <a:buAutoNum type="arabicPeriod"/>
            </a:pPr>
            <a:r>
              <a:rPr lang="zh-CN" sz="1600" b="0" i="0" u="none" baseline="0">
                <a:solidFill>
                  <a:srgbClr val="464748"/>
                </a:solidFill>
                <a:latin typeface="+mn-lt"/>
              </a:rPr>
              <a:t>他们怎样才能给我反馈？</a:t>
            </a:r>
          </a:p>
          <a:p>
            <a:pPr marL="342900" indent="-342900" algn="l" rtl="0">
              <a:lnSpc>
                <a:spcPct val="150000"/>
              </a:lnSpc>
              <a:buAutoNum type="arabicPeriod"/>
            </a:pPr>
            <a:r>
              <a:rPr lang="zh-CN" sz="1600" b="0" i="0" u="none" baseline="0">
                <a:solidFill>
                  <a:srgbClr val="464748"/>
                </a:solidFill>
                <a:latin typeface="+mn-lt"/>
              </a:rPr>
              <a:t>后续行动是什么？</a:t>
            </a:r>
            <a:endParaRPr lang="zh-CN" sz="1600" dirty="0">
              <a:solidFill>
                <a:srgbClr val="464748"/>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312547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Rectangle 2"/>
          <p:cNvSpPr/>
          <p:nvPr/>
        </p:nvSpPr>
        <p:spPr>
          <a:xfrm>
            <a:off x="1214414" y="1285860"/>
            <a:ext cx="6429420" cy="5000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000" b="1" i="0" u="none" baseline="0">
                <a:solidFill>
                  <a:srgbClr val="C00000"/>
                </a:solidFill>
                <a:latin typeface="+mj-lt"/>
              </a:rPr>
              <a:t>沟通</a:t>
            </a:r>
            <a:r>
              <a:rPr lang="zh-CN" sz="2000" b="0" i="0" u="none" baseline="0">
                <a:solidFill>
                  <a:srgbClr val="464749"/>
                </a:solidFill>
              </a:rPr>
              <a:t>的</a:t>
            </a:r>
            <a:r>
              <a:rPr lang="zh-CN" sz="2000" b="1" i="0" u="none" baseline="0">
                <a:solidFill>
                  <a:srgbClr val="C00000"/>
                </a:solidFill>
                <a:latin typeface="+mj-lt"/>
              </a:rPr>
              <a:t>7 个 C</a:t>
            </a:r>
          </a:p>
          <a:p>
            <a:pPr algn="ctr" rtl="0"/>
            <a:r>
              <a:rPr lang="zh-CN" sz="2000" b="0" i="0" u="none" baseline="0">
                <a:solidFill>
                  <a:srgbClr val="464749"/>
                </a:solidFill>
              </a:rPr>
              <a:t>黄金原则</a:t>
            </a:r>
          </a:p>
          <a:p>
            <a:pPr algn="ctr" rtl="0"/>
            <a:endParaRPr lang="zh-CN" sz="500" dirty="0" smtClean="0">
              <a:solidFill>
                <a:srgbClr val="464749"/>
              </a:solidFill>
            </a:endParaRPr>
          </a:p>
          <a:p>
            <a:pPr marL="2571750" lvl="5" indent="-285750" algn="l" rtl="0">
              <a:lnSpc>
                <a:spcPct val="150000"/>
              </a:lnSpc>
              <a:buClr>
                <a:srgbClr val="464749"/>
              </a:buClr>
              <a:buFont typeface="Arial" panose="020B0604020202020204" pitchFamily="34" charset="0"/>
              <a:buChar char="•"/>
            </a:pPr>
            <a:r>
              <a:rPr lang="zh-CN" b="1" i="0" u="none" baseline="0">
                <a:solidFill>
                  <a:srgbClr val="C00000"/>
                </a:solidFill>
                <a:latin typeface="+mj-lt"/>
              </a:rPr>
              <a:t>C</a:t>
            </a:r>
            <a:r>
              <a:rPr lang="zh-CN" b="0" i="0" u="none" baseline="0">
                <a:solidFill>
                  <a:srgbClr val="464748"/>
                </a:solidFill>
              </a:rPr>
              <a:t>lear（清晰）</a:t>
            </a:r>
          </a:p>
          <a:p>
            <a:pPr marL="2571750" lvl="5" indent="-285750" algn="l" rtl="0">
              <a:lnSpc>
                <a:spcPct val="150000"/>
              </a:lnSpc>
              <a:buClr>
                <a:srgbClr val="464749"/>
              </a:buClr>
              <a:buFont typeface="Arial" panose="020B0604020202020204" pitchFamily="34" charset="0"/>
              <a:buChar char="•"/>
            </a:pPr>
            <a:r>
              <a:rPr lang="zh-CN" b="1" i="0" u="none" baseline="0">
                <a:solidFill>
                  <a:srgbClr val="C00000"/>
                </a:solidFill>
                <a:latin typeface="+mj-lt"/>
              </a:rPr>
              <a:t>C</a:t>
            </a:r>
            <a:r>
              <a:rPr lang="zh-CN" b="0" i="0" u="none" baseline="0">
                <a:solidFill>
                  <a:srgbClr val="464749"/>
                </a:solidFill>
              </a:rPr>
              <a:t>oncise（简要）</a:t>
            </a:r>
          </a:p>
          <a:p>
            <a:pPr lvl="5" algn="l" rtl="0">
              <a:lnSpc>
                <a:spcPct val="150000"/>
              </a:lnSpc>
              <a:buClr>
                <a:srgbClr val="464749"/>
              </a:buClr>
              <a:buFont typeface="Arial" pitchFamily="34" charset="0"/>
              <a:buChar char="•"/>
            </a:pPr>
            <a:r>
              <a:rPr lang="zh-CN" b="0" i="0" u="none" baseline="0">
                <a:solidFill>
                  <a:srgbClr val="464749"/>
                </a:solidFill>
              </a:rPr>
              <a:t>   </a:t>
            </a:r>
            <a:r>
              <a:rPr lang="zh-CN" b="1" i="0" u="none" baseline="0">
                <a:solidFill>
                  <a:srgbClr val="C00000"/>
                </a:solidFill>
                <a:latin typeface="+mj-lt"/>
              </a:rPr>
              <a:t>C</a:t>
            </a:r>
            <a:r>
              <a:rPr lang="zh-CN" b="0" i="0" u="none" baseline="0">
                <a:solidFill>
                  <a:srgbClr val="464749"/>
                </a:solidFill>
              </a:rPr>
              <a:t>oncrete（具体）</a:t>
            </a:r>
          </a:p>
          <a:p>
            <a:pPr lvl="5" algn="l" rtl="0">
              <a:lnSpc>
                <a:spcPct val="150000"/>
              </a:lnSpc>
              <a:buClr>
                <a:srgbClr val="464749"/>
              </a:buClr>
              <a:buFont typeface="Arial" pitchFamily="34" charset="0"/>
              <a:buChar char="•"/>
            </a:pPr>
            <a:r>
              <a:rPr lang="zh-CN" b="0" i="0" u="none" baseline="0">
                <a:solidFill>
                  <a:srgbClr val="464749"/>
                </a:solidFill>
              </a:rPr>
              <a:t>   </a:t>
            </a:r>
            <a:r>
              <a:rPr lang="zh-CN" b="1" i="0" u="none" baseline="0">
                <a:solidFill>
                  <a:srgbClr val="C00000"/>
                </a:solidFill>
                <a:latin typeface="+mj-lt"/>
              </a:rPr>
              <a:t>C</a:t>
            </a:r>
            <a:r>
              <a:rPr lang="zh-CN" b="0" i="0" u="none" baseline="0">
                <a:solidFill>
                  <a:srgbClr val="464749"/>
                </a:solidFill>
              </a:rPr>
              <a:t>orrect（正确）</a:t>
            </a:r>
          </a:p>
          <a:p>
            <a:pPr lvl="5" algn="l" rtl="0">
              <a:lnSpc>
                <a:spcPct val="150000"/>
              </a:lnSpc>
              <a:buClr>
                <a:srgbClr val="464749"/>
              </a:buClr>
              <a:buFont typeface="Arial" pitchFamily="34" charset="0"/>
              <a:buChar char="•"/>
            </a:pPr>
            <a:r>
              <a:rPr lang="zh-CN" b="0" i="0" u="none" baseline="0">
                <a:solidFill>
                  <a:srgbClr val="464749"/>
                </a:solidFill>
              </a:rPr>
              <a:t>   </a:t>
            </a:r>
            <a:r>
              <a:rPr lang="zh-CN" b="1" i="0" u="none" baseline="0">
                <a:solidFill>
                  <a:srgbClr val="C00000"/>
                </a:solidFill>
                <a:latin typeface="+mj-lt"/>
              </a:rPr>
              <a:t>C</a:t>
            </a:r>
            <a:r>
              <a:rPr lang="zh-CN" b="0" i="0" u="none" baseline="0">
                <a:solidFill>
                  <a:srgbClr val="464749"/>
                </a:solidFill>
              </a:rPr>
              <a:t>oherent（连贯）</a:t>
            </a:r>
          </a:p>
          <a:p>
            <a:pPr lvl="5" algn="l" rtl="0">
              <a:lnSpc>
                <a:spcPct val="150000"/>
              </a:lnSpc>
              <a:buClr>
                <a:srgbClr val="464749"/>
              </a:buClr>
              <a:buFont typeface="Arial" pitchFamily="34" charset="0"/>
              <a:buChar char="•"/>
            </a:pPr>
            <a:r>
              <a:rPr lang="zh-CN" b="0" i="0" u="none" baseline="0">
                <a:solidFill>
                  <a:srgbClr val="464749"/>
                </a:solidFill>
              </a:rPr>
              <a:t>   </a:t>
            </a:r>
            <a:r>
              <a:rPr lang="zh-CN" b="1" i="0" u="none" baseline="0">
                <a:solidFill>
                  <a:srgbClr val="C00000"/>
                </a:solidFill>
                <a:latin typeface="+mj-lt"/>
              </a:rPr>
              <a:t>C</a:t>
            </a:r>
            <a:r>
              <a:rPr lang="zh-CN" b="0" i="0" u="none" baseline="0">
                <a:solidFill>
                  <a:srgbClr val="464749"/>
                </a:solidFill>
              </a:rPr>
              <a:t>omplete（完整）</a:t>
            </a:r>
          </a:p>
          <a:p>
            <a:pPr lvl="5" algn="l" rtl="0">
              <a:lnSpc>
                <a:spcPct val="150000"/>
              </a:lnSpc>
              <a:buClr>
                <a:srgbClr val="464749"/>
              </a:buClr>
              <a:buFont typeface="Arial" pitchFamily="34" charset="0"/>
              <a:buChar char="•"/>
            </a:pPr>
            <a:r>
              <a:rPr lang="zh-CN" b="0" i="0" u="none" baseline="0">
                <a:solidFill>
                  <a:srgbClr val="464749"/>
                </a:solidFill>
              </a:rPr>
              <a:t>   </a:t>
            </a:r>
            <a:r>
              <a:rPr lang="zh-CN" b="1" i="0" u="none" baseline="0">
                <a:solidFill>
                  <a:srgbClr val="C00000"/>
                </a:solidFill>
                <a:latin typeface="+mj-lt"/>
              </a:rPr>
              <a:t>C</a:t>
            </a:r>
            <a:r>
              <a:rPr lang="zh-CN" b="0" i="0" u="none" baseline="0">
                <a:solidFill>
                  <a:srgbClr val="464749"/>
                </a:solidFill>
              </a:rPr>
              <a:t>ourteous（礼貌）</a:t>
            </a:r>
            <a:endParaRPr lang="zh-CN" dirty="0">
              <a:solidFill>
                <a:srgbClr val="464749"/>
              </a:solidFill>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998108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endParaRPr lang="zh-CN" sz="1800" dirty="0"/>
          </a:p>
        </p:txBody>
      </p:sp>
      <p:sp>
        <p:nvSpPr>
          <p:cNvPr id="4" name="TextBox 3"/>
          <p:cNvSpPr txBox="1"/>
          <p:nvPr/>
        </p:nvSpPr>
        <p:spPr>
          <a:xfrm>
            <a:off x="755576" y="1124744"/>
            <a:ext cx="7776864" cy="5016758"/>
          </a:xfrm>
          <a:prstGeom prst="rect">
            <a:avLst/>
          </a:prstGeom>
          <a:noFill/>
        </p:spPr>
        <p:txBody>
          <a:bodyPr wrap="square" rtlCol="0">
            <a:spAutoFit/>
          </a:bodyPr>
          <a:lstStyle/>
          <a:p>
            <a:pPr marL="342900" indent="-342900" algn="l" rtl="0">
              <a:lnSpc>
                <a:spcPct val="150000"/>
              </a:lnSpc>
              <a:buFont typeface="+mj-lt"/>
              <a:buAutoNum type="arabicPeriod"/>
            </a:pPr>
            <a:r>
              <a:rPr lang="zh-CN" sz="1400" b="0" i="0" u="none" baseline="0">
                <a:solidFill>
                  <a:srgbClr val="464749"/>
                </a:solidFill>
                <a:latin typeface="+mn-lt"/>
              </a:rPr>
              <a:t>做一个领导者意味着什么</a:t>
            </a:r>
          </a:p>
          <a:p>
            <a:pPr marL="342900" indent="-342900" algn="l" rtl="0">
              <a:lnSpc>
                <a:spcPct val="150000"/>
              </a:lnSpc>
              <a:buFont typeface="+mj-lt"/>
              <a:buAutoNum type="arabicPeriod"/>
            </a:pPr>
            <a:r>
              <a:rPr lang="zh-CN" sz="1400" b="0" i="0" u="none" baseline="0">
                <a:solidFill>
                  <a:srgbClr val="464749"/>
                </a:solidFill>
                <a:latin typeface="+mn-lt"/>
              </a:rPr>
              <a:t>Transwarp 领导者 – 追求完美和成就卓越</a:t>
            </a:r>
          </a:p>
          <a:p>
            <a:pPr marL="342900" indent="-342900" algn="l" rtl="0">
              <a:lnSpc>
                <a:spcPct val="150000"/>
              </a:lnSpc>
              <a:buFont typeface="+mj-lt"/>
              <a:buAutoNum type="arabicPeriod"/>
            </a:pPr>
            <a:r>
              <a:rPr lang="zh-CN" sz="1400" b="0" i="0" u="none" baseline="0">
                <a:solidFill>
                  <a:srgbClr val="464749"/>
                </a:solidFill>
                <a:latin typeface="+mn-lt"/>
              </a:rPr>
              <a:t>成为一名真正的 Transwarp 领导者</a:t>
            </a:r>
          </a:p>
          <a:p>
            <a:pPr marL="342900" indent="-342900" algn="l" rtl="0">
              <a:lnSpc>
                <a:spcPct val="150000"/>
              </a:lnSpc>
              <a:buFont typeface="+mj-lt"/>
              <a:buAutoNum type="arabicPeriod"/>
            </a:pPr>
            <a:r>
              <a:rPr lang="zh-CN" sz="1400" b="0" i="0" u="none" baseline="0">
                <a:solidFill>
                  <a:srgbClr val="464749"/>
                </a:solidFill>
                <a:latin typeface="+mn-lt"/>
              </a:rPr>
              <a:t>Transwarp 领导者的核心技能</a:t>
            </a:r>
          </a:p>
          <a:p>
            <a:pPr marL="800100" lvl="1" indent="-342900" algn="l" rtl="0">
              <a:lnSpc>
                <a:spcPct val="150000"/>
              </a:lnSpc>
              <a:buFont typeface="+mj-lt"/>
              <a:buAutoNum type="alphaLcParenR"/>
            </a:pPr>
            <a:r>
              <a:rPr lang="zh-CN" sz="1200" b="0" i="0" u="none" baseline="0">
                <a:solidFill>
                  <a:srgbClr val="464749"/>
                </a:solidFill>
                <a:latin typeface="+mn-lt"/>
              </a:rPr>
              <a:t>自我认知</a:t>
            </a:r>
          </a:p>
          <a:p>
            <a:pPr marL="800100" lvl="1" indent="-342900" algn="l" rtl="0">
              <a:lnSpc>
                <a:spcPct val="150000"/>
              </a:lnSpc>
              <a:buFont typeface="+mj-lt"/>
              <a:buAutoNum type="alphaLcParenR"/>
            </a:pPr>
            <a:r>
              <a:rPr lang="zh-CN" sz="1200" b="0" i="0" u="none" baseline="0">
                <a:solidFill>
                  <a:srgbClr val="464749"/>
                </a:solidFill>
                <a:latin typeface="+mn-lt"/>
              </a:rPr>
              <a:t>沟通</a:t>
            </a:r>
          </a:p>
          <a:p>
            <a:pPr marL="800100" lvl="1" indent="-342900" algn="l" rtl="0">
              <a:lnSpc>
                <a:spcPct val="150000"/>
              </a:lnSpc>
              <a:buFont typeface="+mj-lt"/>
              <a:buAutoNum type="alphaLcParenR"/>
            </a:pPr>
            <a:r>
              <a:rPr lang="zh-CN" sz="1200" b="0" i="0" u="none" baseline="0">
                <a:solidFill>
                  <a:srgbClr val="464749"/>
                </a:solidFill>
                <a:latin typeface="+mn-lt"/>
              </a:rPr>
              <a:t>鼓舞人心</a:t>
            </a:r>
          </a:p>
          <a:p>
            <a:pPr marL="342900" indent="-342900" algn="l" rtl="0">
              <a:lnSpc>
                <a:spcPct val="150000"/>
              </a:lnSpc>
              <a:buFont typeface="+mj-lt"/>
              <a:buAutoNum type="arabicPeriod"/>
            </a:pPr>
            <a:r>
              <a:rPr lang="zh-CN" sz="1400" b="0" i="0" u="none" baseline="0">
                <a:solidFill>
                  <a:srgbClr val="464749"/>
                </a:solidFill>
                <a:latin typeface="+mn-lt"/>
              </a:rPr>
              <a:t>成就卓越领导力</a:t>
            </a:r>
          </a:p>
          <a:p>
            <a:pPr marL="800100" lvl="1" indent="-342900" algn="l" rtl="0">
              <a:lnSpc>
                <a:spcPct val="150000"/>
              </a:lnSpc>
              <a:buFont typeface="+mj-lt"/>
              <a:buAutoNum type="alphaLcParenR"/>
            </a:pPr>
            <a:r>
              <a:rPr lang="zh-CN" sz="1400" b="0" i="0" u="none" baseline="0">
                <a:solidFill>
                  <a:srgbClr val="464749"/>
                </a:solidFill>
                <a:latin typeface="+mn-lt"/>
              </a:rPr>
              <a:t>建立一支结果导向型团队</a:t>
            </a:r>
          </a:p>
          <a:p>
            <a:pPr marL="800100" lvl="1" indent="-342900" algn="l" rtl="0">
              <a:lnSpc>
                <a:spcPct val="150000"/>
              </a:lnSpc>
              <a:buFont typeface="+mj-lt"/>
              <a:buAutoNum type="alphaLcParenR"/>
            </a:pPr>
            <a:r>
              <a:rPr lang="zh-CN" sz="1400" b="0" i="0" u="none" baseline="0">
                <a:solidFill>
                  <a:srgbClr val="464749"/>
                </a:solidFill>
                <a:latin typeface="+mn-lt"/>
              </a:rPr>
              <a:t>以客户为导向</a:t>
            </a:r>
          </a:p>
          <a:p>
            <a:pPr marL="800100" lvl="1" indent="-342900" algn="l" rtl="0">
              <a:lnSpc>
                <a:spcPct val="150000"/>
              </a:lnSpc>
              <a:buFont typeface="+mj-lt"/>
              <a:buAutoNum type="alphaLcParenR"/>
            </a:pPr>
            <a:r>
              <a:rPr lang="zh-CN" sz="1400" b="0" i="0" u="none" baseline="0">
                <a:solidFill>
                  <a:srgbClr val="464749"/>
                </a:solidFill>
                <a:latin typeface="+mn-lt"/>
              </a:rPr>
              <a:t>创造一个良好的工作环境</a:t>
            </a:r>
          </a:p>
          <a:p>
            <a:pPr marL="800100" lvl="1" indent="-342900" algn="l" rtl="0">
              <a:lnSpc>
                <a:spcPct val="150000"/>
              </a:lnSpc>
              <a:buFont typeface="+mj-lt"/>
              <a:buAutoNum type="alphaLcParenR"/>
            </a:pPr>
            <a:r>
              <a:rPr lang="zh-CN" sz="1400" b="0" i="0" u="none" baseline="0">
                <a:solidFill>
                  <a:srgbClr val="464749"/>
                </a:solidFill>
                <a:latin typeface="+mn-lt"/>
              </a:rPr>
              <a:t>团队合作</a:t>
            </a:r>
          </a:p>
          <a:p>
            <a:pPr marL="800100" lvl="1" indent="-342900" algn="l" rtl="0">
              <a:lnSpc>
                <a:spcPct val="150000"/>
              </a:lnSpc>
              <a:buFont typeface="+mj-lt"/>
              <a:buAutoNum type="alphaLcParenR"/>
            </a:pPr>
            <a:r>
              <a:rPr lang="zh-CN" sz="1400" b="0" i="0" u="none" baseline="0">
                <a:solidFill>
                  <a:srgbClr val="464749"/>
                </a:solidFill>
                <a:latin typeface="+mn-lt"/>
              </a:rPr>
              <a:t>创新</a:t>
            </a:r>
          </a:p>
          <a:p>
            <a:pPr marL="800100" lvl="1" indent="-342900" algn="l" rtl="0">
              <a:lnSpc>
                <a:spcPct val="150000"/>
              </a:lnSpc>
              <a:buFont typeface="+mj-lt"/>
              <a:buAutoNum type="alphaLcParenR"/>
            </a:pPr>
            <a:r>
              <a:rPr lang="zh-CN" sz="1400" b="0" i="0" u="none" baseline="0">
                <a:solidFill>
                  <a:srgbClr val="464749"/>
                </a:solidFill>
                <a:latin typeface="+mn-lt"/>
              </a:rPr>
              <a:t>正直</a:t>
            </a:r>
          </a:p>
          <a:p>
            <a:pPr marL="342900" indent="-342900" algn="l" rtl="0">
              <a:lnSpc>
                <a:spcPct val="150000"/>
              </a:lnSpc>
              <a:buFont typeface="+mj-lt"/>
              <a:buAutoNum type="arabicPeriod"/>
            </a:pPr>
            <a:r>
              <a:rPr lang="zh-CN" sz="1400" b="0" i="0" u="none" baseline="0">
                <a:solidFill>
                  <a:srgbClr val="464749"/>
                </a:solidFill>
                <a:latin typeface="+mn-lt"/>
              </a:rPr>
              <a:t>领导过程</a:t>
            </a:r>
          </a:p>
          <a:p>
            <a:pPr marL="342900" indent="-342900" algn="l" rtl="0">
              <a:buFont typeface="+mj-lt"/>
              <a:buAutoNum type="arabicPeriod"/>
            </a:pPr>
            <a:endParaRPr lang="zh-CN" sz="14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948670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graphicFrame>
        <p:nvGraphicFramePr>
          <p:cNvPr id="3" name="Table 2"/>
          <p:cNvGraphicFramePr>
            <a:graphicFrameLocks noGrp="1"/>
          </p:cNvGraphicFramePr>
          <p:nvPr>
            <p:extLst>
              <p:ext uri="{D42A27DB-BD31-4B8C-83A1-F6EECF244321}">
                <p14:modId xmlns:p14="http://schemas.microsoft.com/office/powerpoint/2010/main" xmlns="" val="108739617"/>
              </p:ext>
            </p:extLst>
          </p:nvPr>
        </p:nvGraphicFramePr>
        <p:xfrm>
          <a:off x="1043608" y="1000112"/>
          <a:ext cx="7886110" cy="5095847"/>
        </p:xfrm>
        <a:graphic>
          <a:graphicData uri="http://schemas.openxmlformats.org/drawingml/2006/table">
            <a:tbl>
              <a:tblPr firstRow="1" bandRow="1">
                <a:tableStyleId>{5C22544A-7EE6-4342-B048-85BDC9FD1C3A}</a:tableStyleId>
              </a:tblPr>
              <a:tblGrid>
                <a:gridCol w="648072"/>
                <a:gridCol w="4123356"/>
                <a:gridCol w="3114682"/>
              </a:tblGrid>
              <a:tr h="482357">
                <a:tc gridSpan="3">
                  <a:txBody>
                    <a:bodyPr/>
                    <a:lstStyle/>
                    <a:p>
                      <a:pPr algn="ctr" rtl="0"/>
                      <a:r>
                        <a:rPr lang="zh-CN" sz="2000" b="1" i="0" u="none" baseline="0">
                          <a:solidFill>
                            <a:srgbClr val="C00000"/>
                          </a:solidFill>
                          <a:latin typeface="+mj-lt"/>
                        </a:rPr>
                        <a:t>沟通的核查清单</a:t>
                      </a:r>
                      <a:endParaRPr lang="zh-CN" sz="2000" b="1" dirty="0">
                        <a:solidFill>
                          <a:srgbClr val="C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r>
              <a:tr h="482357">
                <a:tc gridSpan="3">
                  <a:txBody>
                    <a:bodyPr/>
                    <a:lstStyle/>
                    <a:p>
                      <a:pPr algn="ctr" rtl="0"/>
                      <a:r>
                        <a:rPr lang="zh-CN" sz="2000" b="1" i="0" u="none" baseline="0">
                          <a:solidFill>
                            <a:srgbClr val="C00000"/>
                          </a:solidFill>
                          <a:latin typeface="+mj-lt"/>
                        </a:rPr>
                        <a:t>C</a:t>
                      </a:r>
                      <a:r>
                        <a:rPr lang="zh-CN" sz="1800" b="0" i="0" u="none" baseline="0">
                          <a:solidFill>
                            <a:srgbClr val="464748"/>
                          </a:solidFill>
                        </a:rPr>
                        <a:t>lear（清晰）</a:t>
                      </a:r>
                      <a:r>
                        <a:rPr lang="zh-CN" sz="2000" b="1" i="0" u="none" baseline="0">
                          <a:solidFill>
                            <a:srgbClr val="C00000"/>
                          </a:solidFill>
                          <a:latin typeface="+mj-lt"/>
                        </a:rPr>
                        <a:t>C</a:t>
                      </a:r>
                      <a:r>
                        <a:rPr lang="zh-CN" sz="1800" b="0" i="0" u="none" baseline="0">
                          <a:solidFill>
                            <a:srgbClr val="464748"/>
                          </a:solidFill>
                        </a:rPr>
                        <a:t>oncise（简要），</a:t>
                      </a:r>
                      <a:r>
                        <a:rPr lang="zh-CN" sz="2000" b="1" i="0" u="none" baseline="0">
                          <a:solidFill>
                            <a:srgbClr val="C00000"/>
                          </a:solidFill>
                          <a:latin typeface="+mj-lt"/>
                        </a:rPr>
                        <a:t>C</a:t>
                      </a:r>
                      <a:r>
                        <a:rPr lang="zh-CN" sz="1800" b="0" i="0" u="none" baseline="0">
                          <a:solidFill>
                            <a:srgbClr val="464748"/>
                          </a:solidFill>
                        </a:rPr>
                        <a:t>oncrete（具体），</a:t>
                      </a:r>
                      <a:r>
                        <a:rPr lang="zh-CN" sz="2000" b="1" i="0" u="none" baseline="0">
                          <a:solidFill>
                            <a:srgbClr val="C00000"/>
                          </a:solidFill>
                          <a:latin typeface="+mj-lt"/>
                        </a:rPr>
                        <a:t>C</a:t>
                      </a:r>
                      <a:r>
                        <a:rPr lang="zh-CN" sz="1800" b="0" i="0" u="none" baseline="0">
                          <a:solidFill>
                            <a:srgbClr val="464748"/>
                          </a:solidFill>
                        </a:rPr>
                        <a:t>orrect（正确），</a:t>
                      </a:r>
                      <a:r>
                        <a:rPr lang="zh-CN" sz="2000" b="1" i="0" u="none" baseline="0">
                          <a:solidFill>
                            <a:srgbClr val="C00000"/>
                          </a:solidFill>
                          <a:latin typeface="+mj-lt"/>
                        </a:rPr>
                        <a:t>C</a:t>
                      </a:r>
                      <a:r>
                        <a:rPr lang="zh-CN" sz="1800" b="0" i="0" u="none" baseline="0">
                          <a:solidFill>
                            <a:srgbClr val="464748"/>
                          </a:solidFill>
                        </a:rPr>
                        <a:t>oherent（连贯），</a:t>
                      </a:r>
                      <a:r>
                        <a:rPr lang="zh-CN" sz="2000" b="1" i="0" u="none" baseline="0">
                          <a:solidFill>
                            <a:srgbClr val="C00000"/>
                          </a:solidFill>
                          <a:latin typeface="+mj-lt"/>
                        </a:rPr>
                        <a:t>C</a:t>
                      </a:r>
                      <a:r>
                        <a:rPr lang="zh-CN" sz="1800" b="0" i="0" u="none" baseline="0">
                          <a:solidFill>
                            <a:srgbClr val="464748"/>
                          </a:solidFill>
                        </a:rPr>
                        <a:t>（完整），</a:t>
                      </a:r>
                      <a:r>
                        <a:rPr lang="zh-CN" sz="2000" b="1" i="0" u="none" baseline="0">
                          <a:solidFill>
                            <a:srgbClr val="C00000"/>
                          </a:solidFill>
                          <a:latin typeface="+mj-lt"/>
                        </a:rPr>
                        <a:t>C</a:t>
                      </a:r>
                      <a:r>
                        <a:rPr lang="zh-CN" sz="1800" b="0" i="0" u="none" baseline="0">
                          <a:solidFill>
                            <a:srgbClr val="464748"/>
                          </a:solidFill>
                        </a:rPr>
                        <a:t>ourteous（礼貌）</a:t>
                      </a:r>
                      <a:endParaRPr lang="zh-CN" sz="20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zh-CN" dirty="0"/>
                    </a:p>
                  </a:txBody>
                  <a:tcPr/>
                </a:tc>
                <a:tc hMerge="1">
                  <a:txBody>
                    <a:bodyPr/>
                    <a:lstStyle/>
                    <a:p>
                      <a:endParaRPr lang="zh-CN" dirty="0"/>
                    </a:p>
                  </a:txBody>
                  <a:tcPr/>
                </a:tc>
              </a:tr>
              <a:tr h="391245">
                <a:tc>
                  <a:txBody>
                    <a:bodyPr/>
                    <a:lstStyle/>
                    <a:p>
                      <a:pPr algn="ctr" rtl="0"/>
                      <a:r>
                        <a:rPr lang="zh-CN" sz="1400" b="0" i="0" u="none" baseline="0"/>
                        <a:t>1</a:t>
                      </a:r>
                      <a:endParaRPr lang="zh-CN" sz="1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rtl="0"/>
                      <a:r>
                        <a:rPr lang="zh-CN" sz="1600" b="0" i="0" u="none" baseline="0">
                          <a:solidFill>
                            <a:srgbClr val="464749"/>
                          </a:solidFill>
                        </a:rPr>
                        <a:t>我希望达到什么效果？</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91245">
                <a:tc>
                  <a:txBody>
                    <a:bodyPr/>
                    <a:lstStyle/>
                    <a:p>
                      <a:pPr algn="ctr" rtl="0"/>
                      <a:r>
                        <a:rPr lang="zh-CN" sz="1400" b="0" i="0" u="none" baseline="0"/>
                        <a:t>2</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我想看到什么反应？</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3</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我的受众是谁？</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4</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我的要点是什么？</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5</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有哪些理解方面的挑战？</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6</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怎样才能达到我想要的反应效果？</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7</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哪种沟通媒介最好？</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8</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能否用同样的方式送达所有接收人？</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9</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solidFill>
                            <a:srgbClr val="464749"/>
                          </a:solidFill>
                        </a:rPr>
                        <a:t>他们怎样才能给我反馈？</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ctr" rtl="0"/>
                      <a:r>
                        <a:rPr lang="zh-CN" sz="1400" b="0" i="0" u="none" baseline="0"/>
                        <a:t>10</a:t>
                      </a:r>
                      <a:endParaRPr lang="zh-CN"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rtl="0"/>
                      <a:r>
                        <a:rPr lang="zh-CN" sz="1600" b="0" i="0" u="none" baseline="0">
                          <a:solidFill>
                            <a:srgbClr val="464749"/>
                          </a:solidFill>
                        </a:rPr>
                        <a:t>后续行动是什么？</a:t>
                      </a:r>
                      <a:endParaRPr lang="zh-CN" sz="1600" dirty="0">
                        <a:solidFill>
                          <a:srgbClr val="464749"/>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6761987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8" name="Rectangle 7"/>
          <p:cNvSpPr/>
          <p:nvPr/>
        </p:nvSpPr>
        <p:spPr>
          <a:xfrm>
            <a:off x="285720" y="2500306"/>
            <a:ext cx="3929090" cy="2857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0" i="0" u="none" baseline="0">
                <a:solidFill>
                  <a:srgbClr val="464748"/>
                </a:solidFill>
              </a:rPr>
              <a:t>口头</a:t>
            </a:r>
          </a:p>
          <a:p>
            <a:pPr algn="ctr" rtl="0"/>
            <a:endParaRPr lang="zh-CN" sz="2400" dirty="0" smtClean="0">
              <a:solidFill>
                <a:srgbClr val="464748"/>
              </a:solidFill>
            </a:endParaRPr>
          </a:p>
          <a:p>
            <a:pPr algn="ctr" rtl="0"/>
            <a:r>
              <a:rPr lang="zh-CN" b="0" i="0" u="none" baseline="0">
                <a:solidFill>
                  <a:srgbClr val="464748"/>
                </a:solidFill>
              </a:rPr>
              <a:t>通过电话当面沟通</a:t>
            </a:r>
          </a:p>
          <a:p>
            <a:endParaRPr lang="zh-CN" dirty="0" smtClean="0">
              <a:solidFill>
                <a:srgbClr val="464748"/>
              </a:solidFill>
            </a:endParaRPr>
          </a:p>
          <a:p>
            <a:pPr algn="l" rtl="0">
              <a:buFont typeface="Arial" pitchFamily="34" charset="0"/>
              <a:buChar char="•"/>
            </a:pPr>
            <a:r>
              <a:rPr lang="zh-CN" b="0" i="0" u="none" baseline="0">
                <a:solidFill>
                  <a:srgbClr val="464748"/>
                </a:solidFill>
              </a:rPr>
              <a:t> 1 对 1</a:t>
            </a:r>
          </a:p>
          <a:p>
            <a:pPr algn="l" rtl="0">
              <a:buFont typeface="Arial" pitchFamily="34" charset="0"/>
              <a:buChar char="•"/>
            </a:pPr>
            <a:r>
              <a:rPr lang="zh-CN" b="0" i="0" u="none" baseline="0">
                <a:solidFill>
                  <a:srgbClr val="464748"/>
                </a:solidFill>
              </a:rPr>
              <a:t> 1 对数人 (&lt;15)</a:t>
            </a:r>
          </a:p>
          <a:p>
            <a:pPr algn="l" rtl="0">
              <a:buFont typeface="Arial" pitchFamily="34" charset="0"/>
              <a:buChar char="•"/>
            </a:pPr>
            <a:r>
              <a:rPr lang="zh-CN" b="0" i="0" u="none" baseline="0">
                <a:solidFill>
                  <a:srgbClr val="464748"/>
                </a:solidFill>
              </a:rPr>
              <a:t> 1 对多人 (&gt;15)</a:t>
            </a:r>
            <a:endParaRPr lang="zh-CN" dirty="0">
              <a:solidFill>
                <a:srgbClr val="464748"/>
              </a:solidFill>
            </a:endParaRPr>
          </a:p>
        </p:txBody>
      </p:sp>
      <p:sp>
        <p:nvSpPr>
          <p:cNvPr id="9" name="Rectangle 8"/>
          <p:cNvSpPr/>
          <p:nvPr/>
        </p:nvSpPr>
        <p:spPr>
          <a:xfrm>
            <a:off x="4714876" y="2500306"/>
            <a:ext cx="3929090" cy="2857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zh-CN" sz="2400" b="0" i="0" u="none" baseline="0">
                <a:solidFill>
                  <a:srgbClr val="464748"/>
                </a:solidFill>
              </a:rPr>
              <a:t>书面</a:t>
            </a:r>
          </a:p>
          <a:p>
            <a:pPr algn="ctr" rtl="0"/>
            <a:endParaRPr lang="zh-CN" sz="2400" dirty="0" smtClean="0">
              <a:solidFill>
                <a:srgbClr val="464748"/>
              </a:solidFill>
            </a:endParaRPr>
          </a:p>
          <a:p>
            <a:pPr algn="ctr" rtl="0"/>
            <a:r>
              <a:rPr lang="zh-CN" b="0" i="0" u="none" baseline="0">
                <a:solidFill>
                  <a:srgbClr val="464748"/>
                </a:solidFill>
              </a:rPr>
              <a:t>文件或电子</a:t>
            </a:r>
          </a:p>
          <a:p>
            <a:endParaRPr lang="zh-CN" dirty="0" smtClean="0">
              <a:solidFill>
                <a:srgbClr val="464748"/>
              </a:solidFill>
            </a:endParaRPr>
          </a:p>
          <a:p>
            <a:pPr algn="l" rtl="0">
              <a:buFont typeface="Arial" pitchFamily="34" charset="0"/>
              <a:buChar char="•"/>
            </a:pPr>
            <a:r>
              <a:rPr lang="zh-CN" b="0" i="0" u="none" baseline="0">
                <a:solidFill>
                  <a:srgbClr val="464748"/>
                </a:solidFill>
              </a:rPr>
              <a:t> 电子邮件</a:t>
            </a:r>
          </a:p>
          <a:p>
            <a:pPr algn="l" rtl="0">
              <a:buFont typeface="Arial" pitchFamily="34" charset="0"/>
              <a:buChar char="•"/>
            </a:pPr>
            <a:r>
              <a:rPr lang="zh-CN" b="0" i="0" u="none" baseline="0">
                <a:solidFill>
                  <a:srgbClr val="464748"/>
                </a:solidFill>
              </a:rPr>
              <a:t> 报告和提议</a:t>
            </a:r>
          </a:p>
          <a:p>
            <a:pPr algn="l" rtl="0">
              <a:buFont typeface="Arial" pitchFamily="34" charset="0"/>
              <a:buChar char="•"/>
            </a:pPr>
            <a:r>
              <a:rPr lang="zh-CN" b="0" i="0" u="none" baseline="0">
                <a:solidFill>
                  <a:srgbClr val="464748"/>
                </a:solidFill>
              </a:rPr>
              <a:t> 短信和社交媒体</a:t>
            </a:r>
            <a:endParaRPr lang="zh-CN" dirty="0">
              <a:solidFill>
                <a:srgbClr val="464748"/>
              </a:solidFill>
            </a:endParaRPr>
          </a:p>
        </p:txBody>
      </p:sp>
      <p:sp>
        <p:nvSpPr>
          <p:cNvPr id="10" name="TextBox 9"/>
          <p:cNvSpPr txBox="1"/>
          <p:nvPr/>
        </p:nvSpPr>
        <p:spPr>
          <a:xfrm>
            <a:off x="857224" y="1357298"/>
            <a:ext cx="7000924" cy="461665"/>
          </a:xfrm>
          <a:prstGeom prst="rect">
            <a:avLst/>
          </a:prstGeom>
          <a:noFill/>
        </p:spPr>
        <p:txBody>
          <a:bodyPr wrap="square" rtlCol="0">
            <a:spAutoFit/>
          </a:bodyPr>
          <a:lstStyle/>
          <a:p>
            <a:pPr algn="ctr" rtl="0"/>
            <a:r>
              <a:rPr lang="zh-CN" sz="2400" b="0" i="0" u="none" baseline="0">
                <a:solidFill>
                  <a:srgbClr val="464748"/>
                </a:solidFill>
                <a:latin typeface="+mn-lt"/>
              </a:rPr>
              <a:t>沟通机会</a:t>
            </a:r>
            <a:endParaRPr lang="zh-CN" sz="2400" dirty="0">
              <a:solidFill>
                <a:srgbClr val="464748"/>
              </a:solidFill>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7121246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457200" y="1066800"/>
            <a:ext cx="8072494" cy="1261884"/>
          </a:xfrm>
          <a:prstGeom prst="rect">
            <a:avLst/>
          </a:prstGeom>
          <a:noFill/>
        </p:spPr>
        <p:txBody>
          <a:bodyPr wrap="square" rtlCol="0">
            <a:spAutoFit/>
          </a:bodyPr>
          <a:lstStyle/>
          <a:p>
            <a:endParaRPr lang="zh-CN" sz="2000" dirty="0" smtClean="0">
              <a:solidFill>
                <a:srgbClr val="464748"/>
              </a:solidFill>
              <a:latin typeface="Folio Std Medium" pitchFamily="34" charset="0"/>
            </a:endParaRPr>
          </a:p>
          <a:p>
            <a:pPr algn="just" rtl="0"/>
            <a:endParaRPr lang="zh-CN" sz="2000" dirty="0" smtClean="0">
              <a:solidFill>
                <a:srgbClr val="464748"/>
              </a:solidFill>
              <a:latin typeface="Folio Std Medium" pitchFamily="34" charset="0"/>
            </a:endParaRPr>
          </a:p>
          <a:p>
            <a:endParaRPr lang="zh-CN" dirty="0" smtClean="0">
              <a:solidFill>
                <a:srgbClr val="464748"/>
              </a:solidFill>
              <a:latin typeface="Folio Std Medium" pitchFamily="34" charset="0"/>
            </a:endParaRPr>
          </a:p>
          <a:p>
            <a:endParaRPr lang="zh-CN" dirty="0">
              <a:solidFill>
                <a:srgbClr val="464748"/>
              </a:solidFill>
              <a:latin typeface="Folio Std Medium" pitchFamily="34" charset="0"/>
            </a:endParaRPr>
          </a:p>
        </p:txBody>
      </p:sp>
      <p:sp>
        <p:nvSpPr>
          <p:cNvPr id="7" name="TextBox 6"/>
          <p:cNvSpPr txBox="1"/>
          <p:nvPr/>
        </p:nvSpPr>
        <p:spPr>
          <a:xfrm>
            <a:off x="838200" y="1219200"/>
            <a:ext cx="7620000" cy="5016758"/>
          </a:xfrm>
          <a:prstGeom prst="rect">
            <a:avLst/>
          </a:prstGeom>
          <a:solidFill>
            <a:schemeClr val="bg1">
              <a:lumMod val="95000"/>
            </a:schemeClr>
          </a:solidFill>
          <a:ln>
            <a:noFill/>
          </a:ln>
        </p:spPr>
        <p:txBody>
          <a:bodyPr wrap="square" rtlCol="0">
            <a:spAutoFit/>
          </a:bodyPr>
          <a:lstStyle/>
          <a:p>
            <a:pPr algn="ctr" rtl="0"/>
            <a:endParaRPr lang="zh-CN" dirty="0" smtClean="0">
              <a:solidFill>
                <a:srgbClr val="464749"/>
              </a:solidFill>
              <a:latin typeface="+mn-lt"/>
            </a:endParaRPr>
          </a:p>
          <a:p>
            <a:pPr algn="ctr" rtl="0"/>
            <a:r>
              <a:rPr lang="zh-CN" sz="2000" b="0" i="0" u="none" baseline="0">
                <a:solidFill>
                  <a:srgbClr val="464749"/>
                </a:solidFill>
                <a:latin typeface="+mn-lt"/>
              </a:rPr>
              <a:t>宣讲</a:t>
            </a:r>
          </a:p>
          <a:p>
            <a:endParaRPr lang="zh-CN" sz="2000" dirty="0" smtClean="0">
              <a:solidFill>
                <a:srgbClr val="464749"/>
              </a:solidFill>
              <a:latin typeface="+mn-lt"/>
            </a:endParaRPr>
          </a:p>
          <a:p>
            <a:pPr marL="342900" indent="-342900" algn="l" rtl="0">
              <a:lnSpc>
                <a:spcPct val="150000"/>
              </a:lnSpc>
              <a:buFont typeface="+mj-lt"/>
              <a:buAutoNum type="arabicPeriod"/>
            </a:pPr>
            <a:r>
              <a:rPr lang="zh-CN" sz="1600" b="0" i="0" u="none" baseline="0">
                <a:solidFill>
                  <a:srgbClr val="464749"/>
                </a:solidFill>
                <a:latin typeface="+mn-lt"/>
              </a:rPr>
              <a:t>确定必须达到的效果</a:t>
            </a:r>
          </a:p>
          <a:p>
            <a:pPr marL="342900" indent="-342900" algn="l" rtl="0">
              <a:lnSpc>
                <a:spcPct val="150000"/>
              </a:lnSpc>
              <a:buFont typeface="+mj-lt"/>
              <a:buAutoNum type="arabicPeriod"/>
            </a:pPr>
            <a:r>
              <a:rPr lang="zh-CN" sz="1600" b="0" i="0" u="none" baseline="0">
                <a:solidFill>
                  <a:srgbClr val="464749"/>
                </a:solidFill>
                <a:latin typeface="+mn-lt"/>
              </a:rPr>
              <a:t>写下要让人明白的要点</a:t>
            </a:r>
          </a:p>
          <a:p>
            <a:pPr marL="342900" indent="-342900" algn="l" rtl="0">
              <a:lnSpc>
                <a:spcPct val="150000"/>
              </a:lnSpc>
              <a:buFont typeface="+mj-lt"/>
              <a:buAutoNum type="arabicPeriod"/>
            </a:pPr>
            <a:r>
              <a:rPr lang="zh-CN" sz="1600" b="0" i="0" u="none" baseline="0">
                <a:solidFill>
                  <a:srgbClr val="464749"/>
                </a:solidFill>
                <a:latin typeface="+mn-lt"/>
              </a:rPr>
              <a:t>哪些是要记牢的（大家实际上能记住的很少）</a:t>
            </a:r>
          </a:p>
          <a:p>
            <a:pPr marL="342900" indent="-342900" algn="l" rtl="0">
              <a:lnSpc>
                <a:spcPct val="150000"/>
              </a:lnSpc>
              <a:buFont typeface="+mj-lt"/>
              <a:buAutoNum type="arabicPeriod"/>
            </a:pPr>
            <a:r>
              <a:rPr lang="zh-CN" sz="1600" b="0" i="0" u="none" baseline="0">
                <a:solidFill>
                  <a:srgbClr val="464749"/>
                </a:solidFill>
                <a:latin typeface="+mn-lt"/>
              </a:rPr>
              <a:t>总结</a:t>
            </a:r>
          </a:p>
          <a:p>
            <a:pPr marL="342900" indent="-342900" algn="l" rtl="0"/>
            <a:endParaRPr lang="zh-CN" sz="2000" dirty="0" smtClean="0">
              <a:solidFill>
                <a:srgbClr val="464749"/>
              </a:solidFill>
              <a:latin typeface="+mn-lt"/>
            </a:endParaRPr>
          </a:p>
          <a:p>
            <a:pPr marL="342900" indent="-342900" algn="l" rtl="0">
              <a:buFont typeface="Arial" pitchFamily="34" charset="0"/>
              <a:buChar char="•"/>
            </a:pPr>
            <a:r>
              <a:rPr lang="zh-CN" b="0" i="0" u="none" baseline="0">
                <a:solidFill>
                  <a:srgbClr val="464749"/>
                </a:solidFill>
                <a:latin typeface="+mn-lt"/>
              </a:rPr>
              <a:t>通过视觉辅助手段来强化而不是分散注意力</a:t>
            </a:r>
          </a:p>
          <a:p>
            <a:pPr marL="342900" indent="-342900" algn="l" rtl="0">
              <a:buFont typeface="+mj-lt"/>
              <a:buAutoNum type="arabicPeriod"/>
            </a:pPr>
            <a:endParaRPr lang="zh-CN" sz="2000" dirty="0" smtClean="0">
              <a:solidFill>
                <a:srgbClr val="464749"/>
              </a:solidFill>
              <a:latin typeface="+mn-lt"/>
            </a:endParaRPr>
          </a:p>
          <a:p>
            <a:pPr marL="342900" indent="-342900" algn="l" rtl="0"/>
            <a:r>
              <a:rPr lang="zh-CN" sz="2000" b="0" i="0" u="none" baseline="0">
                <a:solidFill>
                  <a:srgbClr val="464749"/>
                </a:solidFill>
                <a:latin typeface="+mn-lt"/>
              </a:rPr>
              <a:t>			</a:t>
            </a:r>
            <a:r>
              <a:rPr lang="zh-CN" sz="2400" b="0" i="0" u="none" baseline="0">
                <a:solidFill>
                  <a:srgbClr val="464749"/>
                </a:solidFill>
                <a:latin typeface="+mn-lt"/>
              </a:rPr>
              <a:t>告诉</a:t>
            </a:r>
            <a:r>
              <a:rPr lang="zh-CN" b="0" i="0" u="none" baseline="0">
                <a:solidFill>
                  <a:srgbClr val="464749"/>
                </a:solidFill>
                <a:latin typeface="+mn-lt"/>
              </a:rPr>
              <a:t> 大家你想说什么</a:t>
            </a:r>
          </a:p>
          <a:p>
            <a:pPr marL="342900" indent="-342900" algn="l" rtl="0"/>
            <a:endParaRPr lang="zh-CN" sz="1200" dirty="0" smtClean="0">
              <a:solidFill>
                <a:srgbClr val="464749"/>
              </a:solidFill>
              <a:latin typeface="+mn-lt"/>
            </a:endParaRPr>
          </a:p>
          <a:p>
            <a:pPr marL="342900" indent="-342900" algn="l" rtl="0"/>
            <a:r>
              <a:rPr lang="zh-CN" b="0" i="0" u="none" baseline="0">
                <a:solidFill>
                  <a:srgbClr val="464749"/>
                </a:solidFill>
                <a:latin typeface="+mn-lt"/>
              </a:rPr>
              <a:t>			</a:t>
            </a:r>
            <a:r>
              <a:rPr lang="zh-CN" sz="2400" b="0" i="0" u="none" baseline="0">
                <a:solidFill>
                  <a:srgbClr val="464749"/>
                </a:solidFill>
                <a:latin typeface="+mn-lt"/>
              </a:rPr>
              <a:t>告诉</a:t>
            </a:r>
            <a:r>
              <a:rPr lang="zh-CN" b="0" i="0" u="none" baseline="0">
                <a:solidFill>
                  <a:srgbClr val="464749"/>
                </a:solidFill>
                <a:latin typeface="+mn-lt"/>
              </a:rPr>
              <a:t>他们</a:t>
            </a:r>
          </a:p>
          <a:p>
            <a:pPr marL="342900" indent="-342900" algn="l" rtl="0"/>
            <a:endParaRPr lang="zh-CN" sz="1200" dirty="0" smtClean="0">
              <a:solidFill>
                <a:srgbClr val="464749"/>
              </a:solidFill>
              <a:latin typeface="+mn-lt"/>
            </a:endParaRPr>
          </a:p>
          <a:p>
            <a:pPr marL="342900" indent="-342900" algn="l" rtl="0"/>
            <a:r>
              <a:rPr lang="zh-CN" b="0" i="0" u="none" baseline="0">
                <a:solidFill>
                  <a:srgbClr val="464749"/>
                </a:solidFill>
                <a:latin typeface="+mn-lt"/>
              </a:rPr>
              <a:t>			</a:t>
            </a:r>
            <a:r>
              <a:rPr lang="zh-CN" sz="2400" b="0" i="0" u="none" baseline="0">
                <a:solidFill>
                  <a:srgbClr val="464749"/>
                </a:solidFill>
                <a:latin typeface="+mn-lt"/>
              </a:rPr>
              <a:t>告诉</a:t>
            </a:r>
            <a:r>
              <a:rPr lang="zh-CN" b="0" i="0" u="none" baseline="0">
                <a:solidFill>
                  <a:srgbClr val="464749"/>
                </a:solidFill>
                <a:latin typeface="+mn-lt"/>
              </a:rPr>
              <a:t>他们你和他们说过什么</a:t>
            </a:r>
            <a:endParaRPr lang="zh-CN" dirty="0">
              <a:solidFill>
                <a:srgbClr val="464749"/>
              </a:solidFill>
              <a:latin typeface="+mn-lt"/>
            </a:endParaRPr>
          </a:p>
        </p:txBody>
      </p:sp>
      <p:sp>
        <p:nvSpPr>
          <p:cNvPr id="8" name="TextBox 7"/>
          <p:cNvSpPr txBox="1"/>
          <p:nvPr/>
        </p:nvSpPr>
        <p:spPr>
          <a:xfrm>
            <a:off x="1371600" y="5029200"/>
            <a:ext cx="838200" cy="523220"/>
          </a:xfrm>
          <a:prstGeom prst="rect">
            <a:avLst/>
          </a:prstGeom>
          <a:solidFill>
            <a:srgbClr val="FFFF00"/>
          </a:solidFill>
          <a:ln>
            <a:solidFill>
              <a:schemeClr val="bg2"/>
            </a:solidFill>
          </a:ln>
        </p:spPr>
        <p:txBody>
          <a:bodyPr wrap="square" rtlCol="0">
            <a:spAutoFit/>
          </a:bodyPr>
          <a:lstStyle/>
          <a:p>
            <a:pPr algn="ctr" rtl="0"/>
            <a:r>
              <a:rPr lang="zh-CN" sz="2800" b="0" i="0" u="none" baseline="0">
                <a:latin typeface="+mn-lt"/>
              </a:rPr>
              <a:t>3 个“告诉”</a:t>
            </a:r>
            <a:endParaRPr lang="zh-CN" sz="2800" dirty="0">
              <a:latin typeface="+mn-lt"/>
            </a:endParaRPr>
          </a:p>
        </p:txBody>
      </p:sp>
      <p:sp>
        <p:nvSpPr>
          <p:cNvPr id="9" name="Rectangle 8"/>
          <p:cNvSpPr/>
          <p:nvPr/>
        </p:nvSpPr>
        <p:spPr>
          <a:xfrm>
            <a:off x="1066800" y="4267200"/>
            <a:ext cx="6673552" cy="17950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10" name="Group 9"/>
          <p:cNvGrpSpPr/>
          <p:nvPr/>
        </p:nvGrpSpPr>
        <p:grpSpPr>
          <a:xfrm>
            <a:off x="0" y="6300406"/>
            <a:ext cx="2016224" cy="557594"/>
            <a:chOff x="971600" y="4221088"/>
            <a:chExt cx="2016224" cy="557594"/>
          </a:xfrm>
        </p:grpSpPr>
        <p:pic>
          <p:nvPicPr>
            <p:cNvPr id="11" name="Picture 10"/>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2" name="TextBox 11"/>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711665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2286000" y="3276600"/>
            <a:ext cx="4724400" cy="923330"/>
          </a:xfrm>
          <a:prstGeom prst="rect">
            <a:avLst/>
          </a:prstGeom>
          <a:solidFill>
            <a:srgbClr val="FFFF00"/>
          </a:solidFill>
          <a:ln>
            <a:solidFill>
              <a:schemeClr val="tx2"/>
            </a:solidFill>
          </a:ln>
        </p:spPr>
        <p:txBody>
          <a:bodyPr wrap="square" rtlCol="0">
            <a:spAutoFit/>
          </a:bodyPr>
          <a:lstStyle/>
          <a:p>
            <a:pPr algn="ctr" rtl="0"/>
            <a:endParaRPr lang="zh-CN" dirty="0" smtClean="0">
              <a:solidFill>
                <a:srgbClr val="464748"/>
              </a:solidFill>
              <a:latin typeface="+mn-lt"/>
            </a:endParaRPr>
          </a:p>
          <a:p>
            <a:pPr algn="ctr" rtl="0"/>
            <a:r>
              <a:rPr lang="zh-CN" b="0" i="0" u="none" baseline="0">
                <a:solidFill>
                  <a:srgbClr val="464748"/>
                </a:solidFill>
                <a:latin typeface="+mn-lt"/>
              </a:rPr>
              <a:t>政治家们为何从来不用 PowerPoint？</a:t>
            </a:r>
          </a:p>
          <a:p>
            <a:pPr algn="ctr" rtl="0"/>
            <a:endParaRPr lang="zh-CN" dirty="0">
              <a:solidFill>
                <a:srgbClr val="464748"/>
              </a:solidFill>
              <a:latin typeface="+mn-lt"/>
            </a:endParaRPr>
          </a:p>
        </p:txBody>
      </p:sp>
      <p:pic>
        <p:nvPicPr>
          <p:cNvPr id="1028" name="Picture 4"/>
          <p:cNvPicPr>
            <a:picLocks noChangeAspect="1" noChangeArrowheads="1"/>
          </p:cNvPicPr>
          <p:nvPr/>
        </p:nvPicPr>
        <p:blipFill>
          <a:blip r:embed="rId3" cstate="print"/>
          <a:srcRect/>
          <a:stretch>
            <a:fillRect/>
          </a:stretch>
        </p:blipFill>
        <p:spPr bwMode="auto">
          <a:xfrm>
            <a:off x="381000" y="4343400"/>
            <a:ext cx="2619375" cy="17526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cstate="print"/>
          <a:srcRect/>
          <a:stretch>
            <a:fillRect/>
          </a:stretch>
        </p:blipFill>
        <p:spPr bwMode="auto">
          <a:xfrm>
            <a:off x="3352800" y="1371600"/>
            <a:ext cx="2533650" cy="1809750"/>
          </a:xfrm>
          <a:prstGeom prst="rect">
            <a:avLst/>
          </a:prstGeom>
          <a:noFill/>
          <a:ln w="9525">
            <a:noFill/>
            <a:miter lim="800000"/>
            <a:headEnd/>
            <a:tailEnd/>
          </a:ln>
          <a:effectLst/>
        </p:spPr>
      </p:pic>
      <p:pic>
        <p:nvPicPr>
          <p:cNvPr id="4" name="Picture 3"/>
          <p:cNvPicPr>
            <a:picLocks noChangeAspect="1"/>
          </p:cNvPicPr>
          <p:nvPr/>
        </p:nvPicPr>
        <p:blipFill rotWithShape="1">
          <a:blip r:embed="rId5" cstate="print"/>
          <a:srcRect r="4945"/>
          <a:stretch/>
        </p:blipFill>
        <p:spPr>
          <a:xfrm>
            <a:off x="290984" y="1371600"/>
            <a:ext cx="2534815" cy="1809750"/>
          </a:xfrm>
          <a:prstGeom prst="rect">
            <a:avLst/>
          </a:prstGeom>
        </p:spPr>
      </p:pic>
      <p:pic>
        <p:nvPicPr>
          <p:cNvPr id="5" name="Picture 4"/>
          <p:cNvPicPr>
            <a:picLocks noChangeAspect="1"/>
          </p:cNvPicPr>
          <p:nvPr/>
        </p:nvPicPr>
        <p:blipFill>
          <a:blip r:embed="rId6" cstate="print"/>
          <a:stretch>
            <a:fillRect/>
          </a:stretch>
        </p:blipFill>
        <p:spPr>
          <a:xfrm>
            <a:off x="6258262" y="1361692"/>
            <a:ext cx="2695238" cy="1819658"/>
          </a:xfrm>
          <a:prstGeom prst="rect">
            <a:avLst/>
          </a:prstGeom>
        </p:spPr>
      </p:pic>
      <p:pic>
        <p:nvPicPr>
          <p:cNvPr id="6" name="Picture 5"/>
          <p:cNvPicPr>
            <a:picLocks noChangeAspect="1"/>
          </p:cNvPicPr>
          <p:nvPr/>
        </p:nvPicPr>
        <p:blipFill>
          <a:blip r:embed="rId7" cstate="print"/>
          <a:stretch>
            <a:fillRect/>
          </a:stretch>
        </p:blipFill>
        <p:spPr>
          <a:xfrm>
            <a:off x="6291389" y="4343400"/>
            <a:ext cx="2628983" cy="1748492"/>
          </a:xfrm>
          <a:prstGeom prst="rect">
            <a:avLst/>
          </a:prstGeom>
        </p:spPr>
      </p:pic>
      <p:pic>
        <p:nvPicPr>
          <p:cNvPr id="7" name="Picture 6"/>
          <p:cNvPicPr>
            <a:picLocks noChangeAspect="1"/>
          </p:cNvPicPr>
          <p:nvPr/>
        </p:nvPicPr>
        <p:blipFill rotWithShape="1">
          <a:blip r:embed="rId8" cstate="print"/>
          <a:srcRect r="9955"/>
          <a:stretch/>
        </p:blipFill>
        <p:spPr>
          <a:xfrm>
            <a:off x="3357565" y="4340200"/>
            <a:ext cx="2581270" cy="1748491"/>
          </a:xfrm>
          <a:prstGeom prst="rect">
            <a:avLst/>
          </a:prstGeom>
        </p:spPr>
      </p:pic>
      <p:grpSp>
        <p:nvGrpSpPr>
          <p:cNvPr id="14" name="Group 13"/>
          <p:cNvGrpSpPr/>
          <p:nvPr/>
        </p:nvGrpSpPr>
        <p:grpSpPr>
          <a:xfrm>
            <a:off x="0" y="6300406"/>
            <a:ext cx="2016224" cy="557594"/>
            <a:chOff x="971600" y="4221088"/>
            <a:chExt cx="2016224" cy="557594"/>
          </a:xfrm>
        </p:grpSpPr>
        <p:pic>
          <p:nvPicPr>
            <p:cNvPr id="15" name="Picture 14"/>
            <p:cNvPicPr>
              <a:picLocks noChangeAspect="1"/>
            </p:cNvPicPr>
            <p:nvPr/>
          </p:nvPicPr>
          <p:blipFill rotWithShape="1">
            <a:blip r:embed="rId9" cstate="print"/>
            <a:srcRect t="40325" b="39513"/>
            <a:stretch/>
          </p:blipFill>
          <p:spPr>
            <a:xfrm>
              <a:off x="1115616" y="4221088"/>
              <a:ext cx="1440160" cy="319405"/>
            </a:xfrm>
            <a:prstGeom prst="rect">
              <a:avLst/>
            </a:prstGeom>
          </p:spPr>
        </p:pic>
        <p:sp>
          <p:nvSpPr>
            <p:cNvPr id="16" name="TextBox 1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6451511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500034" y="1214422"/>
            <a:ext cx="8072494" cy="1261884"/>
          </a:xfrm>
          <a:prstGeom prst="rect">
            <a:avLst/>
          </a:prstGeom>
          <a:noFill/>
        </p:spPr>
        <p:txBody>
          <a:bodyPr wrap="square" rtlCol="0">
            <a:spAutoFit/>
          </a:bodyPr>
          <a:lstStyle/>
          <a:p>
            <a:endParaRPr lang="zh-CN" sz="2000" dirty="0" smtClean="0">
              <a:solidFill>
                <a:srgbClr val="464748"/>
              </a:solidFill>
              <a:latin typeface="Folio Std Medium" pitchFamily="34" charset="0"/>
            </a:endParaRPr>
          </a:p>
          <a:p>
            <a:pPr algn="just" rtl="0"/>
            <a:endParaRPr lang="zh-CN" sz="2000" dirty="0" smtClean="0">
              <a:solidFill>
                <a:srgbClr val="464748"/>
              </a:solidFill>
              <a:latin typeface="Folio Std Medium" pitchFamily="34" charset="0"/>
            </a:endParaRPr>
          </a:p>
          <a:p>
            <a:endParaRPr lang="zh-CN" dirty="0" smtClean="0">
              <a:solidFill>
                <a:srgbClr val="464748"/>
              </a:solidFill>
              <a:latin typeface="Folio Std Medium" pitchFamily="34" charset="0"/>
            </a:endParaRPr>
          </a:p>
          <a:p>
            <a:endParaRPr lang="zh-CN" dirty="0">
              <a:solidFill>
                <a:srgbClr val="464748"/>
              </a:solidFill>
              <a:latin typeface="Folio Std Medium" pitchFamily="34" charset="0"/>
            </a:endParaRPr>
          </a:p>
        </p:txBody>
      </p:sp>
      <p:sp>
        <p:nvSpPr>
          <p:cNvPr id="5" name="TextBox 4"/>
          <p:cNvSpPr txBox="1"/>
          <p:nvPr/>
        </p:nvSpPr>
        <p:spPr>
          <a:xfrm>
            <a:off x="1371600" y="1752600"/>
            <a:ext cx="6553200" cy="3000821"/>
          </a:xfrm>
          <a:prstGeom prst="rect">
            <a:avLst/>
          </a:prstGeom>
          <a:noFill/>
          <a:ln>
            <a:noFill/>
          </a:ln>
        </p:spPr>
        <p:txBody>
          <a:bodyPr wrap="square" rtlCol="0">
            <a:spAutoFit/>
          </a:bodyPr>
          <a:lstStyle/>
          <a:p>
            <a:pPr algn="ctr" rtl="0"/>
            <a:endParaRPr lang="zh-CN" sz="2800" dirty="0" smtClean="0">
              <a:latin typeface="+mn-lt"/>
            </a:endParaRPr>
          </a:p>
          <a:p>
            <a:pPr algn="ctr" rtl="0"/>
            <a:r>
              <a:rPr lang="zh-CN" sz="2000" b="0" i="0" u="none" baseline="0">
                <a:solidFill>
                  <a:srgbClr val="464748"/>
                </a:solidFill>
                <a:latin typeface="+mn-lt"/>
              </a:rPr>
              <a:t>电子邮件</a:t>
            </a:r>
          </a:p>
          <a:p>
            <a:endParaRPr lang="zh-CN" sz="2400" dirty="0" smtClean="0">
              <a:solidFill>
                <a:srgbClr val="464748"/>
              </a:solidFill>
              <a:latin typeface="+mn-lt"/>
            </a:endParaRPr>
          </a:p>
          <a:p>
            <a:pPr algn="l" rtl="0">
              <a:lnSpc>
                <a:spcPct val="150000"/>
              </a:lnSpc>
              <a:buFont typeface="Arial" pitchFamily="34" charset="0"/>
              <a:buChar char="•"/>
            </a:pPr>
            <a:r>
              <a:rPr lang="zh-CN" b="0" i="0" u="none" baseline="0">
                <a:solidFill>
                  <a:srgbClr val="464748"/>
                </a:solidFill>
                <a:latin typeface="+mn-lt"/>
              </a:rPr>
              <a:t>每条信息一个要点</a:t>
            </a:r>
          </a:p>
          <a:p>
            <a:pPr algn="l" rtl="0">
              <a:lnSpc>
                <a:spcPct val="150000"/>
              </a:lnSpc>
              <a:buFont typeface="Arial" pitchFamily="34" charset="0"/>
              <a:buChar char="•"/>
            </a:pPr>
            <a:r>
              <a:rPr lang="zh-CN" b="0" i="0" u="none" baseline="0">
                <a:solidFill>
                  <a:srgbClr val="464748"/>
                </a:solidFill>
                <a:latin typeface="+mn-lt"/>
              </a:rPr>
              <a:t>精心使用“主题”</a:t>
            </a:r>
          </a:p>
          <a:p>
            <a:pPr algn="l" rtl="0">
              <a:lnSpc>
                <a:spcPct val="150000"/>
              </a:lnSpc>
              <a:buFont typeface="Arial" pitchFamily="34" charset="0"/>
              <a:buChar char="•"/>
            </a:pPr>
            <a:r>
              <a:rPr lang="zh-CN" b="0" i="0" u="none" baseline="0">
                <a:solidFill>
                  <a:srgbClr val="464748"/>
                </a:solidFill>
                <a:latin typeface="+mn-lt"/>
              </a:rPr>
              <a:t>指出你想要的回应</a:t>
            </a:r>
          </a:p>
          <a:p>
            <a:pPr algn="l" rtl="0">
              <a:lnSpc>
                <a:spcPct val="150000"/>
              </a:lnSpc>
            </a:pPr>
            <a:endParaRPr lang="zh-CN" sz="2400" dirty="0">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2528858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500034" y="1214422"/>
            <a:ext cx="8072494" cy="1261884"/>
          </a:xfrm>
          <a:prstGeom prst="rect">
            <a:avLst/>
          </a:prstGeom>
          <a:noFill/>
        </p:spPr>
        <p:txBody>
          <a:bodyPr wrap="square" rtlCol="0">
            <a:spAutoFit/>
          </a:bodyPr>
          <a:lstStyle/>
          <a:p>
            <a:endParaRPr lang="zh-CN" sz="2000" dirty="0" smtClean="0">
              <a:solidFill>
                <a:srgbClr val="464748"/>
              </a:solidFill>
              <a:latin typeface="Folio Std Medium" pitchFamily="34" charset="0"/>
            </a:endParaRPr>
          </a:p>
          <a:p>
            <a:pPr algn="just" rtl="0"/>
            <a:endParaRPr lang="zh-CN" sz="2000" dirty="0" smtClean="0">
              <a:solidFill>
                <a:srgbClr val="464748"/>
              </a:solidFill>
              <a:latin typeface="Folio Std Medium" pitchFamily="34" charset="0"/>
            </a:endParaRPr>
          </a:p>
          <a:p>
            <a:endParaRPr lang="zh-CN" dirty="0" smtClean="0">
              <a:solidFill>
                <a:srgbClr val="464748"/>
              </a:solidFill>
              <a:latin typeface="Folio Std Medium" pitchFamily="34" charset="0"/>
            </a:endParaRPr>
          </a:p>
          <a:p>
            <a:endParaRPr lang="zh-CN" dirty="0">
              <a:solidFill>
                <a:srgbClr val="464748"/>
              </a:solidFill>
              <a:latin typeface="Folio Std Medium" pitchFamily="34" charset="0"/>
            </a:endParaRPr>
          </a:p>
        </p:txBody>
      </p:sp>
      <p:graphicFrame>
        <p:nvGraphicFramePr>
          <p:cNvPr id="5" name="Table 4"/>
          <p:cNvGraphicFramePr>
            <a:graphicFrameLocks noGrp="1"/>
          </p:cNvGraphicFramePr>
          <p:nvPr/>
        </p:nvGraphicFramePr>
        <p:xfrm>
          <a:off x="1752600" y="1219200"/>
          <a:ext cx="5562600" cy="5212325"/>
        </p:xfrm>
        <a:graphic>
          <a:graphicData uri="http://schemas.openxmlformats.org/drawingml/2006/table">
            <a:tbl>
              <a:tblPr firstRow="1" bandRow="1">
                <a:tableStyleId>{5C22544A-7EE6-4342-B048-85BDC9FD1C3A}</a:tableStyleId>
              </a:tblPr>
              <a:tblGrid>
                <a:gridCol w="1564481"/>
                <a:gridCol w="3998119"/>
              </a:tblGrid>
              <a:tr h="812800">
                <a:tc>
                  <a:txBody>
                    <a:bodyPr/>
                    <a:lstStyle/>
                    <a:p>
                      <a:pPr algn="l" rtl="0"/>
                      <a:r>
                        <a:rPr lang="zh-CN" b="0" i="0" u="none" baseline="0">
                          <a:solidFill>
                            <a:schemeClr val="tx1"/>
                          </a:solidFill>
                        </a:rPr>
                        <a:t>发件人</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John Wu</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163">
                <a:tc>
                  <a:txBody>
                    <a:bodyPr/>
                    <a:lstStyle/>
                    <a:p>
                      <a:pPr algn="l" rtl="0"/>
                      <a:r>
                        <a:rPr lang="zh-CN" b="0" i="0" u="none" baseline="0">
                          <a:solidFill>
                            <a:schemeClr val="tx1"/>
                          </a:solidFill>
                        </a:rPr>
                        <a:t>收件人 </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Anna Li</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7252">
                <a:tc>
                  <a:txBody>
                    <a:bodyPr/>
                    <a:lstStyle/>
                    <a:p>
                      <a:pPr algn="l" rtl="0"/>
                      <a:r>
                        <a:rPr lang="zh-CN" b="0" i="0" u="none" baseline="0">
                          <a:solidFill>
                            <a:schemeClr val="tx1"/>
                          </a:solidFill>
                        </a:rPr>
                        <a:t>抄送</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1236">
                <a:tc>
                  <a:txBody>
                    <a:bodyPr/>
                    <a:lstStyle/>
                    <a:p>
                      <a:pPr algn="l" rtl="0"/>
                      <a:r>
                        <a:rPr lang="zh-CN" b="0" i="0" u="none" baseline="0">
                          <a:solidFill>
                            <a:schemeClr val="tx1"/>
                          </a:solidFill>
                        </a:rPr>
                        <a:t>主题</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会议</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2874">
                <a:tc gridSpan="2">
                  <a:txBody>
                    <a:bodyPr/>
                    <a:lstStyle/>
                    <a:p>
                      <a:pPr algn="l" rtl="0"/>
                      <a:r>
                        <a:rPr lang="zh-CN" b="0" i="0" u="none" baseline="0">
                          <a:solidFill>
                            <a:schemeClr val="tx1"/>
                          </a:solidFill>
                        </a:rPr>
                        <a:t>Xxxxxxxxxxxxxxxxxxxxxxxxxxxxxxxxxxxxxxxxxxxxxxxxxxxxxxxxxxxxxxxxxxxxxxxxxxxxxxxxxxxxxxxxxxxxxxxxxxxxxxxxxxxxxxxxxxxxxxxxxxxxxxxxxxxxxxxxxxxxxxxxxxxxxxxxxxxxxxxxxxxxxxxxxxxxxxx 周三 10.30 xxxxxxxxxxxxxxxxxxxxxxxxxxxxxxxxxxxxxxxxxxxxxxxxxxxxxxxxxxxxxxxxxxxxxxxxxxxxxxxxxxxxxxxxxxxxxxxxxxxxxxxxxxxxxxxxxxxxxxxxxxxxxxxxxxxxxxxx 请确认</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6" name="Picture 2"/>
          <p:cNvPicPr>
            <a:picLocks noChangeAspect="1" noChangeArrowheads="1"/>
          </p:cNvPicPr>
          <p:nvPr/>
        </p:nvPicPr>
        <p:blipFill>
          <a:blip r:embed="rId2" cstate="print"/>
          <a:srcRect/>
          <a:stretch>
            <a:fillRect/>
          </a:stretch>
        </p:blipFill>
        <p:spPr bwMode="auto">
          <a:xfrm>
            <a:off x="152400" y="3124200"/>
            <a:ext cx="1371600" cy="1044733"/>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a:stretch>
            <a:fillRect/>
          </a:stretch>
        </p:blipFill>
        <p:spPr bwMode="auto">
          <a:xfrm>
            <a:off x="7543800" y="3048000"/>
            <a:ext cx="1371600" cy="1044733"/>
          </a:xfrm>
          <a:prstGeom prst="rect">
            <a:avLst/>
          </a:prstGeom>
          <a:noFill/>
          <a:ln w="9525">
            <a:noFill/>
            <a:miter lim="800000"/>
            <a:headEnd/>
            <a:tailEnd/>
          </a:ln>
          <a:effectLst/>
        </p:spPr>
      </p:pic>
      <p:grpSp>
        <p:nvGrpSpPr>
          <p:cNvPr id="8" name="Group 7"/>
          <p:cNvGrpSpPr/>
          <p:nvPr/>
        </p:nvGrpSpPr>
        <p:grpSpPr>
          <a:xfrm>
            <a:off x="0" y="6300406"/>
            <a:ext cx="2016224" cy="557594"/>
            <a:chOff x="971600" y="4221088"/>
            <a:chExt cx="2016224" cy="557594"/>
          </a:xfrm>
        </p:grpSpPr>
        <p:pic>
          <p:nvPicPr>
            <p:cNvPr id="9" name="Picture 8"/>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3756337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sp>
        <p:nvSpPr>
          <p:cNvPr id="3" name="TextBox 2"/>
          <p:cNvSpPr txBox="1"/>
          <p:nvPr/>
        </p:nvSpPr>
        <p:spPr>
          <a:xfrm>
            <a:off x="500034" y="1214422"/>
            <a:ext cx="8072494" cy="1261884"/>
          </a:xfrm>
          <a:prstGeom prst="rect">
            <a:avLst/>
          </a:prstGeom>
          <a:noFill/>
        </p:spPr>
        <p:txBody>
          <a:bodyPr wrap="square" rtlCol="0">
            <a:spAutoFit/>
          </a:bodyPr>
          <a:lstStyle/>
          <a:p>
            <a:endParaRPr lang="zh-CN" sz="2000" dirty="0" smtClean="0">
              <a:solidFill>
                <a:srgbClr val="464748"/>
              </a:solidFill>
              <a:latin typeface="Folio Std Medium" pitchFamily="34" charset="0"/>
            </a:endParaRPr>
          </a:p>
          <a:p>
            <a:pPr algn="just" rtl="0"/>
            <a:endParaRPr lang="zh-CN" sz="2000" dirty="0" smtClean="0">
              <a:solidFill>
                <a:srgbClr val="464748"/>
              </a:solidFill>
              <a:latin typeface="Folio Std Medium" pitchFamily="34" charset="0"/>
            </a:endParaRPr>
          </a:p>
          <a:p>
            <a:endParaRPr lang="zh-CN" dirty="0" smtClean="0">
              <a:solidFill>
                <a:srgbClr val="464748"/>
              </a:solidFill>
              <a:latin typeface="Folio Std Medium" pitchFamily="34" charset="0"/>
            </a:endParaRPr>
          </a:p>
          <a:p>
            <a:endParaRPr lang="zh-CN" dirty="0">
              <a:solidFill>
                <a:srgbClr val="464748"/>
              </a:solidFill>
              <a:latin typeface="Folio Std Medium" pitchFamily="34" charset="0"/>
            </a:endParaRPr>
          </a:p>
        </p:txBody>
      </p:sp>
      <p:graphicFrame>
        <p:nvGraphicFramePr>
          <p:cNvPr id="5" name="Table 4"/>
          <p:cNvGraphicFramePr>
            <a:graphicFrameLocks noGrp="1"/>
          </p:cNvGraphicFramePr>
          <p:nvPr/>
        </p:nvGraphicFramePr>
        <p:xfrm>
          <a:off x="1752600" y="1371600"/>
          <a:ext cx="5562600" cy="5212325"/>
        </p:xfrm>
        <a:graphic>
          <a:graphicData uri="http://schemas.openxmlformats.org/drawingml/2006/table">
            <a:tbl>
              <a:tblPr firstRow="1" bandRow="1">
                <a:tableStyleId>{5C22544A-7EE6-4342-B048-85BDC9FD1C3A}</a:tableStyleId>
              </a:tblPr>
              <a:tblGrid>
                <a:gridCol w="1564481"/>
                <a:gridCol w="3998119"/>
              </a:tblGrid>
              <a:tr h="812800">
                <a:tc>
                  <a:txBody>
                    <a:bodyPr/>
                    <a:lstStyle/>
                    <a:p>
                      <a:pPr algn="l" rtl="0"/>
                      <a:r>
                        <a:rPr lang="zh-CN" b="0" i="0" u="none" baseline="0">
                          <a:solidFill>
                            <a:schemeClr val="tx1"/>
                          </a:solidFill>
                        </a:rPr>
                        <a:t>发件人</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John Wu</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8163">
                <a:tc>
                  <a:txBody>
                    <a:bodyPr/>
                    <a:lstStyle/>
                    <a:p>
                      <a:pPr algn="l" rtl="0"/>
                      <a:r>
                        <a:rPr lang="zh-CN" b="0" i="0" u="none" baseline="0">
                          <a:solidFill>
                            <a:schemeClr val="tx1"/>
                          </a:solidFill>
                        </a:rPr>
                        <a:t>收件人 </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Anna Li</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7252">
                <a:tc>
                  <a:txBody>
                    <a:bodyPr/>
                    <a:lstStyle/>
                    <a:p>
                      <a:pPr algn="l" rtl="0"/>
                      <a:r>
                        <a:rPr lang="zh-CN" b="0" i="0" u="none" baseline="0">
                          <a:solidFill>
                            <a:schemeClr val="tx1"/>
                          </a:solidFill>
                        </a:rPr>
                        <a:t>抄送</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81236">
                <a:tc>
                  <a:txBody>
                    <a:bodyPr/>
                    <a:lstStyle/>
                    <a:p>
                      <a:pPr algn="l" rtl="0"/>
                      <a:r>
                        <a:rPr lang="zh-CN" b="0" i="0" u="none" baseline="0">
                          <a:solidFill>
                            <a:schemeClr val="tx1"/>
                          </a:solidFill>
                        </a:rPr>
                        <a:t>主题</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a:r>
                        <a:rPr lang="zh-CN" b="0" i="0" u="none" baseline="0">
                          <a:solidFill>
                            <a:schemeClr val="tx1"/>
                          </a:solidFill>
                        </a:rPr>
                        <a:t>周三上午 10.30 会议</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02874">
                <a:tc gridSpan="2">
                  <a:txBody>
                    <a:bodyPr/>
                    <a:lstStyle/>
                    <a:p>
                      <a:pPr algn="l" rtl="0"/>
                      <a:r>
                        <a:rPr lang="zh-CN" b="0" i="0" u="none" baseline="0">
                          <a:solidFill>
                            <a:schemeClr val="tx1"/>
                          </a:solidFill>
                        </a:rPr>
                        <a:t>Anna：</a:t>
                      </a:r>
                    </a:p>
                    <a:p>
                      <a:endParaRPr lang="zh-CN" b="0" dirty="0" smtClean="0">
                        <a:solidFill>
                          <a:schemeClr val="tx1"/>
                        </a:solidFill>
                      </a:endParaRPr>
                    </a:p>
                    <a:p>
                      <a:pPr algn="l" rtl="0"/>
                      <a:r>
                        <a:rPr lang="zh-CN" b="0" i="0" u="none" baseline="0">
                          <a:solidFill>
                            <a:schemeClr val="tx1"/>
                          </a:solidFill>
                        </a:rPr>
                        <a:t>请确认你可以参加会议。</a:t>
                      </a:r>
                    </a:p>
                    <a:p>
                      <a:endParaRPr lang="zh-CN" b="0" dirty="0" smtClean="0">
                        <a:solidFill>
                          <a:schemeClr val="tx1"/>
                        </a:solidFill>
                      </a:endParaRPr>
                    </a:p>
                    <a:p>
                      <a:pPr algn="l" rtl="0"/>
                      <a:r>
                        <a:rPr lang="zh-CN" b="0" i="0" u="none" baseline="0">
                          <a:solidFill>
                            <a:schemeClr val="tx1"/>
                          </a:solidFill>
                        </a:rPr>
                        <a:t>John</a:t>
                      </a:r>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027" name="Picture 3" descr="C:\Users\Graham\AppData\Local\Microsoft\Windows\Temporary Internet Files\Low\Content.IE5\F2GFLEIM\MC900433817[1].PNG"/>
          <p:cNvPicPr>
            <a:picLocks noChangeAspect="1" noChangeArrowheads="1"/>
          </p:cNvPicPr>
          <p:nvPr/>
        </p:nvPicPr>
        <p:blipFill>
          <a:blip r:embed="rId2" cstate="print"/>
          <a:srcRect/>
          <a:stretch>
            <a:fillRect/>
          </a:stretch>
        </p:blipFill>
        <p:spPr bwMode="auto">
          <a:xfrm>
            <a:off x="457200" y="2971800"/>
            <a:ext cx="990486" cy="990486"/>
          </a:xfrm>
          <a:prstGeom prst="rect">
            <a:avLst/>
          </a:prstGeom>
          <a:noFill/>
        </p:spPr>
      </p:pic>
      <p:pic>
        <p:nvPicPr>
          <p:cNvPr id="9" name="Picture 3" descr="C:\Users\Graham\AppData\Local\Microsoft\Windows\Temporary Internet Files\Low\Content.IE5\F2GFLEIM\MC900433817[1].PNG"/>
          <p:cNvPicPr>
            <a:picLocks noChangeAspect="1" noChangeArrowheads="1"/>
          </p:cNvPicPr>
          <p:nvPr/>
        </p:nvPicPr>
        <p:blipFill>
          <a:blip r:embed="rId2" cstate="print"/>
          <a:srcRect/>
          <a:stretch>
            <a:fillRect/>
          </a:stretch>
        </p:blipFill>
        <p:spPr bwMode="auto">
          <a:xfrm>
            <a:off x="7772400" y="2971800"/>
            <a:ext cx="990486" cy="990486"/>
          </a:xfrm>
          <a:prstGeom prst="rect">
            <a:avLst/>
          </a:prstGeom>
          <a:noFill/>
        </p:spPr>
      </p:pic>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10" name="TextBox 9"/>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5234299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pic>
        <p:nvPicPr>
          <p:cNvPr id="305155" name="Picture 3"/>
          <p:cNvPicPr>
            <a:picLocks noChangeAspect="1" noChangeArrowheads="1"/>
          </p:cNvPicPr>
          <p:nvPr/>
        </p:nvPicPr>
        <p:blipFill>
          <a:blip r:embed="rId2" cstate="print"/>
          <a:srcRect/>
          <a:stretch>
            <a:fillRect/>
          </a:stretch>
        </p:blipFill>
        <p:spPr bwMode="auto">
          <a:xfrm>
            <a:off x="2928926" y="2071678"/>
            <a:ext cx="4071966" cy="4071966"/>
          </a:xfrm>
          <a:prstGeom prst="rect">
            <a:avLst/>
          </a:prstGeom>
          <a:noFill/>
          <a:ln w="9525">
            <a:noFill/>
            <a:miter lim="800000"/>
            <a:headEnd/>
            <a:tailEnd/>
          </a:ln>
          <a:effectLst/>
        </p:spPr>
      </p:pic>
      <p:sp>
        <p:nvSpPr>
          <p:cNvPr id="5" name="TextBox 4"/>
          <p:cNvSpPr txBox="1"/>
          <p:nvPr/>
        </p:nvSpPr>
        <p:spPr>
          <a:xfrm>
            <a:off x="2428860" y="1357298"/>
            <a:ext cx="4857784" cy="584775"/>
          </a:xfrm>
          <a:prstGeom prst="rect">
            <a:avLst/>
          </a:prstGeom>
          <a:noFill/>
        </p:spPr>
        <p:txBody>
          <a:bodyPr wrap="square" rtlCol="0">
            <a:spAutoFit/>
          </a:bodyPr>
          <a:lstStyle/>
          <a:p>
            <a:pPr algn="ctr" rtl="0"/>
            <a:r>
              <a:rPr lang="zh-CN" sz="3200" b="0" i="0" u="none" baseline="0">
                <a:solidFill>
                  <a:srgbClr val="464749"/>
                </a:solidFill>
                <a:latin typeface="+mn-lt"/>
              </a:rPr>
              <a:t>电话会议</a:t>
            </a:r>
            <a:endParaRPr lang="zh-CN" sz="3200" dirty="0">
              <a:solidFill>
                <a:srgbClr val="464749"/>
              </a:solidFill>
              <a:latin typeface="+mn-lt"/>
            </a:endParaRPr>
          </a:p>
        </p:txBody>
      </p:sp>
    </p:spTree>
    <p:extLst>
      <p:ext uri="{BB962C8B-B14F-4D97-AF65-F5344CB8AC3E}">
        <p14:creationId xmlns:p14="http://schemas.microsoft.com/office/powerpoint/2010/main" xmlns="" val="29215759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pic>
        <p:nvPicPr>
          <p:cNvPr id="305155" name="Picture 3"/>
          <p:cNvPicPr>
            <a:picLocks noChangeAspect="1" noChangeArrowheads="1"/>
          </p:cNvPicPr>
          <p:nvPr/>
        </p:nvPicPr>
        <p:blipFill>
          <a:blip r:embed="rId2" cstate="print"/>
          <a:srcRect/>
          <a:stretch>
            <a:fillRect/>
          </a:stretch>
        </p:blipFill>
        <p:spPr bwMode="auto">
          <a:xfrm>
            <a:off x="6858016" y="1071546"/>
            <a:ext cx="2143140" cy="2143140"/>
          </a:xfrm>
          <a:prstGeom prst="rect">
            <a:avLst/>
          </a:prstGeom>
          <a:noFill/>
          <a:ln w="9525">
            <a:noFill/>
            <a:miter lim="800000"/>
            <a:headEnd/>
            <a:tailEnd/>
          </a:ln>
          <a:effectLst/>
        </p:spPr>
      </p:pic>
      <p:sp>
        <p:nvSpPr>
          <p:cNvPr id="5" name="TextBox 4"/>
          <p:cNvSpPr txBox="1"/>
          <p:nvPr/>
        </p:nvSpPr>
        <p:spPr>
          <a:xfrm>
            <a:off x="2143108" y="1071546"/>
            <a:ext cx="4643470" cy="400110"/>
          </a:xfrm>
          <a:prstGeom prst="rect">
            <a:avLst/>
          </a:prstGeom>
          <a:noFill/>
        </p:spPr>
        <p:txBody>
          <a:bodyPr wrap="square" rtlCol="0">
            <a:spAutoFit/>
          </a:bodyPr>
          <a:lstStyle/>
          <a:p>
            <a:pPr algn="ctr" rtl="0"/>
            <a:r>
              <a:rPr lang="zh-CN" sz="2000" b="0" i="0" u="none" baseline="0">
                <a:solidFill>
                  <a:srgbClr val="464749"/>
                </a:solidFill>
                <a:latin typeface="+mn-lt"/>
              </a:rPr>
              <a:t>电话会议</a:t>
            </a:r>
            <a:endParaRPr lang="zh-CN" sz="2000" dirty="0">
              <a:solidFill>
                <a:srgbClr val="464749"/>
              </a:solidFill>
              <a:latin typeface="+mn-lt"/>
            </a:endParaRPr>
          </a:p>
        </p:txBody>
      </p:sp>
      <p:sp>
        <p:nvSpPr>
          <p:cNvPr id="6" name="TextBox 5"/>
          <p:cNvSpPr txBox="1"/>
          <p:nvPr/>
        </p:nvSpPr>
        <p:spPr>
          <a:xfrm>
            <a:off x="467544" y="1844824"/>
            <a:ext cx="7572428" cy="4532010"/>
          </a:xfrm>
          <a:prstGeom prst="rect">
            <a:avLst/>
          </a:prstGeom>
          <a:noFill/>
        </p:spPr>
        <p:txBody>
          <a:bodyPr wrap="square" rtlCol="0">
            <a:spAutoFit/>
          </a:bodyPr>
          <a:lstStyle/>
          <a:p>
            <a:pPr algn="l" rtl="0"/>
            <a:r>
              <a:rPr lang="zh-CN" b="0" i="0" u="none" baseline="0">
                <a:solidFill>
                  <a:srgbClr val="464749"/>
                </a:solidFill>
                <a:latin typeface="+mn-lt"/>
              </a:rPr>
              <a:t>准备：</a:t>
            </a:r>
          </a:p>
          <a:p>
            <a:endParaRPr lang="zh-CN" sz="1000" dirty="0" smtClean="0">
              <a:solidFill>
                <a:srgbClr val="464749"/>
              </a:solidFill>
              <a:latin typeface="+mn-lt"/>
            </a:endParaRPr>
          </a:p>
          <a:p>
            <a:pPr lvl="1" algn="l" rtl="0">
              <a:buFont typeface="Arial" pitchFamily="34" charset="0"/>
              <a:buChar char="•"/>
            </a:pPr>
            <a:r>
              <a:rPr lang="zh-CN" sz="1600" b="0" i="0" u="none" baseline="0">
                <a:solidFill>
                  <a:srgbClr val="464749"/>
                </a:solidFill>
                <a:latin typeface="+mn-lt"/>
              </a:rPr>
              <a:t> 精心安排时间表</a:t>
            </a:r>
          </a:p>
          <a:p>
            <a:pPr lvl="1" algn="l" rtl="0">
              <a:buFont typeface="Arial" pitchFamily="34" charset="0"/>
              <a:buChar char="•"/>
            </a:pPr>
            <a:r>
              <a:rPr lang="zh-CN" sz="1600" b="0" i="0" u="none" baseline="0">
                <a:solidFill>
                  <a:srgbClr val="464749"/>
                </a:solidFill>
                <a:latin typeface="+mn-lt"/>
              </a:rPr>
              <a:t> 事先准备日程并分发给参会人员</a:t>
            </a:r>
          </a:p>
          <a:p>
            <a:pPr lvl="1" algn="l" rtl="0">
              <a:buFont typeface="Arial" pitchFamily="34" charset="0"/>
              <a:buChar char="•"/>
            </a:pPr>
            <a:r>
              <a:rPr lang="zh-CN" sz="1600" b="0" i="0" u="none" baseline="0">
                <a:solidFill>
                  <a:srgbClr val="464749"/>
                </a:solidFill>
                <a:latin typeface="+mn-lt"/>
              </a:rPr>
              <a:t> 确认技术部门已知晓</a:t>
            </a:r>
          </a:p>
          <a:p>
            <a:pPr lvl="1" algn="l" rtl="0">
              <a:buFont typeface="Arial" pitchFamily="34" charset="0"/>
              <a:buChar char="•"/>
            </a:pPr>
            <a:r>
              <a:rPr lang="zh-CN" sz="1600" b="0" i="0" u="none" baseline="0">
                <a:solidFill>
                  <a:srgbClr val="464749"/>
                </a:solidFill>
                <a:latin typeface="+mn-lt"/>
              </a:rPr>
              <a:t> 尽可能简短</a:t>
            </a:r>
          </a:p>
          <a:p>
            <a:pPr algn="l" rtl="0">
              <a:buFont typeface="Arial" pitchFamily="34" charset="0"/>
              <a:buChar char="•"/>
            </a:pPr>
            <a:endParaRPr lang="zh-CN" sz="1600" dirty="0" smtClean="0">
              <a:solidFill>
                <a:srgbClr val="464749"/>
              </a:solidFill>
              <a:latin typeface="+mn-lt"/>
            </a:endParaRPr>
          </a:p>
          <a:p>
            <a:pPr algn="l" rtl="0"/>
            <a:r>
              <a:rPr lang="zh-CN" b="0" i="0" u="none" baseline="0">
                <a:solidFill>
                  <a:srgbClr val="464749"/>
                </a:solidFill>
                <a:latin typeface="+mn-lt"/>
              </a:rPr>
              <a:t>通话时 – 作为会议主持人</a:t>
            </a:r>
          </a:p>
          <a:p>
            <a:endParaRPr lang="zh-CN" sz="1050" dirty="0" smtClean="0">
              <a:solidFill>
                <a:srgbClr val="464749"/>
              </a:solidFill>
              <a:latin typeface="+mn-lt"/>
            </a:endParaRPr>
          </a:p>
          <a:p>
            <a:pPr lvl="1" algn="l" rtl="0">
              <a:buFont typeface="Arial" pitchFamily="34" charset="0"/>
              <a:buChar char="•"/>
            </a:pPr>
            <a:r>
              <a:rPr lang="zh-CN" sz="1600" b="0" i="0" u="none" baseline="0">
                <a:solidFill>
                  <a:srgbClr val="464749"/>
                </a:solidFill>
                <a:latin typeface="+mn-lt"/>
              </a:rPr>
              <a:t> 协议和规则</a:t>
            </a:r>
          </a:p>
          <a:p>
            <a:pPr lvl="2" algn="l" rtl="0">
              <a:buFont typeface="Arial" pitchFamily="34" charset="0"/>
              <a:buChar char="•"/>
            </a:pPr>
            <a:r>
              <a:rPr lang="zh-CN" sz="1600" b="0" i="0" u="none" baseline="0">
                <a:solidFill>
                  <a:srgbClr val="464749"/>
                </a:solidFill>
                <a:latin typeface="+mn-lt"/>
              </a:rPr>
              <a:t> 介绍，包括“嘉宾”</a:t>
            </a:r>
          </a:p>
          <a:p>
            <a:pPr lvl="2" algn="l" rtl="0">
              <a:buFont typeface="Arial" pitchFamily="34" charset="0"/>
              <a:buChar char="•"/>
            </a:pPr>
            <a:r>
              <a:rPr lang="zh-CN" sz="1600" b="0" i="0" u="none" baseline="0">
                <a:solidFill>
                  <a:srgbClr val="464749"/>
                </a:solidFill>
                <a:latin typeface="+mn-lt"/>
              </a:rPr>
              <a:t> 严格守时</a:t>
            </a:r>
          </a:p>
          <a:p>
            <a:pPr lvl="1" algn="l" rtl="0">
              <a:buFont typeface="Arial" pitchFamily="34" charset="0"/>
              <a:buChar char="•"/>
            </a:pPr>
            <a:r>
              <a:rPr lang="zh-CN" sz="1600" b="0" i="0" u="none" baseline="0">
                <a:solidFill>
                  <a:srgbClr val="464749"/>
                </a:solidFill>
                <a:latin typeface="+mn-lt"/>
              </a:rPr>
              <a:t> 架构型</a:t>
            </a:r>
          </a:p>
          <a:p>
            <a:pPr lvl="2" algn="l" rtl="0">
              <a:buFont typeface="Arial" pitchFamily="34" charset="0"/>
              <a:buChar char="•"/>
            </a:pPr>
            <a:r>
              <a:rPr lang="zh-CN" sz="1600" b="0" i="0" u="none" baseline="0">
                <a:solidFill>
                  <a:srgbClr val="464749"/>
                </a:solidFill>
                <a:latin typeface="+mn-lt"/>
              </a:rPr>
              <a:t> 讲话者要报上姓名</a:t>
            </a:r>
          </a:p>
          <a:p>
            <a:pPr lvl="2" algn="l" rtl="0">
              <a:buFont typeface="Arial" pitchFamily="34" charset="0"/>
              <a:buChar char="•"/>
            </a:pPr>
            <a:r>
              <a:rPr lang="zh-CN" sz="1600" b="0" i="0" u="none" baseline="0">
                <a:solidFill>
                  <a:srgbClr val="464749"/>
                </a:solidFill>
                <a:latin typeface="+mn-lt"/>
              </a:rPr>
              <a:t> 提问时间</a:t>
            </a:r>
          </a:p>
          <a:p>
            <a:pPr lvl="2" algn="l" rtl="0">
              <a:buFont typeface="Arial" pitchFamily="34" charset="0"/>
              <a:buChar char="•"/>
            </a:pPr>
            <a:r>
              <a:rPr lang="zh-CN" sz="1600" b="0" i="0" u="none" baseline="0">
                <a:solidFill>
                  <a:srgbClr val="464749"/>
                </a:solidFill>
                <a:latin typeface="+mn-lt"/>
              </a:rPr>
              <a:t> 必要时可打断 – 基于时间考虑</a:t>
            </a:r>
          </a:p>
          <a:p>
            <a:pPr lvl="2" algn="l" rtl="0">
              <a:buFont typeface="Arial" pitchFamily="34" charset="0"/>
              <a:buChar char="•"/>
            </a:pPr>
            <a:r>
              <a:rPr lang="zh-CN" sz="1600" b="0" i="0" u="none" baseline="0">
                <a:solidFill>
                  <a:srgbClr val="464749"/>
                </a:solidFill>
                <a:latin typeface="+mn-lt"/>
              </a:rPr>
              <a:t> 做好会议记录并分发</a:t>
            </a:r>
          </a:p>
          <a:p>
            <a:pPr lvl="2" algn="l" rtl="0">
              <a:buFont typeface="Arial" pitchFamily="34" charset="0"/>
              <a:buChar char="•"/>
            </a:pPr>
            <a:r>
              <a:rPr lang="zh-CN" sz="1600" b="0" i="0" u="none" baseline="0">
                <a:solidFill>
                  <a:srgbClr val="464749"/>
                </a:solidFill>
                <a:latin typeface="+mn-lt"/>
              </a:rPr>
              <a:t> 会后听取反馈</a:t>
            </a:r>
            <a:endParaRPr lang="zh-CN" sz="1600" dirty="0">
              <a:solidFill>
                <a:srgbClr val="464749"/>
              </a:solidFill>
              <a:latin typeface="+mn-lt"/>
            </a:endParaRPr>
          </a:p>
        </p:txBody>
      </p:sp>
      <p:grpSp>
        <p:nvGrpSpPr>
          <p:cNvPr id="7" name="Group 6"/>
          <p:cNvGrpSpPr/>
          <p:nvPr/>
        </p:nvGrpSpPr>
        <p:grpSpPr>
          <a:xfrm>
            <a:off x="0" y="6300406"/>
            <a:ext cx="2016224" cy="557594"/>
            <a:chOff x="971600" y="4221088"/>
            <a:chExt cx="2016224" cy="557594"/>
          </a:xfrm>
        </p:grpSpPr>
        <p:pic>
          <p:nvPicPr>
            <p:cNvPr id="8" name="Picture 7"/>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9" name="TextBox 8"/>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869133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pic>
        <p:nvPicPr>
          <p:cNvPr id="306178" name="Picture 2"/>
          <p:cNvPicPr>
            <a:picLocks noChangeAspect="1" noChangeArrowheads="1"/>
          </p:cNvPicPr>
          <p:nvPr/>
        </p:nvPicPr>
        <p:blipFill>
          <a:blip r:embed="rId2" cstate="print"/>
          <a:srcRect/>
          <a:stretch>
            <a:fillRect/>
          </a:stretch>
        </p:blipFill>
        <p:spPr bwMode="auto">
          <a:xfrm>
            <a:off x="3357554" y="1214422"/>
            <a:ext cx="2466975" cy="1643074"/>
          </a:xfrm>
          <a:prstGeom prst="rect">
            <a:avLst/>
          </a:prstGeom>
          <a:noFill/>
          <a:ln w="9525">
            <a:noFill/>
            <a:miter lim="800000"/>
            <a:headEnd/>
            <a:tailEnd/>
          </a:ln>
          <a:effectLst/>
        </p:spPr>
      </p:pic>
      <p:sp>
        <p:nvSpPr>
          <p:cNvPr id="4" name="TextBox 3"/>
          <p:cNvSpPr txBox="1"/>
          <p:nvPr/>
        </p:nvSpPr>
        <p:spPr>
          <a:xfrm>
            <a:off x="571472" y="2857496"/>
            <a:ext cx="8286808" cy="3231654"/>
          </a:xfrm>
          <a:prstGeom prst="rect">
            <a:avLst/>
          </a:prstGeom>
          <a:noFill/>
        </p:spPr>
        <p:txBody>
          <a:bodyPr wrap="square" rtlCol="0">
            <a:spAutoFit/>
          </a:bodyPr>
          <a:lstStyle/>
          <a:p>
            <a:pPr algn="ctr" rtl="0"/>
            <a:r>
              <a:rPr lang="zh-CN" sz="2400" b="0" i="0" u="none" baseline="0">
                <a:solidFill>
                  <a:srgbClr val="464749"/>
                </a:solidFill>
                <a:latin typeface="+mn-lt"/>
              </a:rPr>
              <a:t>通报坏消息</a:t>
            </a:r>
          </a:p>
          <a:p>
            <a:pPr algn="ctr" rtl="0"/>
            <a:endParaRPr lang="zh-CN" sz="2400" dirty="0" smtClean="0">
              <a:solidFill>
                <a:srgbClr val="464749"/>
              </a:solidFill>
              <a:latin typeface="+mn-lt"/>
            </a:endParaRPr>
          </a:p>
          <a:p>
            <a:pPr algn="l" rtl="0">
              <a:lnSpc>
                <a:spcPct val="150000"/>
              </a:lnSpc>
              <a:buFont typeface="Arial" pitchFamily="34" charset="0"/>
              <a:buChar char="•"/>
            </a:pPr>
            <a:r>
              <a:rPr lang="zh-CN" sz="2400" b="0" i="0" u="none" baseline="0">
                <a:solidFill>
                  <a:srgbClr val="464749"/>
                </a:solidFill>
                <a:latin typeface="+mn-lt"/>
              </a:rPr>
              <a:t> </a:t>
            </a:r>
            <a:r>
              <a:rPr lang="zh-CN" sz="2000" b="0" i="0" u="none" baseline="0">
                <a:solidFill>
                  <a:srgbClr val="464749"/>
                </a:solidFill>
                <a:latin typeface="+mn-lt"/>
              </a:rPr>
              <a:t>酝酿好情绪，就事论事。</a:t>
            </a:r>
          </a:p>
          <a:p>
            <a:pPr algn="l" rtl="0">
              <a:lnSpc>
                <a:spcPct val="150000"/>
              </a:lnSpc>
              <a:buFont typeface="Arial" pitchFamily="34" charset="0"/>
              <a:buChar char="•"/>
            </a:pPr>
            <a:r>
              <a:rPr lang="zh-CN" sz="2000" b="0" i="0" u="none" baseline="0">
                <a:solidFill>
                  <a:srgbClr val="464749"/>
                </a:solidFill>
                <a:latin typeface="+mn-lt"/>
              </a:rPr>
              <a:t> 准备好解决方案</a:t>
            </a:r>
          </a:p>
          <a:p>
            <a:pPr algn="l" rtl="0">
              <a:lnSpc>
                <a:spcPct val="150000"/>
              </a:lnSpc>
              <a:buFont typeface="Arial" pitchFamily="34" charset="0"/>
              <a:buChar char="•"/>
            </a:pPr>
            <a:r>
              <a:rPr lang="zh-CN" sz="2000" b="0" i="0" u="none" baseline="0">
                <a:solidFill>
                  <a:srgbClr val="464749"/>
                </a:solidFill>
                <a:latin typeface="+mn-lt"/>
              </a:rPr>
              <a:t> 方式和时间 – 短而快</a:t>
            </a:r>
          </a:p>
          <a:p>
            <a:pPr algn="l" rtl="0">
              <a:lnSpc>
                <a:spcPct val="150000"/>
              </a:lnSpc>
              <a:buFont typeface="Arial" pitchFamily="34" charset="0"/>
              <a:buChar char="•"/>
            </a:pPr>
            <a:r>
              <a:rPr lang="zh-CN" sz="2000" b="0" i="0" u="none" baseline="0">
                <a:solidFill>
                  <a:srgbClr val="464749"/>
                </a:solidFill>
                <a:latin typeface="+mn-lt"/>
              </a:rPr>
              <a:t> 保持真诚 – 理解其他人的处境</a:t>
            </a:r>
          </a:p>
          <a:p>
            <a:pPr algn="l" rtl="0">
              <a:lnSpc>
                <a:spcPct val="150000"/>
              </a:lnSpc>
              <a:buFont typeface="Arial" pitchFamily="34" charset="0"/>
              <a:buChar char="•"/>
            </a:pPr>
            <a:r>
              <a:rPr lang="zh-CN" sz="2000" b="0" i="0" u="none" baseline="0">
                <a:solidFill>
                  <a:srgbClr val="464749"/>
                </a:solidFill>
                <a:latin typeface="+mn-lt"/>
              </a:rPr>
              <a:t> 注重积极的方面</a:t>
            </a:r>
            <a:endParaRPr lang="zh-CN" sz="2000" dirty="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987884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领导风格 – 追求完美</a:t>
            </a:r>
            <a:endParaRPr lang="zh-CN" sz="1800" dirty="0"/>
          </a:p>
        </p:txBody>
      </p:sp>
      <p:sp>
        <p:nvSpPr>
          <p:cNvPr id="4" name="TextBox 3"/>
          <p:cNvSpPr txBox="1"/>
          <p:nvPr/>
        </p:nvSpPr>
        <p:spPr>
          <a:xfrm>
            <a:off x="1547664" y="2852936"/>
            <a:ext cx="6480720" cy="1031051"/>
          </a:xfrm>
          <a:prstGeom prst="rect">
            <a:avLst/>
          </a:prstGeom>
          <a:solidFill>
            <a:srgbClr val="FFFF00"/>
          </a:solidFill>
          <a:ln>
            <a:solidFill>
              <a:schemeClr val="tx1"/>
            </a:solidFill>
          </a:ln>
          <a:scene3d>
            <a:camera prst="orthographicFront"/>
            <a:lightRig rig="threePt" dir="t"/>
          </a:scene3d>
          <a:sp3d>
            <a:bevelT w="114300" prst="artDeco"/>
          </a:sp3d>
        </p:spPr>
        <p:txBody>
          <a:bodyPr wrap="square" rtlCol="0">
            <a:spAutoFit/>
          </a:bodyPr>
          <a:lstStyle/>
          <a:p>
            <a:pPr algn="l" rtl="0">
              <a:lnSpc>
                <a:spcPct val="150000"/>
              </a:lnSpc>
            </a:pPr>
            <a:endParaRPr lang="zh-CN" sz="1100" dirty="0" smtClean="0">
              <a:solidFill>
                <a:srgbClr val="464749"/>
              </a:solidFill>
              <a:latin typeface="+mn-lt"/>
            </a:endParaRPr>
          </a:p>
          <a:p>
            <a:pPr marL="342900" indent="-342900" algn="ctr" rtl="0">
              <a:lnSpc>
                <a:spcPct val="150000"/>
              </a:lnSpc>
              <a:buFont typeface="+mj-lt"/>
              <a:buAutoNum type="arabicPeriod"/>
            </a:pPr>
            <a:r>
              <a:rPr lang="zh-CN" b="0" i="0" u="none" baseline="0">
                <a:solidFill>
                  <a:srgbClr val="464749"/>
                </a:solidFill>
                <a:latin typeface="+mn-lt"/>
              </a:rPr>
              <a:t>做一个领导者意味着什么</a:t>
            </a:r>
          </a:p>
          <a:p>
            <a:pPr algn="ctr" rtl="0"/>
            <a:endParaRPr lang="zh-CN" sz="16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8519285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graphicFrame>
        <p:nvGraphicFramePr>
          <p:cNvPr id="3" name="Table 2"/>
          <p:cNvGraphicFramePr>
            <a:graphicFrameLocks noGrp="1"/>
          </p:cNvGraphicFramePr>
          <p:nvPr>
            <p:extLst>
              <p:ext uri="{D42A27DB-BD31-4B8C-83A1-F6EECF244321}">
                <p14:modId xmlns:p14="http://schemas.microsoft.com/office/powerpoint/2010/main" xmlns="" val="574484517"/>
              </p:ext>
            </p:extLst>
          </p:nvPr>
        </p:nvGraphicFramePr>
        <p:xfrm>
          <a:off x="971600" y="1000112"/>
          <a:ext cx="7958118" cy="5095847"/>
        </p:xfrm>
        <a:graphic>
          <a:graphicData uri="http://schemas.openxmlformats.org/drawingml/2006/table">
            <a:tbl>
              <a:tblPr firstRow="1" bandRow="1">
                <a:tableStyleId>{5C22544A-7EE6-4342-B048-85BDC9FD1C3A}</a:tableStyleId>
              </a:tblPr>
              <a:tblGrid>
                <a:gridCol w="425731"/>
                <a:gridCol w="4389265"/>
                <a:gridCol w="3143122"/>
              </a:tblGrid>
              <a:tr h="482357">
                <a:tc gridSpan="3">
                  <a:txBody>
                    <a:bodyPr/>
                    <a:lstStyle/>
                    <a:p>
                      <a:pPr algn="ctr" rtl="0"/>
                      <a:r>
                        <a:rPr lang="zh-CN" sz="2000" b="1" i="0" u="none" baseline="0">
                          <a:solidFill>
                            <a:srgbClr val="C00000"/>
                          </a:solidFill>
                          <a:latin typeface="+mj-lt"/>
                        </a:rPr>
                        <a:t>沟通的核查清单</a:t>
                      </a:r>
                      <a:endParaRPr lang="zh-CN" sz="2000" b="1" dirty="0">
                        <a:solidFill>
                          <a:srgbClr val="C00000"/>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zh-CN"/>
                    </a:p>
                  </a:txBody>
                  <a:tcPr/>
                </a:tc>
                <a:tc hMerge="1">
                  <a:txBody>
                    <a:bodyPr/>
                    <a:lstStyle/>
                    <a:p>
                      <a:endParaRPr lang="zh-CN"/>
                    </a:p>
                  </a:txBody>
                  <a:tcPr/>
                </a:tc>
              </a:tr>
              <a:tr h="482357">
                <a:tc gridSpan="3">
                  <a:txBody>
                    <a:bodyPr/>
                    <a:lstStyle/>
                    <a:p>
                      <a:pPr algn="ctr" rtl="0"/>
                      <a:r>
                        <a:rPr lang="zh-CN" sz="2000" b="1" i="0" u="none" baseline="0">
                          <a:solidFill>
                            <a:srgbClr val="C00000"/>
                          </a:solidFill>
                          <a:latin typeface="+mj-lt"/>
                        </a:rPr>
                        <a:t>C</a:t>
                      </a:r>
                      <a:r>
                        <a:rPr lang="zh-CN" sz="1800" b="0" i="0" u="none" baseline="0">
                          <a:solidFill>
                            <a:srgbClr val="464748"/>
                          </a:solidFill>
                        </a:rPr>
                        <a:t>lear（清晰）</a:t>
                      </a:r>
                      <a:r>
                        <a:rPr lang="zh-CN" sz="2000" b="1" i="0" u="none" baseline="0">
                          <a:solidFill>
                            <a:srgbClr val="C00000"/>
                          </a:solidFill>
                          <a:latin typeface="+mj-lt"/>
                        </a:rPr>
                        <a:t>C</a:t>
                      </a:r>
                      <a:r>
                        <a:rPr lang="zh-CN" sz="1800" b="0" i="0" u="none" baseline="0">
                          <a:solidFill>
                            <a:srgbClr val="464748"/>
                          </a:solidFill>
                        </a:rPr>
                        <a:t>oncise（简要），</a:t>
                      </a:r>
                      <a:r>
                        <a:rPr lang="zh-CN" sz="2000" b="1" i="0" u="none" baseline="0">
                          <a:solidFill>
                            <a:srgbClr val="C00000"/>
                          </a:solidFill>
                          <a:latin typeface="+mj-lt"/>
                        </a:rPr>
                        <a:t>C</a:t>
                      </a:r>
                      <a:r>
                        <a:rPr lang="zh-CN" sz="1800" b="0" i="0" u="none" baseline="0">
                          <a:solidFill>
                            <a:srgbClr val="464748"/>
                          </a:solidFill>
                        </a:rPr>
                        <a:t>oncrete（具体），</a:t>
                      </a:r>
                      <a:r>
                        <a:rPr lang="zh-CN" sz="2000" b="1" i="0" u="none" baseline="0">
                          <a:solidFill>
                            <a:srgbClr val="C00000"/>
                          </a:solidFill>
                          <a:latin typeface="+mj-lt"/>
                        </a:rPr>
                        <a:t>C</a:t>
                      </a:r>
                      <a:r>
                        <a:rPr lang="zh-CN" sz="1800" b="0" i="0" u="none" baseline="0">
                          <a:solidFill>
                            <a:srgbClr val="464748"/>
                          </a:solidFill>
                        </a:rPr>
                        <a:t>orrect（正确），</a:t>
                      </a:r>
                      <a:r>
                        <a:rPr lang="zh-CN" sz="2000" b="1" i="0" u="none" baseline="0">
                          <a:solidFill>
                            <a:srgbClr val="C00000"/>
                          </a:solidFill>
                          <a:latin typeface="+mj-lt"/>
                        </a:rPr>
                        <a:t>C</a:t>
                      </a:r>
                      <a:r>
                        <a:rPr lang="zh-CN" sz="1800" b="0" i="0" u="none" baseline="0">
                          <a:solidFill>
                            <a:srgbClr val="464748"/>
                          </a:solidFill>
                        </a:rPr>
                        <a:t>oherent（连贯），</a:t>
                      </a:r>
                      <a:r>
                        <a:rPr lang="zh-CN" sz="2000" b="1" i="0" u="none" baseline="0">
                          <a:solidFill>
                            <a:srgbClr val="C00000"/>
                          </a:solidFill>
                          <a:latin typeface="+mj-lt"/>
                        </a:rPr>
                        <a:t>C</a:t>
                      </a:r>
                      <a:r>
                        <a:rPr lang="zh-CN" sz="1800" b="0" i="0" u="none" baseline="0">
                          <a:solidFill>
                            <a:srgbClr val="464748"/>
                          </a:solidFill>
                        </a:rPr>
                        <a:t>（完整），</a:t>
                      </a:r>
                      <a:r>
                        <a:rPr lang="zh-CN" sz="2000" b="1" i="0" u="none" baseline="0">
                          <a:solidFill>
                            <a:srgbClr val="C00000"/>
                          </a:solidFill>
                          <a:latin typeface="+mj-lt"/>
                        </a:rPr>
                        <a:t>C</a:t>
                      </a:r>
                      <a:r>
                        <a:rPr lang="zh-CN" sz="1800" b="0" i="0" u="none" baseline="0">
                          <a:solidFill>
                            <a:srgbClr val="464748"/>
                          </a:solidFill>
                        </a:rPr>
                        <a:t>ourteous（礼貌）</a:t>
                      </a:r>
                      <a:endParaRPr lang="zh-CN" sz="18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zh-CN" dirty="0"/>
                    </a:p>
                  </a:txBody>
                  <a:tcPr/>
                </a:tc>
                <a:tc hMerge="1">
                  <a:txBody>
                    <a:bodyPr/>
                    <a:lstStyle/>
                    <a:p>
                      <a:endParaRPr lang="zh-CN" dirty="0"/>
                    </a:p>
                  </a:txBody>
                  <a:tcPr/>
                </a:tc>
              </a:tr>
              <a:tr h="391245">
                <a:tc>
                  <a:txBody>
                    <a:bodyPr/>
                    <a:lstStyle/>
                    <a:p>
                      <a:pPr algn="l" rtl="0"/>
                      <a:r>
                        <a:rPr lang="zh-CN" sz="1400" b="0" i="0" u="none" baseline="0"/>
                        <a:t>1</a:t>
                      </a:r>
                      <a:endParaRPr lang="zh-CN" sz="1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rtl="0"/>
                      <a:r>
                        <a:rPr lang="zh-CN" sz="1600" b="0" i="0" u="none" baseline="0"/>
                        <a:t>我希望达到什么效果？</a:t>
                      </a:r>
                      <a:endParaRPr lang="zh-CN" sz="16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91245">
                <a:tc>
                  <a:txBody>
                    <a:bodyPr/>
                    <a:lstStyle/>
                    <a:p>
                      <a:pPr algn="l" rtl="0"/>
                      <a:r>
                        <a:rPr lang="zh-CN" sz="1400" b="0" i="0" u="none" baseline="0"/>
                        <a:t>2</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我想看到什么反应？</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3</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我的受众是谁？</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4</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我的要点是什么？</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5</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有哪些理解方面的挑战？</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6</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怎样才能达到我想要的反应效果？</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7</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哪种沟通媒介最好？</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8</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能否用同样的方式送达所有接收人？</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9</a:t>
                      </a:r>
                      <a:endParaRPr lang="zh-CN" sz="1400" dirty="0"/>
                    </a:p>
                  </a:txBody>
                  <a:tcPr anchor="ctr">
                    <a:lnL w="12700" cap="flat" cmpd="sng" algn="ctr">
                      <a:solidFill>
                        <a:schemeClr val="tx1"/>
                      </a:solidFill>
                      <a:prstDash val="solid"/>
                      <a:round/>
                      <a:headEnd type="none" w="med" len="med"/>
                      <a:tailEnd type="none" w="med" len="med"/>
                    </a:lnL>
                  </a:tcPr>
                </a:tc>
                <a:tc>
                  <a:txBody>
                    <a:bodyPr/>
                    <a:lstStyle/>
                    <a:p>
                      <a:pPr algn="l" rtl="0"/>
                      <a:r>
                        <a:rPr lang="zh-CN" sz="1600" b="0" i="0" u="none" baseline="0"/>
                        <a:t>他们怎样才能给我反馈？</a:t>
                      </a:r>
                      <a:endParaRPr lang="zh-CN" sz="1600" dirty="0"/>
                    </a:p>
                  </a:txBody>
                  <a:tcPr anchor="ctr">
                    <a:lnR w="12700" cap="flat" cmpd="sng" algn="ctr">
                      <a:solidFill>
                        <a:schemeClr val="tx1"/>
                      </a:solidFill>
                      <a:prstDash val="solid"/>
                      <a:round/>
                      <a:headEnd type="none" w="med" len="med"/>
                      <a:tailEnd type="none" w="med" len="med"/>
                    </a:lnR>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91245">
                <a:tc>
                  <a:txBody>
                    <a:bodyPr/>
                    <a:lstStyle/>
                    <a:p>
                      <a:pPr algn="l" rtl="0"/>
                      <a:r>
                        <a:rPr lang="zh-CN" sz="1400" b="0" i="0" u="none" baseline="0"/>
                        <a:t>10</a:t>
                      </a:r>
                      <a:endParaRPr lang="zh-CN" sz="1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rtl="0"/>
                      <a:r>
                        <a:rPr lang="zh-CN" sz="1600" b="0" i="0" u="none" baseline="0"/>
                        <a:t>后续行动是什么？</a:t>
                      </a:r>
                      <a:endParaRPr lang="zh-CN" sz="16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7515847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pic>
        <p:nvPicPr>
          <p:cNvPr id="308226" name="Picture 2"/>
          <p:cNvPicPr>
            <a:picLocks noChangeAspect="1" noChangeArrowheads="1"/>
          </p:cNvPicPr>
          <p:nvPr/>
        </p:nvPicPr>
        <p:blipFill>
          <a:blip r:embed="rId2" cstate="print"/>
          <a:srcRect/>
          <a:stretch>
            <a:fillRect/>
          </a:stretch>
        </p:blipFill>
        <p:spPr bwMode="auto">
          <a:xfrm>
            <a:off x="5857884" y="2071678"/>
            <a:ext cx="3071834" cy="2380672"/>
          </a:xfrm>
          <a:prstGeom prst="rect">
            <a:avLst/>
          </a:prstGeom>
          <a:noFill/>
          <a:ln w="9525">
            <a:noFill/>
            <a:miter lim="800000"/>
            <a:headEnd/>
            <a:tailEnd/>
          </a:ln>
          <a:effectLst/>
        </p:spPr>
      </p:pic>
      <p:sp>
        <p:nvSpPr>
          <p:cNvPr id="4" name="TextBox 3"/>
          <p:cNvSpPr txBox="1"/>
          <p:nvPr/>
        </p:nvSpPr>
        <p:spPr>
          <a:xfrm>
            <a:off x="539552" y="1556792"/>
            <a:ext cx="7858212" cy="5386090"/>
          </a:xfrm>
          <a:prstGeom prst="rect">
            <a:avLst/>
          </a:prstGeom>
          <a:noFill/>
        </p:spPr>
        <p:txBody>
          <a:bodyPr wrap="square" rtlCol="0">
            <a:spAutoFit/>
          </a:bodyPr>
          <a:lstStyle/>
          <a:p>
            <a:pPr algn="ctr" rtl="0"/>
            <a:r>
              <a:rPr lang="zh-CN" sz="2400" b="0" i="0" u="none" baseline="0">
                <a:solidFill>
                  <a:srgbClr val="464749"/>
                </a:solidFill>
                <a:latin typeface="+mn-lt"/>
              </a:rPr>
              <a:t>管理会议中的冲突</a:t>
            </a:r>
          </a:p>
          <a:p>
            <a:pPr algn="ctr" rtl="0"/>
            <a:endParaRPr lang="zh-CN" sz="2000" dirty="0" smtClean="0">
              <a:solidFill>
                <a:srgbClr val="464749"/>
              </a:solidFill>
              <a:latin typeface="+mn-lt"/>
            </a:endParaRPr>
          </a:p>
          <a:p>
            <a:pPr algn="l" rtl="0"/>
            <a:r>
              <a:rPr lang="zh-CN" sz="2000" b="0" i="0" u="none" baseline="0">
                <a:solidFill>
                  <a:srgbClr val="464749"/>
                </a:solidFill>
                <a:latin typeface="+mn-lt"/>
              </a:rPr>
              <a:t>找出冲突的根源</a:t>
            </a:r>
          </a:p>
          <a:p>
            <a:pPr lvl="1" algn="l" rtl="0">
              <a:lnSpc>
                <a:spcPct val="150000"/>
              </a:lnSpc>
              <a:buFont typeface="Arial" pitchFamily="34" charset="0"/>
              <a:buChar char="•"/>
            </a:pPr>
            <a:r>
              <a:rPr lang="zh-CN" sz="2400" b="0" i="0" u="none" baseline="0">
                <a:solidFill>
                  <a:srgbClr val="464749"/>
                </a:solidFill>
                <a:latin typeface="+mn-lt"/>
              </a:rPr>
              <a:t> </a:t>
            </a:r>
            <a:r>
              <a:rPr lang="zh-CN" sz="1600" b="0" i="0" u="none" baseline="0">
                <a:solidFill>
                  <a:srgbClr val="464749"/>
                </a:solidFill>
                <a:latin typeface="+mn-lt"/>
              </a:rPr>
              <a:t>专业差异</a:t>
            </a:r>
          </a:p>
          <a:p>
            <a:pPr lvl="1" algn="l" rtl="0">
              <a:lnSpc>
                <a:spcPct val="150000"/>
              </a:lnSpc>
              <a:buFont typeface="Arial" pitchFamily="34" charset="0"/>
              <a:buChar char="•"/>
            </a:pPr>
            <a:r>
              <a:rPr lang="zh-CN" sz="1600" b="0" i="0" u="none" baseline="0">
                <a:solidFill>
                  <a:srgbClr val="464749"/>
                </a:solidFill>
                <a:latin typeface="+mn-lt"/>
              </a:rPr>
              <a:t>  权力斗争</a:t>
            </a:r>
          </a:p>
          <a:p>
            <a:pPr lvl="1" algn="l" rtl="0">
              <a:lnSpc>
                <a:spcPct val="150000"/>
              </a:lnSpc>
              <a:buFont typeface="Arial" pitchFamily="34" charset="0"/>
              <a:buChar char="•"/>
            </a:pPr>
            <a:r>
              <a:rPr lang="zh-CN" sz="1600" b="0" i="0" u="none" baseline="0">
                <a:solidFill>
                  <a:srgbClr val="464749"/>
                </a:solidFill>
                <a:latin typeface="+mn-lt"/>
              </a:rPr>
              <a:t>  个性碰撞</a:t>
            </a:r>
          </a:p>
          <a:p>
            <a:pPr algn="l" rtl="0">
              <a:buFont typeface="Arial" pitchFamily="34" charset="0"/>
              <a:buChar char="•"/>
            </a:pPr>
            <a:endParaRPr lang="zh-CN" sz="2000" dirty="0" smtClean="0">
              <a:solidFill>
                <a:srgbClr val="464749"/>
              </a:solidFill>
              <a:latin typeface="+mn-lt"/>
            </a:endParaRPr>
          </a:p>
          <a:p>
            <a:pPr algn="l" rtl="0"/>
            <a:r>
              <a:rPr lang="zh-CN" sz="2000" b="0" i="0" u="none" baseline="0">
                <a:solidFill>
                  <a:srgbClr val="464749"/>
                </a:solidFill>
                <a:latin typeface="+mn-lt"/>
              </a:rPr>
              <a:t>发现冲突的信号</a:t>
            </a:r>
          </a:p>
          <a:p>
            <a:pPr lvl="1" algn="l" rtl="0">
              <a:lnSpc>
                <a:spcPct val="150000"/>
              </a:lnSpc>
              <a:buFont typeface="Arial" pitchFamily="34" charset="0"/>
              <a:buChar char="•"/>
            </a:pPr>
            <a:r>
              <a:rPr lang="zh-CN" sz="2000" b="0" i="0" u="none" baseline="0">
                <a:solidFill>
                  <a:srgbClr val="464749"/>
                </a:solidFill>
                <a:latin typeface="+mn-lt"/>
              </a:rPr>
              <a:t>  </a:t>
            </a:r>
            <a:r>
              <a:rPr lang="zh-CN" sz="1600" b="0" i="0" u="none" baseline="0">
                <a:solidFill>
                  <a:srgbClr val="464749"/>
                </a:solidFill>
                <a:latin typeface="+mn-lt"/>
              </a:rPr>
              <a:t>肢体语言</a:t>
            </a:r>
          </a:p>
          <a:p>
            <a:pPr lvl="1" algn="l" rtl="0">
              <a:lnSpc>
                <a:spcPct val="150000"/>
              </a:lnSpc>
              <a:buFont typeface="Arial" pitchFamily="34" charset="0"/>
              <a:buChar char="•"/>
            </a:pPr>
            <a:r>
              <a:rPr lang="zh-CN" sz="1600" b="0" i="0" u="none" baseline="0">
                <a:solidFill>
                  <a:srgbClr val="464749"/>
                </a:solidFill>
                <a:latin typeface="+mn-lt"/>
              </a:rPr>
              <a:t>  递纸条和交头接耳</a:t>
            </a:r>
          </a:p>
          <a:p>
            <a:pPr lvl="1" algn="l" rtl="0">
              <a:lnSpc>
                <a:spcPct val="150000"/>
              </a:lnSpc>
              <a:buFont typeface="Arial" pitchFamily="34" charset="0"/>
              <a:buChar char="•"/>
            </a:pPr>
            <a:r>
              <a:rPr lang="zh-CN" sz="1600" b="0" i="0" u="none" baseline="0">
                <a:solidFill>
                  <a:srgbClr val="464749"/>
                </a:solidFill>
                <a:latin typeface="+mn-lt"/>
              </a:rPr>
              <a:t>  怒目而视</a:t>
            </a:r>
          </a:p>
          <a:p>
            <a:pPr lvl="1" algn="l" rtl="0">
              <a:lnSpc>
                <a:spcPct val="150000"/>
              </a:lnSpc>
              <a:buFont typeface="Arial" pitchFamily="34" charset="0"/>
              <a:buChar char="•"/>
            </a:pPr>
            <a:r>
              <a:rPr lang="zh-CN" sz="1600" b="0" i="0" u="none" baseline="0">
                <a:solidFill>
                  <a:srgbClr val="464749"/>
                </a:solidFill>
                <a:latin typeface="+mn-lt"/>
              </a:rPr>
              <a:t>  环顾左右寻求支持</a:t>
            </a:r>
          </a:p>
          <a:p>
            <a:pPr algn="ctr" rtl="0">
              <a:lnSpc>
                <a:spcPct val="150000"/>
              </a:lnSpc>
            </a:pPr>
            <a:endParaRPr lang="zh-CN" sz="2000" dirty="0" smtClean="0">
              <a:solidFill>
                <a:srgbClr val="464749"/>
              </a:solidFill>
              <a:latin typeface="+mn-lt"/>
            </a:endParaRPr>
          </a:p>
          <a:p>
            <a:endParaRPr lang="zh-CN" sz="2400" dirty="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4621635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沟通</a:t>
            </a:r>
            <a:endParaRPr lang="zh-CN" sz="1800" dirty="0"/>
          </a:p>
        </p:txBody>
      </p:sp>
      <p:pic>
        <p:nvPicPr>
          <p:cNvPr id="308226" name="Picture 2"/>
          <p:cNvPicPr>
            <a:picLocks noChangeAspect="1" noChangeArrowheads="1"/>
          </p:cNvPicPr>
          <p:nvPr/>
        </p:nvPicPr>
        <p:blipFill>
          <a:blip r:embed="rId2" cstate="print"/>
          <a:srcRect/>
          <a:stretch>
            <a:fillRect/>
          </a:stretch>
        </p:blipFill>
        <p:spPr bwMode="auto">
          <a:xfrm>
            <a:off x="5857884" y="1500174"/>
            <a:ext cx="3071834" cy="2380672"/>
          </a:xfrm>
          <a:prstGeom prst="rect">
            <a:avLst/>
          </a:prstGeom>
          <a:noFill/>
          <a:ln w="9525">
            <a:noFill/>
            <a:miter lim="800000"/>
            <a:headEnd/>
            <a:tailEnd/>
          </a:ln>
          <a:effectLst/>
        </p:spPr>
      </p:pic>
      <p:sp>
        <p:nvSpPr>
          <p:cNvPr id="4" name="TextBox 3"/>
          <p:cNvSpPr txBox="1"/>
          <p:nvPr/>
        </p:nvSpPr>
        <p:spPr>
          <a:xfrm>
            <a:off x="467544" y="995440"/>
            <a:ext cx="7858212" cy="5770811"/>
          </a:xfrm>
          <a:prstGeom prst="rect">
            <a:avLst/>
          </a:prstGeom>
          <a:noFill/>
        </p:spPr>
        <p:txBody>
          <a:bodyPr wrap="square" rtlCol="0">
            <a:spAutoFit/>
          </a:bodyPr>
          <a:lstStyle/>
          <a:p>
            <a:pPr algn="ctr" rtl="0"/>
            <a:r>
              <a:rPr lang="zh-CN" sz="2000" b="0" i="0" u="none" baseline="0">
                <a:solidFill>
                  <a:srgbClr val="464749"/>
                </a:solidFill>
                <a:latin typeface="+mn-lt"/>
              </a:rPr>
              <a:t>管理会议中的冲突</a:t>
            </a:r>
          </a:p>
          <a:p>
            <a:pPr algn="ctr" rtl="0"/>
            <a:endParaRPr lang="zh-CN" dirty="0" smtClean="0">
              <a:solidFill>
                <a:srgbClr val="464749"/>
              </a:solidFill>
              <a:latin typeface="+mn-lt"/>
            </a:endParaRPr>
          </a:p>
          <a:p>
            <a:pPr algn="l" rtl="0"/>
            <a:r>
              <a:rPr lang="zh-CN" b="0" i="0" u="none" baseline="0">
                <a:solidFill>
                  <a:srgbClr val="464749"/>
                </a:solidFill>
                <a:latin typeface="+mn-lt"/>
              </a:rPr>
              <a:t>管理冲突</a:t>
            </a:r>
          </a:p>
          <a:p>
            <a:endParaRPr lang="zh-CN" dirty="0" smtClean="0">
              <a:solidFill>
                <a:srgbClr val="464749"/>
              </a:solidFill>
              <a:latin typeface="+mn-lt"/>
            </a:endParaRPr>
          </a:p>
          <a:p>
            <a:pPr lvl="1" algn="l" rtl="0">
              <a:lnSpc>
                <a:spcPct val="150000"/>
              </a:lnSpc>
              <a:buFont typeface="Arial" pitchFamily="34" charset="0"/>
              <a:buChar char="•"/>
            </a:pPr>
            <a:r>
              <a:rPr lang="zh-CN" sz="2000" b="0" i="0" u="none" baseline="0">
                <a:solidFill>
                  <a:srgbClr val="464749"/>
                </a:solidFill>
                <a:latin typeface="+mn-lt"/>
              </a:rPr>
              <a:t> </a:t>
            </a:r>
            <a:r>
              <a:rPr lang="zh-CN" sz="1600" b="0" i="0" u="none" baseline="0">
                <a:solidFill>
                  <a:srgbClr val="464749"/>
                </a:solidFill>
                <a:latin typeface="+mn-lt"/>
              </a:rPr>
              <a:t>就事论事</a:t>
            </a:r>
          </a:p>
          <a:p>
            <a:pPr lvl="1" algn="l" rtl="0">
              <a:lnSpc>
                <a:spcPct val="150000"/>
              </a:lnSpc>
              <a:buFont typeface="Arial" pitchFamily="34" charset="0"/>
              <a:buChar char="•"/>
            </a:pPr>
            <a:r>
              <a:rPr lang="zh-CN" sz="1600" b="0" i="0" u="none" baseline="0">
                <a:solidFill>
                  <a:srgbClr val="464749"/>
                </a:solidFill>
                <a:latin typeface="+mn-lt"/>
              </a:rPr>
              <a:t>  通过提问将冲突转化为研究</a:t>
            </a:r>
          </a:p>
          <a:p>
            <a:pPr lvl="1" algn="l" rtl="0">
              <a:lnSpc>
                <a:spcPct val="150000"/>
              </a:lnSpc>
              <a:buFont typeface="Arial" pitchFamily="34" charset="0"/>
              <a:buChar char="•"/>
            </a:pPr>
            <a:r>
              <a:rPr lang="zh-CN" sz="1600" b="0" i="0" u="none" baseline="0">
                <a:solidFill>
                  <a:srgbClr val="464749"/>
                </a:solidFill>
                <a:latin typeface="+mn-lt"/>
              </a:rPr>
              <a:t>  减少可预见的威胁</a:t>
            </a:r>
          </a:p>
          <a:p>
            <a:pPr algn="l" rtl="0">
              <a:buFont typeface="Arial" pitchFamily="34" charset="0"/>
              <a:buChar char="•"/>
            </a:pPr>
            <a:endParaRPr lang="zh-CN" dirty="0" smtClean="0">
              <a:solidFill>
                <a:srgbClr val="464749"/>
              </a:solidFill>
              <a:latin typeface="+mn-lt"/>
            </a:endParaRPr>
          </a:p>
          <a:p>
            <a:pPr algn="l" rtl="0"/>
            <a:r>
              <a:rPr lang="zh-CN" b="0" i="0" u="none" baseline="0">
                <a:solidFill>
                  <a:srgbClr val="464749"/>
                </a:solidFill>
                <a:latin typeface="+mn-lt"/>
              </a:rPr>
              <a:t>作为会议管理员</a:t>
            </a:r>
          </a:p>
          <a:p>
            <a:endParaRPr lang="zh-CN" dirty="0" smtClean="0">
              <a:solidFill>
                <a:srgbClr val="464749"/>
              </a:solidFill>
              <a:latin typeface="+mn-lt"/>
            </a:endParaRPr>
          </a:p>
          <a:p>
            <a:pPr lvl="1" algn="l" rtl="0">
              <a:lnSpc>
                <a:spcPct val="150000"/>
              </a:lnSpc>
              <a:buFont typeface="Arial" pitchFamily="34" charset="0"/>
              <a:buChar char="•"/>
            </a:pPr>
            <a:r>
              <a:rPr lang="zh-CN" b="0" i="0" u="none" baseline="0">
                <a:solidFill>
                  <a:srgbClr val="464749"/>
                </a:solidFill>
                <a:latin typeface="+mn-lt"/>
              </a:rPr>
              <a:t> </a:t>
            </a:r>
            <a:r>
              <a:rPr lang="zh-CN" sz="1600" b="0" i="0" u="none" baseline="0">
                <a:solidFill>
                  <a:srgbClr val="464749"/>
                </a:solidFill>
                <a:latin typeface="+mn-lt"/>
              </a:rPr>
              <a:t>保持会议紧凑</a:t>
            </a:r>
          </a:p>
          <a:p>
            <a:pPr lvl="1" algn="l" rtl="0">
              <a:lnSpc>
                <a:spcPct val="150000"/>
              </a:lnSpc>
              <a:buFont typeface="Arial" pitchFamily="34" charset="0"/>
              <a:buChar char="•"/>
            </a:pPr>
            <a:r>
              <a:rPr lang="zh-CN" sz="1600" b="0" i="0" u="none" baseline="0">
                <a:solidFill>
                  <a:srgbClr val="464749"/>
                </a:solidFill>
                <a:latin typeface="+mn-lt"/>
              </a:rPr>
              <a:t>  明确规则和程序</a:t>
            </a:r>
          </a:p>
          <a:p>
            <a:pPr lvl="1" algn="l" rtl="0">
              <a:lnSpc>
                <a:spcPct val="150000"/>
              </a:lnSpc>
              <a:buFont typeface="Arial" pitchFamily="34" charset="0"/>
              <a:buChar char="•"/>
            </a:pPr>
            <a:r>
              <a:rPr lang="zh-CN" sz="1600" b="0" i="0" u="none" baseline="0">
                <a:solidFill>
                  <a:srgbClr val="464749"/>
                </a:solidFill>
                <a:latin typeface="+mn-lt"/>
              </a:rPr>
              <a:t>  指出制造麻烦的人</a:t>
            </a:r>
          </a:p>
          <a:p>
            <a:pPr lvl="1" algn="l" rtl="0">
              <a:lnSpc>
                <a:spcPct val="150000"/>
              </a:lnSpc>
              <a:buFont typeface="Arial" pitchFamily="34" charset="0"/>
              <a:buChar char="•"/>
            </a:pPr>
            <a:r>
              <a:rPr lang="zh-CN" sz="1600" b="0" i="0" u="none" baseline="0">
                <a:solidFill>
                  <a:srgbClr val="464749"/>
                </a:solidFill>
                <a:latin typeface="+mn-lt"/>
              </a:rPr>
              <a:t>  让每个人发表意见</a:t>
            </a:r>
          </a:p>
          <a:p>
            <a:pPr lvl="1" algn="l" rtl="0">
              <a:lnSpc>
                <a:spcPct val="150000"/>
              </a:lnSpc>
              <a:buFont typeface="Arial" pitchFamily="34" charset="0"/>
              <a:buChar char="•"/>
            </a:pPr>
            <a:r>
              <a:rPr lang="zh-CN" sz="1600" b="0" i="0" u="none" baseline="0">
                <a:solidFill>
                  <a:srgbClr val="464749"/>
                </a:solidFill>
                <a:latin typeface="+mn-lt"/>
              </a:rPr>
              <a:t>  总结</a:t>
            </a:r>
          </a:p>
          <a:p>
            <a:pPr algn="ctr" rtl="0"/>
            <a:endParaRPr lang="zh-CN" sz="2000" dirty="0" smtClean="0">
              <a:solidFill>
                <a:srgbClr val="464749"/>
              </a:solidFill>
              <a:latin typeface="+mn-lt"/>
            </a:endParaRPr>
          </a:p>
          <a:p>
            <a:endParaRPr lang="zh-CN" sz="2000" dirty="0">
              <a:solidFill>
                <a:srgbClr val="464749"/>
              </a:solidFill>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6504112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lnSpc>
                <a:spcPct val="150000"/>
              </a:lnSpc>
            </a:pPr>
            <a:r>
              <a:rPr lang="zh-CN" sz="1800" b="1" i="0" u="none" baseline="0"/>
              <a:t>4.Transwarp 领导者的核心技能</a:t>
            </a:r>
          </a:p>
        </p:txBody>
      </p:sp>
      <p:grpSp>
        <p:nvGrpSpPr>
          <p:cNvPr id="3" name="Group 2"/>
          <p:cNvGrpSpPr/>
          <p:nvPr/>
        </p:nvGrpSpPr>
        <p:grpSpPr>
          <a:xfrm>
            <a:off x="0" y="6300406"/>
            <a:ext cx="2016224" cy="557594"/>
            <a:chOff x="971600" y="4221088"/>
            <a:chExt cx="2016224" cy="557594"/>
          </a:xfrm>
        </p:grpSpPr>
        <p:pic>
          <p:nvPicPr>
            <p:cNvPr id="4" name="Picture 3"/>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5" name="TextBox 4"/>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7" name="TextBox 6"/>
          <p:cNvSpPr txBox="1"/>
          <p:nvPr/>
        </p:nvSpPr>
        <p:spPr>
          <a:xfrm>
            <a:off x="1331640" y="1290337"/>
            <a:ext cx="7092280" cy="646331"/>
          </a:xfrm>
          <a:prstGeom prst="rect">
            <a:avLst/>
          </a:prstGeom>
          <a:noFill/>
        </p:spPr>
        <p:txBody>
          <a:bodyPr wrap="square" rtlCol="0">
            <a:spAutoFit/>
          </a:bodyPr>
          <a:lstStyle/>
          <a:p>
            <a:pPr algn="ctr" rtl="0"/>
            <a:r>
              <a:rPr lang="zh-CN" b="0" i="0" u="none" baseline="0">
                <a:solidFill>
                  <a:srgbClr val="464749"/>
                </a:solidFill>
                <a:latin typeface="+mn-lt"/>
              </a:rPr>
              <a:t>作为一名 Transwarp 领导者，“追求完美”的核心技能是最重要的领导力工具。</a:t>
            </a:r>
            <a:endParaRPr lang="zh-CN" dirty="0">
              <a:solidFill>
                <a:srgbClr val="464749"/>
              </a:solidFill>
              <a:latin typeface="+mn-lt"/>
            </a:endParaRPr>
          </a:p>
        </p:txBody>
      </p:sp>
      <p:graphicFrame>
        <p:nvGraphicFramePr>
          <p:cNvPr id="8" name="Diagram 7"/>
          <p:cNvGraphicFramePr/>
          <p:nvPr/>
        </p:nvGraphicFramePr>
        <p:xfrm>
          <a:off x="1555741" y="194744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629113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pic>
        <p:nvPicPr>
          <p:cNvPr id="1026" name="Picture 2" descr="http://t0.gstatic.com/images?q=tbn:ANd9GcRs9i5yPzSuexy4lrqQVRrUAuSFaB1VjkQLlKl3cZgQvhauev-T"/>
          <p:cNvPicPr>
            <a:picLocks noChangeAspect="1" noChangeArrowheads="1"/>
          </p:cNvPicPr>
          <p:nvPr/>
        </p:nvPicPr>
        <p:blipFill>
          <a:blip r:embed="rId2" cstate="print"/>
          <a:srcRect/>
          <a:stretch>
            <a:fillRect/>
          </a:stretch>
        </p:blipFill>
        <p:spPr bwMode="auto">
          <a:xfrm>
            <a:off x="1857356" y="4786322"/>
            <a:ext cx="2000264" cy="1714512"/>
          </a:xfrm>
          <a:prstGeom prst="rect">
            <a:avLst/>
          </a:prstGeom>
          <a:noFill/>
        </p:spPr>
      </p:pic>
      <p:pic>
        <p:nvPicPr>
          <p:cNvPr id="1028" name="Picture 4" descr="http://t0.gstatic.com/images?q=tbn:ANd9GcTHd0SunAhs6tFgDLn6UHJmaiASHogYKLan_ZGS1G0f8re0jsPw"/>
          <p:cNvPicPr>
            <a:picLocks noChangeAspect="1" noChangeArrowheads="1"/>
          </p:cNvPicPr>
          <p:nvPr/>
        </p:nvPicPr>
        <p:blipFill>
          <a:blip r:embed="rId3" cstate="print"/>
          <a:srcRect/>
          <a:stretch>
            <a:fillRect/>
          </a:stretch>
        </p:blipFill>
        <p:spPr bwMode="auto">
          <a:xfrm>
            <a:off x="5000628" y="4786322"/>
            <a:ext cx="2286000" cy="1524001"/>
          </a:xfrm>
          <a:prstGeom prst="rect">
            <a:avLst/>
          </a:prstGeom>
          <a:noFill/>
        </p:spPr>
      </p:pic>
      <p:pic>
        <p:nvPicPr>
          <p:cNvPr id="1030" name="Picture 6" descr="http://t0.gstatic.com/images?q=tbn:ANd9GcQl9J1aK1i8qpQxhSfOAeOpWgG_mJXMbqZKz0SqWftLTaw1HePPkQ"/>
          <p:cNvPicPr>
            <a:picLocks noChangeAspect="1" noChangeArrowheads="1"/>
          </p:cNvPicPr>
          <p:nvPr/>
        </p:nvPicPr>
        <p:blipFill>
          <a:blip r:embed="rId4" cstate="print"/>
          <a:srcRect/>
          <a:stretch>
            <a:fillRect/>
          </a:stretch>
        </p:blipFill>
        <p:spPr bwMode="auto">
          <a:xfrm>
            <a:off x="7500958" y="3071810"/>
            <a:ext cx="1358658" cy="1328732"/>
          </a:xfrm>
          <a:prstGeom prst="rect">
            <a:avLst/>
          </a:prstGeom>
          <a:noFill/>
        </p:spPr>
      </p:pic>
      <p:pic>
        <p:nvPicPr>
          <p:cNvPr id="1032" name="Picture 8" descr="http://t2.gstatic.com/images?q=tbn:ANd9GcSZw-kU4sZ9UIVP7AQy1ybWaWDrMumW4cQYDL3KmOuBESGjZyJtwg"/>
          <p:cNvPicPr>
            <a:picLocks noChangeAspect="1" noChangeArrowheads="1"/>
          </p:cNvPicPr>
          <p:nvPr/>
        </p:nvPicPr>
        <p:blipFill>
          <a:blip r:embed="rId5" cstate="print"/>
          <a:srcRect/>
          <a:stretch>
            <a:fillRect/>
          </a:stretch>
        </p:blipFill>
        <p:spPr bwMode="auto">
          <a:xfrm>
            <a:off x="3286116" y="1142984"/>
            <a:ext cx="2857500" cy="1543051"/>
          </a:xfrm>
          <a:prstGeom prst="rect">
            <a:avLst/>
          </a:prstGeom>
          <a:noFill/>
        </p:spPr>
      </p:pic>
      <p:pic>
        <p:nvPicPr>
          <p:cNvPr id="1034" name="Picture 10" descr="http://t3.gstatic.com/images?q=tbn:ANd9GcRlt7BRIi6TWeBmwZCg_AcmjmZSHSGNcWqwHzXVWS9Kjq7Rf8J7Qw"/>
          <p:cNvPicPr>
            <a:picLocks noChangeAspect="1" noChangeArrowheads="1"/>
          </p:cNvPicPr>
          <p:nvPr/>
        </p:nvPicPr>
        <p:blipFill>
          <a:blip r:embed="rId6" cstate="print"/>
          <a:srcRect/>
          <a:stretch>
            <a:fillRect/>
          </a:stretch>
        </p:blipFill>
        <p:spPr bwMode="auto">
          <a:xfrm>
            <a:off x="500034" y="2786058"/>
            <a:ext cx="1446246" cy="2043109"/>
          </a:xfrm>
          <a:prstGeom prst="rect">
            <a:avLst/>
          </a:prstGeom>
          <a:noFill/>
        </p:spPr>
      </p:pic>
      <p:sp>
        <p:nvSpPr>
          <p:cNvPr id="49" name="TextBox 48"/>
          <p:cNvSpPr txBox="1"/>
          <p:nvPr/>
        </p:nvSpPr>
        <p:spPr>
          <a:xfrm>
            <a:off x="2000232" y="2786058"/>
            <a:ext cx="5429288" cy="1892826"/>
          </a:xfrm>
          <a:prstGeom prst="rect">
            <a:avLst/>
          </a:prstGeom>
          <a:solidFill>
            <a:schemeClr val="bg1">
              <a:lumMod val="85000"/>
            </a:schemeClr>
          </a:solidFill>
          <a:ln>
            <a:solidFill>
              <a:srgbClr val="464749"/>
            </a:solidFill>
          </a:ln>
        </p:spPr>
        <p:txBody>
          <a:bodyPr wrap="square" rtlCol="0">
            <a:spAutoFit/>
          </a:bodyPr>
          <a:lstStyle/>
          <a:p>
            <a:pPr algn="ctr" rtl="0"/>
            <a:endParaRPr lang="zh-CN" sz="1400" dirty="0" smtClean="0">
              <a:latin typeface="+mn-lt"/>
            </a:endParaRPr>
          </a:p>
          <a:p>
            <a:pPr algn="ctr" rtl="0"/>
            <a:r>
              <a:rPr lang="zh-CN" sz="2000" b="0" i="0" u="none" baseline="0">
                <a:solidFill>
                  <a:srgbClr val="464749"/>
                </a:solidFill>
                <a:latin typeface="+mn-lt"/>
              </a:rPr>
              <a:t>鼓舞人心</a:t>
            </a:r>
          </a:p>
          <a:p>
            <a:endParaRPr lang="zh-CN" dirty="0" smtClean="0">
              <a:solidFill>
                <a:srgbClr val="464749"/>
              </a:solidFill>
              <a:latin typeface="+mn-lt"/>
            </a:endParaRPr>
          </a:p>
          <a:p>
            <a:pPr marL="342900" indent="-342900" algn="l" rtl="0">
              <a:buFont typeface="Arial" pitchFamily="34" charset="0"/>
              <a:buChar char="•"/>
            </a:pPr>
            <a:r>
              <a:rPr lang="zh-CN" b="0" i="0" u="none" baseline="0">
                <a:solidFill>
                  <a:srgbClr val="464749"/>
                </a:solidFill>
                <a:latin typeface="+mn-lt"/>
              </a:rPr>
              <a:t>不吝褒奖</a:t>
            </a:r>
          </a:p>
          <a:p>
            <a:pPr marL="342900" indent="-342900" algn="l" rtl="0">
              <a:buFont typeface="Arial" pitchFamily="34" charset="0"/>
              <a:buChar char="•"/>
            </a:pPr>
            <a:r>
              <a:rPr lang="zh-CN" b="0" i="0" u="none" baseline="0">
                <a:solidFill>
                  <a:srgbClr val="464749"/>
                </a:solidFill>
                <a:latin typeface="+mn-lt"/>
              </a:rPr>
              <a:t>为团队、公司和客户再多一些付出</a:t>
            </a:r>
          </a:p>
          <a:p>
            <a:pPr marL="342900" indent="-342900" algn="l" rtl="0"/>
            <a:endParaRPr lang="zh-CN" sz="1100" dirty="0" smtClean="0">
              <a:latin typeface="+mn-lt"/>
            </a:endParaRPr>
          </a:p>
        </p:txBody>
      </p:sp>
      <p:grpSp>
        <p:nvGrpSpPr>
          <p:cNvPr id="9" name="Group 8"/>
          <p:cNvGrpSpPr/>
          <p:nvPr/>
        </p:nvGrpSpPr>
        <p:grpSpPr>
          <a:xfrm>
            <a:off x="0" y="6300406"/>
            <a:ext cx="2016224" cy="557594"/>
            <a:chOff x="971600" y="4221088"/>
            <a:chExt cx="2016224" cy="557594"/>
          </a:xfrm>
        </p:grpSpPr>
        <p:pic>
          <p:nvPicPr>
            <p:cNvPr id="10" name="Picture 9"/>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11" name="TextBox 10"/>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6942235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3" name="TextBox 2"/>
          <p:cNvSpPr txBox="1"/>
          <p:nvPr/>
        </p:nvSpPr>
        <p:spPr>
          <a:xfrm>
            <a:off x="571472" y="2000240"/>
            <a:ext cx="7715304" cy="3139321"/>
          </a:xfrm>
          <a:prstGeom prst="rect">
            <a:avLst/>
          </a:prstGeom>
          <a:noFill/>
          <a:ln>
            <a:noFill/>
          </a:ln>
        </p:spPr>
        <p:txBody>
          <a:bodyPr wrap="square" rtlCol="0">
            <a:spAutoFit/>
          </a:bodyPr>
          <a:lstStyle/>
          <a:p>
            <a:endParaRPr lang="zh-CN" dirty="0" smtClean="0">
              <a:latin typeface="+mn-lt"/>
            </a:endParaRPr>
          </a:p>
          <a:p>
            <a:pPr algn="l" rtl="0">
              <a:buFont typeface="Arial" pitchFamily="34" charset="0"/>
              <a:buChar char="•"/>
            </a:pPr>
            <a:r>
              <a:rPr lang="zh-CN" b="0" i="0" u="none" baseline="0">
                <a:latin typeface="+mn-lt"/>
              </a:rPr>
              <a:t> </a:t>
            </a:r>
            <a:r>
              <a:rPr lang="zh-CN" b="0" i="0" u="none" baseline="0">
                <a:solidFill>
                  <a:srgbClr val="464749"/>
                </a:solidFill>
                <a:latin typeface="+mn-lt"/>
              </a:rPr>
              <a:t>人会被以下情况所鼓舞：</a:t>
            </a:r>
          </a:p>
          <a:p>
            <a:pPr algn="l" rtl="0">
              <a:buFont typeface="Arial" pitchFamily="34" charset="0"/>
              <a:buChar char="•"/>
            </a:pPr>
            <a:endParaRPr lang="zh-CN" dirty="0" smtClean="0">
              <a:solidFill>
                <a:srgbClr val="464749"/>
              </a:solidFill>
              <a:latin typeface="+mn-lt"/>
            </a:endParaRPr>
          </a:p>
          <a:p>
            <a:pPr marL="800100" lvl="1" indent="-342900" algn="l" rtl="0">
              <a:buFont typeface="Arial" pitchFamily="34" charset="0"/>
              <a:buChar char="•"/>
            </a:pPr>
            <a:r>
              <a:rPr lang="zh-CN" b="0" i="0" u="none" baseline="0">
                <a:solidFill>
                  <a:srgbClr val="464749"/>
                </a:solidFill>
                <a:latin typeface="+mn-lt"/>
              </a:rPr>
              <a:t>大家对自己所做的事充满信心：</a:t>
            </a:r>
          </a:p>
          <a:p>
            <a:pPr marL="800100" lvl="1" indent="-342900" algn="l" rtl="0">
              <a:buFont typeface="Arial" pitchFamily="34" charset="0"/>
              <a:buChar char="•"/>
            </a:pPr>
            <a:endParaRPr lang="zh-CN" dirty="0" smtClean="0">
              <a:solidFill>
                <a:srgbClr val="464749"/>
              </a:solidFill>
              <a:latin typeface="+mn-lt"/>
            </a:endParaRPr>
          </a:p>
          <a:p>
            <a:pPr marL="800100" lvl="1" indent="-342900" algn="l" rtl="0">
              <a:buFont typeface="Arial" pitchFamily="34" charset="0"/>
              <a:buChar char="•"/>
            </a:pPr>
            <a:r>
              <a:rPr lang="zh-CN" b="0" i="0" u="none" baseline="0">
                <a:solidFill>
                  <a:srgbClr val="464749"/>
                </a:solidFill>
                <a:latin typeface="+mn-lt"/>
              </a:rPr>
              <a:t>大家相信自己能有收获</a:t>
            </a:r>
          </a:p>
          <a:p>
            <a:pPr marL="800100" lvl="1" indent="-342900" algn="l" rtl="0">
              <a:buFont typeface="Arial" pitchFamily="34" charset="0"/>
              <a:buChar char="•"/>
            </a:pPr>
            <a:endParaRPr lang="zh-CN" dirty="0" smtClean="0">
              <a:solidFill>
                <a:srgbClr val="464749"/>
              </a:solidFill>
              <a:latin typeface="+mn-lt"/>
            </a:endParaRPr>
          </a:p>
          <a:p>
            <a:pPr marL="800100" lvl="1" indent="-342900" algn="l" rtl="0">
              <a:buFont typeface="Arial" pitchFamily="34" charset="0"/>
              <a:buChar char="•"/>
            </a:pPr>
            <a:r>
              <a:rPr lang="zh-CN" b="0" i="0" u="none" baseline="0">
                <a:solidFill>
                  <a:srgbClr val="464749"/>
                </a:solidFill>
                <a:latin typeface="+mn-lt"/>
              </a:rPr>
              <a:t>大家相信自己的目标是可以实现的</a:t>
            </a:r>
          </a:p>
          <a:p>
            <a:pPr marL="800100" lvl="1" indent="-342900" algn="l" rtl="0">
              <a:buFont typeface="Arial" pitchFamily="34" charset="0"/>
              <a:buChar char="•"/>
            </a:pPr>
            <a:endParaRPr lang="zh-CN" dirty="0" smtClean="0">
              <a:solidFill>
                <a:srgbClr val="464749"/>
              </a:solidFill>
              <a:latin typeface="+mn-lt"/>
            </a:endParaRPr>
          </a:p>
          <a:p>
            <a:pPr marL="342900" indent="-342900" algn="l" rtl="0">
              <a:buFont typeface="Arial" pitchFamily="34" charset="0"/>
              <a:buChar char="•"/>
            </a:pPr>
            <a:r>
              <a:rPr lang="zh-CN" b="0" i="0" u="none" baseline="0">
                <a:solidFill>
                  <a:srgbClr val="464749"/>
                </a:solidFill>
                <a:latin typeface="+mn-lt"/>
              </a:rPr>
              <a:t>但如果未知的好处不是大家想要的（提拔到一个不想干的位置），目标的价值就会发生变化。</a:t>
            </a: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1547151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0" name="TextBox 49"/>
          <p:cNvSpPr txBox="1"/>
          <p:nvPr/>
        </p:nvSpPr>
        <p:spPr>
          <a:xfrm>
            <a:off x="1714480" y="1357298"/>
            <a:ext cx="6572296" cy="461665"/>
          </a:xfrm>
          <a:prstGeom prst="rect">
            <a:avLst/>
          </a:prstGeom>
          <a:noFill/>
        </p:spPr>
        <p:txBody>
          <a:bodyPr wrap="square" rtlCol="0">
            <a:spAutoFit/>
          </a:bodyPr>
          <a:lstStyle/>
          <a:p>
            <a:pPr algn="ctr" rtl="0"/>
            <a:r>
              <a:rPr lang="zh-CN" sz="2400" b="0" i="0" u="none" baseline="0">
                <a:latin typeface="+mn-lt"/>
              </a:rPr>
              <a:t>在公司里受到的鼓动有 3 个层次</a:t>
            </a:r>
            <a:endParaRPr lang="zh-CN" sz="2400" dirty="0">
              <a:latin typeface="+mn-lt"/>
            </a:endParaRPr>
          </a:p>
        </p:txBody>
      </p:sp>
      <p:graphicFrame>
        <p:nvGraphicFramePr>
          <p:cNvPr id="51" name="Diagram 50"/>
          <p:cNvGraphicFramePr/>
          <p:nvPr>
            <p:extLst>
              <p:ext uri="{D42A27DB-BD31-4B8C-83A1-F6EECF244321}">
                <p14:modId xmlns:p14="http://schemas.microsoft.com/office/powerpoint/2010/main" xmlns="" val="3083173989"/>
              </p:ext>
            </p:extLst>
          </p:nvPr>
        </p:nvGraphicFramePr>
        <p:xfrm>
          <a:off x="2714612" y="2143116"/>
          <a:ext cx="3905256" cy="3032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TextBox 51"/>
          <p:cNvSpPr txBox="1"/>
          <p:nvPr/>
        </p:nvSpPr>
        <p:spPr>
          <a:xfrm>
            <a:off x="1357290" y="5572140"/>
            <a:ext cx="6500858" cy="461665"/>
          </a:xfrm>
          <a:prstGeom prst="rect">
            <a:avLst/>
          </a:prstGeom>
          <a:noFill/>
        </p:spPr>
        <p:txBody>
          <a:bodyPr wrap="square" rtlCol="0">
            <a:spAutoFit/>
          </a:bodyPr>
          <a:lstStyle/>
          <a:p>
            <a:pPr algn="ctr" rtl="0"/>
            <a:r>
              <a:rPr lang="zh-CN" b="0" i="0" u="none" baseline="0">
                <a:latin typeface="+mn-lt"/>
              </a:rPr>
              <a:t>每个经理在每一个层次都应当能够</a:t>
            </a:r>
            <a:r>
              <a:rPr lang="zh-CN" sz="2400" b="0" i="0" u="none" baseline="0">
                <a:latin typeface="+mn-lt"/>
              </a:rPr>
              <a:t>鼓舞人心</a:t>
            </a:r>
            <a:r>
              <a:rPr lang="zh-CN" sz="2000" b="0" i="0" u="none" baseline="0">
                <a:latin typeface="+mn-lt"/>
              </a:rPr>
              <a:t> </a:t>
            </a:r>
            <a:r>
              <a:rPr lang="zh-CN" b="0" i="0" u="none" baseline="0">
                <a:latin typeface="+mn-lt"/>
              </a:rPr>
              <a:t> </a:t>
            </a:r>
            <a:endParaRPr lang="zh-CN" sz="2000" dirty="0">
              <a:latin typeface="+mn-lt"/>
            </a:endParaRPr>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402567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pSp>
        <p:nvGrpSpPr>
          <p:cNvPr id="5" name="Group 52"/>
          <p:cNvGrpSpPr/>
          <p:nvPr/>
        </p:nvGrpSpPr>
        <p:grpSpPr>
          <a:xfrm>
            <a:off x="539552" y="1428736"/>
            <a:ext cx="7704855" cy="3768526"/>
            <a:chOff x="1378467" y="2285992"/>
            <a:chExt cx="5917479" cy="2857454"/>
          </a:xfrm>
        </p:grpSpPr>
        <p:pic>
          <p:nvPicPr>
            <p:cNvPr id="38914" name="Picture 2" descr="http://t0.gstatic.com/images?q=tbn:ANd9GcTCWd6SDxyk1N_4PE-MLXHUq_CREn5qxKT7Q8tUa9ovF4OX2wty"/>
            <p:cNvPicPr>
              <a:picLocks noChangeAspect="1" noChangeArrowheads="1"/>
            </p:cNvPicPr>
            <p:nvPr/>
          </p:nvPicPr>
          <p:blipFill>
            <a:blip r:embed="rId2" cstate="print"/>
            <a:srcRect/>
            <a:stretch>
              <a:fillRect/>
            </a:stretch>
          </p:blipFill>
          <p:spPr bwMode="auto">
            <a:xfrm>
              <a:off x="2171103" y="2285992"/>
              <a:ext cx="4718457" cy="2428892"/>
            </a:xfrm>
            <a:prstGeom prst="rect">
              <a:avLst/>
            </a:prstGeom>
            <a:noFill/>
          </p:spPr>
        </p:pic>
        <p:sp>
          <p:nvSpPr>
            <p:cNvPr id="49" name="TextBox 48"/>
            <p:cNvSpPr txBox="1"/>
            <p:nvPr/>
          </p:nvSpPr>
          <p:spPr>
            <a:xfrm>
              <a:off x="1378467" y="4840066"/>
              <a:ext cx="5917479" cy="303380"/>
            </a:xfrm>
            <a:prstGeom prst="rect">
              <a:avLst/>
            </a:prstGeom>
            <a:noFill/>
          </p:spPr>
          <p:txBody>
            <a:bodyPr wrap="square" rtlCol="0">
              <a:spAutoFit/>
            </a:bodyPr>
            <a:lstStyle/>
            <a:p>
              <a:pPr algn="ctr" rtl="0"/>
              <a:r>
                <a:rPr lang="zh-CN" sz="2000" b="0" i="0" u="none" baseline="0">
                  <a:latin typeface="+mn-lt"/>
                </a:rPr>
                <a:t>Transwarp 需要你调动和激励 Transwarp 的人！</a:t>
              </a:r>
              <a:endParaRPr lang="zh-CN" sz="2000" dirty="0">
                <a:latin typeface="+mn-lt"/>
              </a:endParaRPr>
            </a:p>
          </p:txBody>
        </p:sp>
      </p:gr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3"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3273670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0" name="TextBox 49"/>
          <p:cNvSpPr txBox="1"/>
          <p:nvPr/>
        </p:nvSpPr>
        <p:spPr>
          <a:xfrm>
            <a:off x="1714480" y="1357298"/>
            <a:ext cx="6000792" cy="461665"/>
          </a:xfrm>
          <a:prstGeom prst="rect">
            <a:avLst/>
          </a:prstGeom>
          <a:noFill/>
        </p:spPr>
        <p:txBody>
          <a:bodyPr wrap="square" rtlCol="0">
            <a:spAutoFit/>
          </a:bodyPr>
          <a:lstStyle/>
          <a:p>
            <a:pPr algn="ctr" rtl="0"/>
            <a:r>
              <a:rPr lang="zh-CN" sz="2000" b="0" i="0" u="none" baseline="0">
                <a:latin typeface="+mn-lt"/>
              </a:rPr>
              <a:t>公司层面</a:t>
            </a:r>
            <a:endParaRPr lang="zh-CN" sz="2000" dirty="0">
              <a:latin typeface="+mn-lt"/>
            </a:endParaRPr>
          </a:p>
        </p:txBody>
      </p:sp>
      <p:graphicFrame>
        <p:nvGraphicFramePr>
          <p:cNvPr id="51" name="Diagram 50"/>
          <p:cNvGraphicFramePr/>
          <p:nvPr>
            <p:extLst>
              <p:ext uri="{D42A27DB-BD31-4B8C-83A1-F6EECF244321}">
                <p14:modId xmlns:p14="http://schemas.microsoft.com/office/powerpoint/2010/main" xmlns="" val="4230751778"/>
              </p:ext>
            </p:extLst>
          </p:nvPr>
        </p:nvGraphicFramePr>
        <p:xfrm>
          <a:off x="2714612" y="2143116"/>
          <a:ext cx="3905256" cy="3032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Down Arrow 27"/>
          <p:cNvSpPr/>
          <p:nvPr/>
        </p:nvSpPr>
        <p:spPr>
          <a:xfrm rot="5400000">
            <a:off x="6036479" y="1464455"/>
            <a:ext cx="928694" cy="228601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742003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1" name="TextBox 50"/>
          <p:cNvSpPr txBox="1"/>
          <p:nvPr/>
        </p:nvSpPr>
        <p:spPr>
          <a:xfrm>
            <a:off x="971600" y="1857364"/>
            <a:ext cx="7958118" cy="2962349"/>
          </a:xfrm>
          <a:prstGeom prst="rect">
            <a:avLst/>
          </a:prstGeom>
          <a:noFill/>
          <a:ln>
            <a:noFill/>
          </a:ln>
        </p:spPr>
        <p:txBody>
          <a:bodyPr wrap="square" rtlCol="0">
            <a:spAutoFit/>
          </a:bodyPr>
          <a:lstStyle/>
          <a:p>
            <a:pPr algn="ctr" rtl="0"/>
            <a:endParaRPr lang="zh-CN" sz="1400" dirty="0" smtClean="0">
              <a:solidFill>
                <a:srgbClr val="464749"/>
              </a:solidFill>
              <a:latin typeface="+mn-lt"/>
            </a:endParaRPr>
          </a:p>
          <a:p>
            <a:endParaRPr lang="zh-CN" sz="1050" dirty="0" smtClean="0">
              <a:solidFill>
                <a:srgbClr val="464749"/>
              </a:solidFill>
              <a:latin typeface="+mn-lt"/>
            </a:endParaRPr>
          </a:p>
          <a:p>
            <a:pPr marL="342900" indent="-342900" algn="l" rtl="0"/>
            <a:r>
              <a:rPr lang="zh-CN" sz="2000" b="0" i="0" u="none" baseline="0">
                <a:solidFill>
                  <a:srgbClr val="464748"/>
                </a:solidFill>
                <a:latin typeface="+mn-lt"/>
              </a:rPr>
              <a:t>在公司层面</a:t>
            </a:r>
          </a:p>
          <a:p>
            <a:pPr marL="342900" indent="-342900" algn="l" rtl="0"/>
            <a:endParaRPr lang="zh-CN" sz="1600" dirty="0" smtClean="0">
              <a:solidFill>
                <a:srgbClr val="464748"/>
              </a:solidFill>
              <a:latin typeface="+mn-lt"/>
            </a:endParaRPr>
          </a:p>
          <a:p>
            <a:pPr marL="800100" lvl="1" indent="-342900" algn="l" rtl="0">
              <a:lnSpc>
                <a:spcPct val="150000"/>
              </a:lnSpc>
              <a:buFont typeface="Arial" pitchFamily="34" charset="0"/>
              <a:buChar char="•"/>
            </a:pPr>
            <a:r>
              <a:rPr lang="zh-CN" b="0" i="0" u="none" baseline="0">
                <a:solidFill>
                  <a:srgbClr val="464748"/>
                </a:solidFill>
                <a:latin typeface="+mn-lt"/>
              </a:rPr>
              <a:t> 为何要激发大家的斗志为 Transwarp 效力？</a:t>
            </a:r>
          </a:p>
          <a:p>
            <a:pPr marL="800100" lvl="1" indent="-342900" algn="l" rtl="0">
              <a:lnSpc>
                <a:spcPct val="150000"/>
              </a:lnSpc>
              <a:buFont typeface="Arial" pitchFamily="34" charset="0"/>
              <a:buChar char="•"/>
            </a:pPr>
            <a:r>
              <a:rPr lang="zh-CN" b="0" i="0" u="none" baseline="0">
                <a:solidFill>
                  <a:srgbClr val="464748"/>
                </a:solidFill>
                <a:latin typeface="+mn-lt"/>
              </a:rPr>
              <a:t> 为什么不去腾旭、百度或阿里？</a:t>
            </a:r>
          </a:p>
          <a:p>
            <a:pPr marL="800100" lvl="1" indent="-342900" algn="l" rtl="0">
              <a:lnSpc>
                <a:spcPct val="150000"/>
              </a:lnSpc>
              <a:buFont typeface="Arial" pitchFamily="34" charset="0"/>
              <a:buChar char="•"/>
            </a:pPr>
            <a:r>
              <a:rPr lang="zh-CN" b="0" i="0" u="none" baseline="0">
                <a:solidFill>
                  <a:srgbClr val="464748"/>
                </a:solidFill>
                <a:latin typeface="+mn-lt"/>
              </a:rPr>
              <a:t> 当今的主要挑战是留住人才，如何激励大家为 Transwarp 效力？</a:t>
            </a:r>
          </a:p>
          <a:p>
            <a:pPr marL="800100" lvl="1" indent="-342900" algn="l" rtl="0"/>
            <a:endParaRPr lang="zh-CN" dirty="0" smtClean="0">
              <a:solidFill>
                <a:srgbClr val="464749"/>
              </a:solidFill>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357523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Transwarp 领导力培养 – 追求完美</a:t>
            </a:r>
          </a:p>
        </p:txBody>
      </p:sp>
      <p:grpSp>
        <p:nvGrpSpPr>
          <p:cNvPr id="5" name="Group 4"/>
          <p:cNvGrpSpPr/>
          <p:nvPr/>
        </p:nvGrpSpPr>
        <p:grpSpPr>
          <a:xfrm>
            <a:off x="0" y="6300406"/>
            <a:ext cx="2016224" cy="557594"/>
            <a:chOff x="971600" y="4221088"/>
            <a:chExt cx="2016224" cy="557594"/>
          </a:xfrm>
        </p:grpSpPr>
        <p:pic>
          <p:nvPicPr>
            <p:cNvPr id="3" name="Picture 2"/>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4" name="TextBox 3"/>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
        <p:nvSpPr>
          <p:cNvPr id="6" name="Rectangle 5"/>
          <p:cNvSpPr/>
          <p:nvPr/>
        </p:nvSpPr>
        <p:spPr>
          <a:xfrm>
            <a:off x="846915" y="1122178"/>
            <a:ext cx="7848872" cy="3447098"/>
          </a:xfrm>
          <a:prstGeom prst="rect">
            <a:avLst/>
          </a:prstGeom>
        </p:spPr>
        <p:txBody>
          <a:bodyPr wrap="square">
            <a:spAutoFit/>
          </a:bodyPr>
          <a:lstStyle/>
          <a:p>
            <a:pPr algn="ctr" rtl="0"/>
            <a:endParaRPr lang="zh-CN" dirty="0" smtClean="0">
              <a:solidFill>
                <a:srgbClr val="464749"/>
              </a:solidFill>
              <a:latin typeface="+mn-lt"/>
            </a:endParaRPr>
          </a:p>
          <a:p>
            <a:pPr algn="ctr" rtl="0"/>
            <a:r>
              <a:rPr lang="zh-CN" sz="2000" b="0" i="0" u="none" baseline="0">
                <a:solidFill>
                  <a:srgbClr val="464749"/>
                </a:solidFill>
                <a:latin typeface="+mn-lt"/>
              </a:rPr>
              <a:t>领导者和管理者</a:t>
            </a:r>
          </a:p>
          <a:p>
            <a:endParaRPr lang="zh-CN" dirty="0">
              <a:solidFill>
                <a:srgbClr val="464749"/>
              </a:solidFill>
              <a:latin typeface="+mn-lt"/>
            </a:endParaRPr>
          </a:p>
          <a:p>
            <a:pPr algn="l" rtl="0"/>
            <a:r>
              <a:rPr lang="zh-CN" b="0" i="0" u="none" baseline="0">
                <a:solidFill>
                  <a:srgbClr val="464749"/>
                </a:solidFill>
                <a:latin typeface="+mn-lt"/>
              </a:rPr>
              <a:t>领导是一个通过其他人来实现目标的过程。</a:t>
            </a:r>
          </a:p>
          <a:p>
            <a:endParaRPr lang="zh-CN" dirty="0" smtClean="0">
              <a:solidFill>
                <a:srgbClr val="464749"/>
              </a:solidFill>
              <a:latin typeface="+mn-lt"/>
            </a:endParaRPr>
          </a:p>
          <a:p>
            <a:pPr algn="l" rtl="0"/>
            <a:r>
              <a:rPr lang="zh-CN" b="0" i="0" u="none" baseline="0">
                <a:solidFill>
                  <a:srgbClr val="464749"/>
                </a:solidFill>
                <a:latin typeface="+mn-lt"/>
              </a:rPr>
              <a:t>管理人员要做的是规划、衡量、监督、协调、解决、招人和解聘。 </a:t>
            </a:r>
            <a:endParaRPr lang="zh-CN" dirty="0">
              <a:solidFill>
                <a:srgbClr val="464749"/>
              </a:solidFill>
              <a:latin typeface="+mn-lt"/>
            </a:endParaRPr>
          </a:p>
          <a:p>
            <a:endParaRPr lang="zh-CN" dirty="0" smtClean="0">
              <a:solidFill>
                <a:srgbClr val="464749"/>
              </a:solidFill>
              <a:latin typeface="+mn-lt"/>
            </a:endParaRPr>
          </a:p>
          <a:p>
            <a:pPr algn="ctr" rtl="0"/>
            <a:r>
              <a:rPr lang="zh-CN" b="0" i="0" u="none" baseline="0">
                <a:solidFill>
                  <a:srgbClr val="464749"/>
                </a:solidFill>
                <a:latin typeface="+mn-lt"/>
              </a:rPr>
              <a:t>领导者考虑的是人，管理者考虑的是事和程序</a:t>
            </a:r>
          </a:p>
          <a:p>
            <a:pPr algn="ctr" rtl="0"/>
            <a:endParaRPr lang="zh-CN" dirty="0">
              <a:solidFill>
                <a:srgbClr val="464749"/>
              </a:solidFill>
              <a:latin typeface="+mn-lt"/>
            </a:endParaRPr>
          </a:p>
          <a:p>
            <a:pPr algn="ctr" rtl="0"/>
            <a:r>
              <a:rPr lang="zh-CN" b="0" i="0" u="none" baseline="0">
                <a:solidFill>
                  <a:srgbClr val="464749"/>
                </a:solidFill>
                <a:latin typeface="+mn-lt"/>
              </a:rPr>
              <a:t>当今的领袖人物必须既是管理者，又是领导者</a:t>
            </a:r>
          </a:p>
          <a:p>
            <a:pPr algn="ctr" rtl="0"/>
            <a:endParaRPr lang="zh-CN" dirty="0">
              <a:solidFill>
                <a:srgbClr val="464749"/>
              </a:solidFill>
              <a:latin typeface="+mn-lt"/>
            </a:endParaRPr>
          </a:p>
          <a:p>
            <a:pPr algn="ctr" rtl="0"/>
            <a:r>
              <a:rPr lang="zh-CN" b="0" i="0" u="none" baseline="0">
                <a:solidFill>
                  <a:srgbClr val="464749"/>
                </a:solidFill>
                <a:latin typeface="+mn-lt"/>
              </a:rPr>
              <a:t>每个管理者都要去领导，而每个领导者也要去管理</a:t>
            </a:r>
            <a:endParaRPr lang="zh-CN" dirty="0">
              <a:solidFill>
                <a:srgbClr val="464749"/>
              </a:solidFill>
              <a:latin typeface="+mn-lt"/>
            </a:endParaRPr>
          </a:p>
        </p:txBody>
      </p:sp>
      <p:sp>
        <p:nvSpPr>
          <p:cNvPr id="7" name="Rectangle 2"/>
          <p:cNvSpPr txBox="1">
            <a:spLocks noChangeArrowheads="1"/>
          </p:cNvSpPr>
          <p:nvPr/>
        </p:nvSpPr>
        <p:spPr bwMode="auto">
          <a:xfrm>
            <a:off x="2699792" y="5108394"/>
            <a:ext cx="3744416" cy="1152128"/>
          </a:xfrm>
          <a:prstGeom prst="rect">
            <a:avLst/>
          </a:prstGeom>
          <a:solidFill>
            <a:srgbClr val="FFFF00"/>
          </a:solidFill>
          <a:ln w="9525">
            <a:solidFill>
              <a:schemeClr val="bg2"/>
            </a:solidFill>
            <a:miter lim="800000"/>
            <a:headEnd/>
            <a:tailEnd/>
          </a:ln>
          <a:effectLst/>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lvl1pPr algn="l" rtl="0" eaLnBrk="1" fontAlgn="base" hangingPunct="1">
              <a:lnSpc>
                <a:spcPct val="80000"/>
              </a:lnSpc>
              <a:spcBef>
                <a:spcPct val="20000"/>
              </a:spcBef>
              <a:spcAft>
                <a:spcPct val="0"/>
              </a:spcAft>
              <a:defRPr sz="2400">
                <a:solidFill>
                  <a:srgbClr val="464749"/>
                </a:solidFill>
                <a:latin typeface="+mn-lt"/>
                <a:ea typeface="+mn-ea"/>
                <a:cs typeface="+mn-cs"/>
              </a:defRPr>
            </a:lvl1pPr>
            <a:lvl2pPr marL="460375" indent="-287338" algn="l" rtl="0" eaLnBrk="1" fontAlgn="base" hangingPunct="1">
              <a:lnSpc>
                <a:spcPct val="80000"/>
              </a:lnSpc>
              <a:spcBef>
                <a:spcPct val="20000"/>
              </a:spcBef>
              <a:spcAft>
                <a:spcPct val="0"/>
              </a:spcAft>
              <a:buChar char="•"/>
              <a:defRPr sz="2200">
                <a:solidFill>
                  <a:srgbClr val="AF4516"/>
                </a:solidFill>
                <a:latin typeface="+mn-lt"/>
              </a:defRPr>
            </a:lvl2pPr>
            <a:lvl3pPr marL="1143000" indent="-228600" algn="l" rtl="0" eaLnBrk="1" fontAlgn="base" hangingPunct="1">
              <a:spcBef>
                <a:spcPct val="20000"/>
              </a:spcBef>
              <a:spcAft>
                <a:spcPct val="0"/>
              </a:spcAft>
              <a:buChar char="•"/>
              <a:defRPr sz="2000">
                <a:solidFill>
                  <a:srgbClr val="464749"/>
                </a:solidFill>
                <a:latin typeface="+mn-lt"/>
              </a:defRPr>
            </a:lvl3pPr>
            <a:lvl4pPr marL="1600200" indent="-228600" algn="l" rtl="0" eaLnBrk="1" fontAlgn="base" hangingPunct="1">
              <a:spcBef>
                <a:spcPct val="20000"/>
              </a:spcBef>
              <a:spcAft>
                <a:spcPct val="0"/>
              </a:spcAft>
              <a:buChar char="•"/>
              <a:defRPr>
                <a:solidFill>
                  <a:srgbClr val="7D8A2E"/>
                </a:solidFill>
                <a:latin typeface="+mn-lt"/>
              </a:defRPr>
            </a:lvl4pPr>
            <a:lvl5pPr marL="2057400" indent="-228600" algn="l" rtl="0" eaLnBrk="1" fontAlgn="base" hangingPunct="1">
              <a:spcBef>
                <a:spcPct val="20000"/>
              </a:spcBef>
              <a:spcAft>
                <a:spcPct val="0"/>
              </a:spcAft>
              <a:buChar char="•"/>
              <a:defRPr sz="1400">
                <a:solidFill>
                  <a:srgbClr val="464749"/>
                </a:solidFill>
                <a:latin typeface="Arial" charset="0"/>
              </a:defRPr>
            </a:lvl5pPr>
            <a:lvl6pPr marL="2514600" indent="-228600" algn="l" rtl="0" eaLnBrk="1" fontAlgn="base" hangingPunct="1">
              <a:spcBef>
                <a:spcPct val="20000"/>
              </a:spcBef>
              <a:spcAft>
                <a:spcPct val="0"/>
              </a:spcAft>
              <a:buChar char="•"/>
              <a:defRPr sz="1400">
                <a:solidFill>
                  <a:srgbClr val="464749"/>
                </a:solidFill>
                <a:latin typeface="Arial" charset="0"/>
              </a:defRPr>
            </a:lvl6pPr>
            <a:lvl7pPr marL="2971800" indent="-228600" algn="l" rtl="0" eaLnBrk="1" fontAlgn="base" hangingPunct="1">
              <a:spcBef>
                <a:spcPct val="20000"/>
              </a:spcBef>
              <a:spcAft>
                <a:spcPct val="0"/>
              </a:spcAft>
              <a:buChar char="•"/>
              <a:defRPr sz="1400">
                <a:solidFill>
                  <a:srgbClr val="464749"/>
                </a:solidFill>
                <a:latin typeface="Arial" charset="0"/>
              </a:defRPr>
            </a:lvl7pPr>
            <a:lvl8pPr marL="3429000" indent="-228600" algn="l" rtl="0" eaLnBrk="1" fontAlgn="base" hangingPunct="1">
              <a:spcBef>
                <a:spcPct val="20000"/>
              </a:spcBef>
              <a:spcAft>
                <a:spcPct val="0"/>
              </a:spcAft>
              <a:buChar char="•"/>
              <a:defRPr sz="1400">
                <a:solidFill>
                  <a:srgbClr val="464749"/>
                </a:solidFill>
                <a:latin typeface="Arial" charset="0"/>
              </a:defRPr>
            </a:lvl8pPr>
            <a:lvl9pPr marL="3886200" indent="-228600" algn="l" rtl="0" eaLnBrk="1" fontAlgn="base" hangingPunct="1">
              <a:spcBef>
                <a:spcPct val="20000"/>
              </a:spcBef>
              <a:spcAft>
                <a:spcPct val="0"/>
              </a:spcAft>
              <a:buChar char="•"/>
              <a:defRPr sz="1400">
                <a:solidFill>
                  <a:srgbClr val="464749"/>
                </a:solidFill>
                <a:latin typeface="Arial" charset="0"/>
              </a:defRPr>
            </a:lvl9pPr>
          </a:lstStyle>
          <a:p>
            <a:endParaRPr lang="zh-CN" altLang="zh-TW" sz="1050" kern="0" dirty="0" smtClean="0">
              <a:ea typeface="新細明體" pitchFamily="18" charset="-120"/>
            </a:endParaRPr>
          </a:p>
          <a:p>
            <a:pPr algn="l" rtl="0"/>
            <a:r>
              <a:rPr lang="zh-CN" sz="1050" b="0" i="0" u="none" kern="0" baseline="0">
                <a:ea typeface="新細明體" pitchFamily="18" charset="-120"/>
              </a:rPr>
              <a:t> 领导者要做正确的事……..</a:t>
            </a:r>
          </a:p>
          <a:p>
            <a:endParaRPr lang="zh-CN" altLang="zh-TW" sz="1050" kern="0" dirty="0" smtClean="0">
              <a:ea typeface="新細明體" pitchFamily="18" charset="-120"/>
            </a:endParaRPr>
          </a:p>
          <a:p>
            <a:pPr algn="l" rtl="0"/>
            <a:r>
              <a:rPr lang="zh-CN" sz="1050" b="0" i="0" u="none" kern="0" baseline="0">
                <a:ea typeface="新細明體" pitchFamily="18" charset="-120"/>
              </a:rPr>
              <a:t>                               管理者则要把事情做对</a:t>
            </a:r>
          </a:p>
          <a:p>
            <a:endParaRPr lang="zh-CN" altLang="zh-TW" sz="1100" kern="0" dirty="0" smtClean="0">
              <a:ea typeface="新細明體" pitchFamily="18" charset="-120"/>
            </a:endParaRPr>
          </a:p>
          <a:p>
            <a:pPr algn="r" rtl="0"/>
            <a:r>
              <a:rPr lang="zh-CN" sz="800" b="0" i="0" u="none" kern="0" baseline="0">
                <a:ea typeface="新細明體" pitchFamily="18" charset="-120"/>
              </a:rPr>
              <a:t>沃伦·本尼斯</a:t>
            </a:r>
            <a:endParaRPr lang="zh-CN" altLang="zh-TW" sz="800" kern="0" dirty="0" smtClean="0">
              <a:ea typeface="新細明體" pitchFamily="18" charset="-12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3" name="Rectangle 2"/>
          <p:cNvSpPr/>
          <p:nvPr/>
        </p:nvSpPr>
        <p:spPr>
          <a:xfrm>
            <a:off x="971600" y="1916832"/>
            <a:ext cx="7776864" cy="2492990"/>
          </a:xfrm>
          <a:prstGeom prst="rect">
            <a:avLst/>
          </a:prstGeom>
        </p:spPr>
        <p:txBody>
          <a:bodyPr wrap="square">
            <a:spAutoFit/>
          </a:bodyPr>
          <a:lstStyle/>
          <a:p>
            <a:pPr algn="ctr" rtl="0"/>
            <a:r>
              <a:rPr lang="zh-CN" b="0" i="0" u="none" baseline="0">
                <a:solidFill>
                  <a:srgbClr val="464748"/>
                </a:solidFill>
                <a:latin typeface="+mn-lt"/>
              </a:rPr>
              <a:t>Transwarp 凭借技术和愿景而不断收获回报和荣誉。</a:t>
            </a:r>
          </a:p>
          <a:p>
            <a:endParaRPr lang="zh-CN" sz="2400" dirty="0">
              <a:solidFill>
                <a:srgbClr val="464748"/>
              </a:solidFill>
              <a:latin typeface="+mn-lt"/>
            </a:endParaRPr>
          </a:p>
          <a:p>
            <a:pPr marL="285750" indent="-285750" algn="l" rtl="0">
              <a:buFont typeface="Arial" panose="020B0604020202020204" pitchFamily="34" charset="0"/>
              <a:buChar char="•"/>
            </a:pPr>
            <a:r>
              <a:rPr lang="zh-CN" sz="1400" b="0" i="0" u="none" baseline="0">
                <a:solidFill>
                  <a:srgbClr val="464748"/>
                </a:solidFill>
                <a:latin typeface="+mn-lt"/>
              </a:rPr>
              <a:t>Transwarp - 凭借全面完整的企业愿景，在 Gartner 2016 Magic Q 远见卓识者象限中的排名进一步提升</a:t>
            </a:r>
          </a:p>
          <a:p>
            <a:endParaRPr lang="zh-CN" sz="1400" dirty="0" smtClean="0">
              <a:solidFill>
                <a:srgbClr val="464748"/>
              </a:solidFill>
              <a:latin typeface="+mn-lt"/>
            </a:endParaRPr>
          </a:p>
          <a:p>
            <a:pPr marL="285750" indent="-285750" algn="l" rtl="0">
              <a:buFont typeface="Arial" panose="020B0604020202020204" pitchFamily="34" charset="0"/>
              <a:buChar char="•"/>
            </a:pPr>
            <a:r>
              <a:rPr lang="zh-CN" sz="1400" b="0" i="0" u="none" baseline="0">
                <a:solidFill>
                  <a:srgbClr val="464748"/>
                </a:solidFill>
                <a:latin typeface="+mn-lt"/>
              </a:rPr>
              <a:t>Transwarp Technology 在 CEIA 2015 上荣获“大数据解决方案最佳供应商”大奖</a:t>
            </a:r>
          </a:p>
          <a:p>
            <a:endParaRPr lang="zh-CN" sz="1400" dirty="0" smtClean="0">
              <a:solidFill>
                <a:srgbClr val="464748"/>
              </a:solidFill>
              <a:latin typeface="+mn-lt"/>
            </a:endParaRPr>
          </a:p>
          <a:p>
            <a:pPr marL="285750" indent="-285750" algn="l" rtl="0">
              <a:buFont typeface="Arial" panose="020B0604020202020204" pitchFamily="34" charset="0"/>
              <a:buChar char="•"/>
            </a:pPr>
            <a:r>
              <a:rPr lang="zh-CN" sz="1400" b="0" i="0" u="none" baseline="0">
                <a:solidFill>
                  <a:srgbClr val="464748"/>
                </a:solidFill>
                <a:latin typeface="+mn-lt"/>
              </a:rPr>
              <a:t>Transwarp 公司 CTO 孙元浩荣获 2015 年度“最有影响力的人物”大奖</a:t>
            </a:r>
          </a:p>
          <a:p>
            <a:pPr marL="285750" indent="-285750" algn="l" rtl="0">
              <a:buFont typeface="Arial" panose="020B0604020202020204" pitchFamily="34" charset="0"/>
              <a:buChar char="•"/>
            </a:pPr>
            <a:endParaRPr lang="zh-CN" sz="1400" dirty="0">
              <a:latin typeface="+mn-lt"/>
            </a:endParaRPr>
          </a:p>
          <a:p>
            <a:pPr marL="285750" indent="-285750" algn="l" rtl="0">
              <a:buFont typeface="Arial" panose="020B0604020202020204" pitchFamily="34" charset="0"/>
              <a:buChar char="•"/>
            </a:pPr>
            <a:endParaRPr lang="zh-CN" sz="1600"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730127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798999518"/>
              </p:ext>
            </p:extLst>
          </p:nvPr>
        </p:nvGraphicFramePr>
        <p:xfrm>
          <a:off x="428596" y="1142984"/>
          <a:ext cx="8215371" cy="4544040"/>
        </p:xfrm>
        <a:graphic>
          <a:graphicData uri="http://schemas.openxmlformats.org/drawingml/2006/table">
            <a:tbl>
              <a:tblPr firstRow="1" bandRow="1">
                <a:tableStyleId>{5C22544A-7EE6-4342-B048-85BDC9FD1C3A}</a:tableStyleId>
              </a:tblPr>
              <a:tblGrid>
                <a:gridCol w="3571901"/>
                <a:gridCol w="428628"/>
                <a:gridCol w="4214842"/>
              </a:tblGrid>
              <a:tr h="603240">
                <a:tc gridSpan="3">
                  <a:txBody>
                    <a:bodyPr/>
                    <a:lstStyle/>
                    <a:p>
                      <a:pPr algn="ctr" rtl="0"/>
                      <a:r>
                        <a:rPr lang="zh-CN" sz="2000" b="0" i="0" u="none" baseline="0">
                          <a:solidFill>
                            <a:srgbClr val="464749"/>
                          </a:solidFill>
                        </a:rPr>
                        <a:t>公司 – Transwarp 层面</a:t>
                      </a:r>
                      <a:endParaRPr lang="zh-CN" sz="2000"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603240">
                <a:tc gridSpan="3">
                  <a:txBody>
                    <a:bodyPr/>
                    <a:lstStyle/>
                    <a:p>
                      <a:pPr algn="ctr" rtl="0"/>
                      <a:r>
                        <a:rPr lang="zh-CN" b="0" i="0" u="none" baseline="0">
                          <a:solidFill>
                            <a:srgbClr val="464749"/>
                          </a:solidFill>
                        </a:rPr>
                        <a:t>Transwarp 之所以能鼓舞和激励员工，其原因是：-</a:t>
                      </a:r>
                      <a:endParaRPr lang="zh-CN" b="0" dirty="0">
                        <a:solidFill>
                          <a:srgbClr val="464749"/>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algn="l" rtl="0"/>
                      <a:r>
                        <a:rPr lang="zh-CN" sz="1400" b="0" i="0" u="none" baseline="0">
                          <a:latin typeface="+mn-lt"/>
                        </a:rPr>
                        <a:t>大家相信自己的目标是可以实现的</a:t>
                      </a:r>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A</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B</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t>C</a:t>
                      </a:r>
                      <a:endParaRPr lang="zh-C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4908357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3040852902"/>
              </p:ext>
            </p:extLst>
          </p:nvPr>
        </p:nvGraphicFramePr>
        <p:xfrm>
          <a:off x="357158" y="2500306"/>
          <a:ext cx="8501121" cy="3491795"/>
        </p:xfrm>
        <a:graphic>
          <a:graphicData uri="http://schemas.openxmlformats.org/drawingml/2006/table">
            <a:tbl>
              <a:tblPr firstRow="1" bandRow="1">
                <a:tableStyleId>{5C22544A-7EE6-4342-B048-85BDC9FD1C3A}</a:tableStyleId>
              </a:tblPr>
              <a:tblGrid>
                <a:gridCol w="3696140"/>
                <a:gridCol w="443538"/>
                <a:gridCol w="4361443"/>
              </a:tblGrid>
              <a:tr h="428212">
                <a:tc gridSpan="3">
                  <a:txBody>
                    <a:bodyPr/>
                    <a:lstStyle/>
                    <a:p>
                      <a:pPr algn="ctr" rtl="0"/>
                      <a:r>
                        <a:rPr lang="zh-CN" sz="1600" b="0" i="0" u="none" baseline="0">
                          <a:solidFill>
                            <a:srgbClr val="464748"/>
                          </a:solidFill>
                        </a:rPr>
                        <a:t>公司 – Transwarp 层面</a:t>
                      </a:r>
                      <a:endParaRPr lang="zh-CN" sz="16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428212">
                <a:tc gridSpan="3">
                  <a:txBody>
                    <a:bodyPr/>
                    <a:lstStyle/>
                    <a:p>
                      <a:pPr algn="ctr" rtl="0"/>
                      <a:r>
                        <a:rPr lang="zh-CN" sz="1600" b="0" i="0" u="none" baseline="0">
                          <a:solidFill>
                            <a:srgbClr val="464748"/>
                          </a:solidFill>
                        </a:rPr>
                        <a:t>Transwarp 之所以能鼓舞和激励员工，其原因是：-</a:t>
                      </a:r>
                      <a:endParaRPr lang="zh-CN" sz="16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solidFill>
                            <a:srgbClr val="464748"/>
                          </a:solidFill>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A</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B</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C</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solidFill>
                            <a:srgbClr val="464748"/>
                          </a:solidFill>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A</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B</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C</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rowSpan="3">
                  <a:txBody>
                    <a:bodyPr/>
                    <a:lstStyle/>
                    <a:p>
                      <a:pPr algn="l" rtl="0"/>
                      <a:r>
                        <a:rPr lang="zh-CN" sz="1400" b="0" i="0" u="none" baseline="0">
                          <a:solidFill>
                            <a:srgbClr val="464748"/>
                          </a:solidFill>
                          <a:latin typeface="+mn-lt"/>
                        </a:rPr>
                        <a:t>大家相信自己的目标是可以实现的</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A</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B</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819">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050" b="0" i="0" u="none" baseline="0">
                          <a:solidFill>
                            <a:srgbClr val="464748"/>
                          </a:solidFill>
                        </a:rPr>
                        <a:t>C</a:t>
                      </a:r>
                      <a:endParaRPr lang="zh-CN" sz="105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2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9" name="TextBox 48"/>
          <p:cNvSpPr txBox="1"/>
          <p:nvPr/>
        </p:nvSpPr>
        <p:spPr>
          <a:xfrm>
            <a:off x="357158" y="1142984"/>
            <a:ext cx="8429684" cy="1161857"/>
          </a:xfrm>
          <a:prstGeom prst="rect">
            <a:avLst/>
          </a:prstGeom>
          <a:noFill/>
          <a:ln>
            <a:solidFill>
              <a:srgbClr val="464749"/>
            </a:solidFill>
          </a:ln>
          <a:scene3d>
            <a:camera prst="orthographicFront"/>
            <a:lightRig rig="threePt" dir="t"/>
          </a:scene3d>
          <a:sp3d>
            <a:bevelT w="114300" prst="artDeco"/>
          </a:sp3d>
        </p:spPr>
        <p:txBody>
          <a:bodyPr wrap="square" rtlCol="0">
            <a:spAutoFit/>
          </a:bodyPr>
          <a:lstStyle/>
          <a:p>
            <a:pPr algn="l" rtl="0"/>
            <a:r>
              <a:rPr lang="zh-CN" sz="1600" b="0" i="0" u="none" baseline="0">
                <a:solidFill>
                  <a:srgbClr val="464748"/>
                </a:solidFill>
                <a:latin typeface="+mn-lt"/>
              </a:rPr>
              <a:t>分组练习：</a:t>
            </a:r>
          </a:p>
          <a:p>
            <a:endParaRPr lang="zh-CN" sz="1050" dirty="0" smtClean="0">
              <a:solidFill>
                <a:srgbClr val="464748"/>
              </a:solidFill>
              <a:latin typeface="+mn-lt"/>
            </a:endParaRPr>
          </a:p>
          <a:p>
            <a:pPr algn="l" rtl="0"/>
            <a:r>
              <a:rPr lang="zh-CN" sz="1600" b="0" i="0" u="none" baseline="0">
                <a:solidFill>
                  <a:srgbClr val="464748"/>
                </a:solidFill>
                <a:latin typeface="+mn-lt"/>
              </a:rPr>
              <a:t>用 Transwarp 的目的、愿景和价值观填写下表，为公司层面的鼓动宣讲作准备。</a:t>
            </a:r>
          </a:p>
          <a:p>
            <a:endParaRPr lang="zh-CN" sz="1100" dirty="0">
              <a:latin typeface="+mn-lt"/>
            </a:endParaRPr>
          </a:p>
        </p:txBody>
      </p:sp>
      <p:grpSp>
        <p:nvGrpSpPr>
          <p:cNvPr id="5" name="Group 4"/>
          <p:cNvGrpSpPr/>
          <p:nvPr/>
        </p:nvGrpSpPr>
        <p:grpSpPr>
          <a:xfrm>
            <a:off x="0" y="6300406"/>
            <a:ext cx="2016224" cy="557594"/>
            <a:chOff x="971600" y="4221088"/>
            <a:chExt cx="2016224" cy="557594"/>
          </a:xfrm>
        </p:grpSpPr>
        <p:pic>
          <p:nvPicPr>
            <p:cNvPr id="6" name="Picture 5"/>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7" name="TextBox 6"/>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1484853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2734160003"/>
              </p:ext>
            </p:extLst>
          </p:nvPr>
        </p:nvGraphicFramePr>
        <p:xfrm>
          <a:off x="428596" y="1142984"/>
          <a:ext cx="8215371" cy="4544040"/>
        </p:xfrm>
        <a:graphic>
          <a:graphicData uri="http://schemas.openxmlformats.org/drawingml/2006/table">
            <a:tbl>
              <a:tblPr firstRow="1" bandRow="1">
                <a:tableStyleId>{5C22544A-7EE6-4342-B048-85BDC9FD1C3A}</a:tableStyleId>
              </a:tblPr>
              <a:tblGrid>
                <a:gridCol w="3571901"/>
                <a:gridCol w="428628"/>
                <a:gridCol w="4214842"/>
              </a:tblGrid>
              <a:tr h="603240">
                <a:tc gridSpan="3">
                  <a:txBody>
                    <a:bodyPr/>
                    <a:lstStyle/>
                    <a:p>
                      <a:pPr algn="ctr" rtl="0"/>
                      <a:r>
                        <a:rPr lang="zh-CN" b="0" i="0" u="none" baseline="0">
                          <a:solidFill>
                            <a:srgbClr val="464748"/>
                          </a:solidFill>
                        </a:rPr>
                        <a:t>公司 – Transwarp 层面</a:t>
                      </a:r>
                      <a:endParaRPr lang="zh-CN"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603240">
                <a:tc gridSpan="3">
                  <a:txBody>
                    <a:bodyPr/>
                    <a:lstStyle/>
                    <a:p>
                      <a:pPr algn="ctr" rtl="0"/>
                      <a:r>
                        <a:rPr lang="zh-CN" b="0" i="0" u="none" baseline="0">
                          <a:solidFill>
                            <a:srgbClr val="464748"/>
                          </a:solidFill>
                        </a:rPr>
                        <a:t>Transwarp 之所以能鼓舞和激励员工，其原因是：-</a:t>
                      </a:r>
                      <a:endParaRPr lang="zh-CN"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600" b="0" i="0" u="none" baseline="0">
                          <a:solidFill>
                            <a:srgbClr val="464748"/>
                          </a:solidFill>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有需求</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市场机遇</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Transwarp 的过往表现</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600" b="0" i="0" u="none" baseline="0">
                          <a:solidFill>
                            <a:srgbClr val="464748"/>
                          </a:solidFill>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发展</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进步和职业生涯机会</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一家成功企业的一份子</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3">
                  <a:txBody>
                    <a:bodyPr/>
                    <a:lstStyle/>
                    <a:p>
                      <a:pPr algn="l" rtl="0"/>
                      <a:r>
                        <a:rPr lang="zh-CN" sz="1600" b="0" i="0" u="none" baseline="0">
                          <a:solidFill>
                            <a:srgbClr val="464748"/>
                          </a:solidFill>
                          <a:latin typeface="+mn-lt"/>
                        </a:rPr>
                        <a:t>大家相信自己的目标是可以实现的</a:t>
                      </a:r>
                      <a:endParaRPr lang="zh-CN" sz="16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技术可能性</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Transwarp 拥有技能和资源</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r>
                        <a:rPr lang="zh-CN" sz="1400" b="0" i="0" u="none" baseline="0">
                          <a:solidFill>
                            <a:srgbClr val="464748"/>
                          </a:solidFill>
                        </a:rPr>
                        <a:t>没有更有优势的竞争者</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5916840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49" name="TextBox 48"/>
          <p:cNvSpPr txBox="1"/>
          <p:nvPr/>
        </p:nvSpPr>
        <p:spPr>
          <a:xfrm>
            <a:off x="928662" y="1643050"/>
            <a:ext cx="7143800" cy="3077766"/>
          </a:xfrm>
          <a:prstGeom prst="rect">
            <a:avLst/>
          </a:prstGeom>
          <a:noFill/>
          <a:ln>
            <a:noFill/>
          </a:ln>
        </p:spPr>
        <p:txBody>
          <a:bodyPr wrap="square" rtlCol="0">
            <a:spAutoFit/>
          </a:bodyPr>
          <a:lstStyle/>
          <a:p>
            <a:pPr algn="ctr" rtl="0"/>
            <a:endParaRPr lang="zh-CN" dirty="0" smtClean="0">
              <a:solidFill>
                <a:srgbClr val="464749"/>
              </a:solidFill>
              <a:latin typeface="+mn-lt"/>
            </a:endParaRPr>
          </a:p>
          <a:p>
            <a:pPr algn="ctr" rtl="0"/>
            <a:r>
              <a:rPr lang="zh-CN" sz="2000" b="0" i="0" u="none" baseline="0">
                <a:solidFill>
                  <a:srgbClr val="464748"/>
                </a:solidFill>
                <a:latin typeface="+mn-lt"/>
              </a:rPr>
              <a:t>公司层面的激励和鼓动</a:t>
            </a:r>
            <a:endParaRPr lang="zh-CN" dirty="0" smtClean="0">
              <a:solidFill>
                <a:srgbClr val="464748"/>
              </a:solidFill>
              <a:latin typeface="+mn-lt"/>
            </a:endParaRPr>
          </a:p>
          <a:p>
            <a:pPr algn="ctr" rtl="0"/>
            <a:endParaRPr lang="zh-CN" dirty="0" smtClean="0">
              <a:solidFill>
                <a:srgbClr val="464748"/>
              </a:solidFill>
              <a:latin typeface="+mn-lt"/>
            </a:endParaRPr>
          </a:p>
          <a:p>
            <a:pPr marL="342900" indent="-342900" algn="l" rtl="0">
              <a:lnSpc>
                <a:spcPct val="150000"/>
              </a:lnSpc>
              <a:buFont typeface="Arial" pitchFamily="34" charset="0"/>
              <a:buChar char="•"/>
            </a:pPr>
            <a:r>
              <a:rPr lang="zh-CN" b="0" i="0" u="none" baseline="0">
                <a:solidFill>
                  <a:srgbClr val="464748"/>
                </a:solidFill>
                <a:latin typeface="+mn-lt"/>
              </a:rPr>
              <a:t>   </a:t>
            </a:r>
            <a:r>
              <a:rPr lang="zh-CN" sz="2000" b="0" i="0" u="none" baseline="0">
                <a:solidFill>
                  <a:srgbClr val="464748"/>
                </a:solidFill>
                <a:latin typeface="+mn-lt"/>
              </a:rPr>
              <a:t>充满热情</a:t>
            </a:r>
          </a:p>
          <a:p>
            <a:pPr marL="457200" indent="-457200" algn="l" rtl="0">
              <a:lnSpc>
                <a:spcPct val="150000"/>
              </a:lnSpc>
              <a:buFont typeface="Arial" pitchFamily="34" charset="0"/>
              <a:buChar char="•"/>
            </a:pPr>
            <a:r>
              <a:rPr lang="zh-CN" sz="2000" b="0" i="0" u="none" baseline="0">
                <a:solidFill>
                  <a:srgbClr val="464748"/>
                </a:solidFill>
                <a:latin typeface="+mn-lt"/>
              </a:rPr>
              <a:t> 贴近受众</a:t>
            </a:r>
          </a:p>
          <a:p>
            <a:pPr marL="457200" indent="-457200" algn="l" rtl="0">
              <a:lnSpc>
                <a:spcPct val="150000"/>
              </a:lnSpc>
              <a:buFont typeface="Arial" pitchFamily="34" charset="0"/>
              <a:buChar char="•"/>
            </a:pPr>
            <a:r>
              <a:rPr lang="zh-CN" sz="2000" b="0" i="0" u="none" baseline="0">
                <a:solidFill>
                  <a:srgbClr val="464748"/>
                </a:solidFill>
                <a:latin typeface="+mn-lt"/>
              </a:rPr>
              <a:t> 尽可能人性化</a:t>
            </a:r>
          </a:p>
          <a:p>
            <a:pPr marL="457200" indent="-457200" algn="l" rtl="0">
              <a:lnSpc>
                <a:spcPct val="150000"/>
              </a:lnSpc>
              <a:buFont typeface="Arial" pitchFamily="34" charset="0"/>
              <a:buChar char="•"/>
            </a:pPr>
            <a:r>
              <a:rPr lang="zh-CN" sz="2000" b="0" i="0" u="none" baseline="0">
                <a:solidFill>
                  <a:srgbClr val="464748"/>
                </a:solidFill>
                <a:latin typeface="+mn-lt"/>
              </a:rPr>
              <a:t> 用心灵画面来激励和阐明</a:t>
            </a:r>
          </a:p>
          <a:p>
            <a:endParaRPr lang="zh-CN"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8764423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49" name="TextBox 48"/>
          <p:cNvSpPr txBox="1"/>
          <p:nvPr/>
        </p:nvSpPr>
        <p:spPr>
          <a:xfrm>
            <a:off x="928662" y="2071678"/>
            <a:ext cx="7143800" cy="2646878"/>
          </a:xfrm>
          <a:prstGeom prst="rect">
            <a:avLst/>
          </a:prstGeom>
          <a:noFill/>
          <a:ln>
            <a:solidFill>
              <a:srgbClr val="464749"/>
            </a:solidFill>
          </a:ln>
        </p:spPr>
        <p:txBody>
          <a:bodyPr wrap="square" rtlCol="0">
            <a:spAutoFit/>
          </a:bodyPr>
          <a:lstStyle/>
          <a:p>
            <a:pPr algn="ctr" rtl="0"/>
            <a:endParaRPr lang="zh-CN" sz="2000" dirty="0" smtClean="0">
              <a:latin typeface="+mn-lt"/>
            </a:endParaRPr>
          </a:p>
          <a:p>
            <a:pPr algn="ctr" rtl="0"/>
            <a:r>
              <a:rPr lang="zh-CN" sz="2000" b="0" i="0" u="none" baseline="0">
                <a:latin typeface="+mn-lt"/>
              </a:rPr>
              <a:t>分组练习</a:t>
            </a:r>
          </a:p>
          <a:p>
            <a:pPr algn="ctr" rtl="0"/>
            <a:endParaRPr lang="zh-CN" dirty="0" smtClean="0">
              <a:solidFill>
                <a:srgbClr val="464749"/>
              </a:solidFill>
              <a:latin typeface="+mn-lt"/>
            </a:endParaRPr>
          </a:p>
          <a:p>
            <a:pPr algn="just" rtl="0"/>
            <a:r>
              <a:rPr lang="zh-CN" b="0" i="0" u="none" baseline="0">
                <a:solidFill>
                  <a:srgbClr val="464749"/>
                </a:solidFill>
                <a:latin typeface="+mn-lt"/>
              </a:rPr>
              <a:t>你要在一组 Transwarp 的新员面前进行宣讲。受众是一群来自各种岗位的人员。其中有两人是新招募的经理。</a:t>
            </a:r>
          </a:p>
          <a:p>
            <a:pPr algn="just" rtl="0"/>
            <a:endParaRPr lang="zh-CN" dirty="0" smtClean="0">
              <a:solidFill>
                <a:srgbClr val="464749"/>
              </a:solidFill>
              <a:latin typeface="+mn-lt"/>
            </a:endParaRPr>
          </a:p>
          <a:p>
            <a:pPr algn="just" rtl="0"/>
            <a:r>
              <a:rPr lang="zh-CN" b="0" i="0" u="none" baseline="0">
                <a:solidFill>
                  <a:srgbClr val="464749"/>
                </a:solidFill>
                <a:latin typeface="+mn-lt"/>
              </a:rPr>
              <a:t>受众当中没有人会在你的团队工作。</a:t>
            </a:r>
          </a:p>
          <a:p>
            <a:endParaRPr lang="zh-CN"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0431871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49" name="TextBox 48"/>
          <p:cNvSpPr txBox="1"/>
          <p:nvPr/>
        </p:nvSpPr>
        <p:spPr>
          <a:xfrm>
            <a:off x="1000100" y="1340768"/>
            <a:ext cx="7143800" cy="4124206"/>
          </a:xfrm>
          <a:prstGeom prst="rect">
            <a:avLst/>
          </a:prstGeom>
          <a:noFill/>
          <a:ln>
            <a:solidFill>
              <a:srgbClr val="464749"/>
            </a:solidFill>
          </a:ln>
        </p:spPr>
        <p:txBody>
          <a:bodyPr wrap="square" rtlCol="0">
            <a:spAutoFit/>
          </a:bodyPr>
          <a:lstStyle/>
          <a:p>
            <a:pPr algn="ctr" rtl="0"/>
            <a:endParaRPr lang="zh-CN" sz="2000" dirty="0" smtClean="0">
              <a:latin typeface="+mn-lt"/>
            </a:endParaRPr>
          </a:p>
          <a:p>
            <a:pPr algn="ctr" rtl="0"/>
            <a:r>
              <a:rPr lang="zh-CN" sz="2000" b="0" i="0" u="none" baseline="0">
                <a:latin typeface="+mn-lt"/>
              </a:rPr>
              <a:t>分组练习</a:t>
            </a:r>
          </a:p>
          <a:p>
            <a:pPr algn="ctr" rtl="0"/>
            <a:endParaRPr lang="zh-CN" dirty="0" smtClean="0">
              <a:solidFill>
                <a:srgbClr val="464749"/>
              </a:solidFill>
              <a:latin typeface="+mn-lt"/>
            </a:endParaRPr>
          </a:p>
          <a:p>
            <a:pPr algn="just" rtl="0"/>
            <a:r>
              <a:rPr lang="zh-CN" sz="1600" b="0" i="0" u="none" baseline="0">
                <a:solidFill>
                  <a:srgbClr val="464749"/>
                </a:solidFill>
                <a:latin typeface="+mn-lt"/>
              </a:rPr>
              <a:t>有人邀请你给中国某一流工科大学的毕业班作一个为时 5 分钟的宣讲。</a:t>
            </a:r>
          </a:p>
          <a:p>
            <a:pPr algn="just" rtl="0"/>
            <a:endParaRPr lang="zh-CN" sz="1600" dirty="0">
              <a:solidFill>
                <a:srgbClr val="464749"/>
              </a:solidFill>
              <a:latin typeface="+mn-lt"/>
            </a:endParaRPr>
          </a:p>
          <a:p>
            <a:pPr algn="just" rtl="0"/>
            <a:r>
              <a:rPr lang="zh-CN" sz="1600" b="0" i="0" u="none" baseline="0">
                <a:solidFill>
                  <a:srgbClr val="464749"/>
                </a:solidFill>
                <a:latin typeface="+mn-lt"/>
              </a:rPr>
              <a:t>宣讲的主题为“未来工程师的机会”</a:t>
            </a:r>
          </a:p>
          <a:p>
            <a:pPr algn="just" rtl="0"/>
            <a:endParaRPr lang="zh-CN" sz="1600" dirty="0">
              <a:solidFill>
                <a:srgbClr val="464749"/>
              </a:solidFill>
              <a:latin typeface="+mn-lt"/>
            </a:endParaRPr>
          </a:p>
          <a:p>
            <a:pPr algn="just" rtl="0"/>
            <a:r>
              <a:rPr lang="zh-CN" sz="1600" b="0" i="0" u="none" baseline="0">
                <a:solidFill>
                  <a:srgbClr val="464749"/>
                </a:solidFill>
                <a:latin typeface="+mn-lt"/>
              </a:rPr>
              <a:t>有 4 家公司应邀到场宣讲：</a:t>
            </a:r>
          </a:p>
          <a:p>
            <a:pPr algn="just" rtl="0"/>
            <a:endParaRPr lang="zh-CN" sz="1600" dirty="0">
              <a:solidFill>
                <a:srgbClr val="464749"/>
              </a:solidFill>
              <a:latin typeface="+mn-lt"/>
            </a:endParaRPr>
          </a:p>
          <a:p>
            <a:pPr marL="3486150" lvl="7" indent="-285750" algn="just" rtl="0">
              <a:buFont typeface="Arial" panose="020B0604020202020204" pitchFamily="34" charset="0"/>
              <a:buChar char="•"/>
            </a:pPr>
            <a:r>
              <a:rPr lang="zh-CN" sz="1600" b="0" i="0" u="none" baseline="0">
                <a:solidFill>
                  <a:srgbClr val="464749"/>
                </a:solidFill>
                <a:latin typeface="+mn-lt"/>
              </a:rPr>
              <a:t>阿里巴巴</a:t>
            </a:r>
          </a:p>
          <a:p>
            <a:pPr marL="3486150" lvl="7" indent="-285750" algn="just" rtl="0">
              <a:buFont typeface="Arial" panose="020B0604020202020204" pitchFamily="34" charset="0"/>
              <a:buChar char="•"/>
            </a:pPr>
            <a:r>
              <a:rPr lang="zh-CN" sz="1600" b="0" i="0" u="none" baseline="0">
                <a:solidFill>
                  <a:srgbClr val="464749"/>
                </a:solidFill>
                <a:latin typeface="+mn-lt"/>
              </a:rPr>
              <a:t>百度</a:t>
            </a:r>
          </a:p>
          <a:p>
            <a:pPr marL="3486150" lvl="7" indent="-285750" algn="just" rtl="0">
              <a:buFont typeface="Arial" panose="020B0604020202020204" pitchFamily="34" charset="0"/>
              <a:buChar char="•"/>
            </a:pPr>
            <a:r>
              <a:rPr lang="zh-CN" sz="1600" b="0" i="0" u="none" baseline="0">
                <a:solidFill>
                  <a:srgbClr val="464749"/>
                </a:solidFill>
                <a:latin typeface="+mn-lt"/>
              </a:rPr>
              <a:t>腾讯</a:t>
            </a:r>
          </a:p>
          <a:p>
            <a:pPr marL="3486150" lvl="7" indent="-285750" algn="just" rtl="0">
              <a:buFont typeface="Arial" panose="020B0604020202020204" pitchFamily="34" charset="0"/>
              <a:buChar char="•"/>
            </a:pPr>
            <a:r>
              <a:rPr lang="zh-CN" sz="1600" b="0" i="0" u="none" baseline="0">
                <a:solidFill>
                  <a:srgbClr val="464749"/>
                </a:solidFill>
                <a:latin typeface="+mn-lt"/>
              </a:rPr>
              <a:t>Transwarp</a:t>
            </a:r>
          </a:p>
          <a:p>
            <a:endParaRPr lang="zh-CN" dirty="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4059730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0" name="TextBox 49"/>
          <p:cNvSpPr txBox="1"/>
          <p:nvPr/>
        </p:nvSpPr>
        <p:spPr>
          <a:xfrm>
            <a:off x="1714480" y="1357298"/>
            <a:ext cx="6000792" cy="461665"/>
          </a:xfrm>
          <a:prstGeom prst="rect">
            <a:avLst/>
          </a:prstGeom>
          <a:noFill/>
        </p:spPr>
        <p:txBody>
          <a:bodyPr wrap="square" rtlCol="0">
            <a:spAutoFit/>
          </a:bodyPr>
          <a:lstStyle/>
          <a:p>
            <a:pPr algn="ctr" rtl="0"/>
            <a:r>
              <a:rPr lang="zh-CN" sz="2000" b="0" i="0" u="none" baseline="0">
                <a:latin typeface="+mn-lt"/>
              </a:rPr>
              <a:t>第一线团队层面</a:t>
            </a:r>
            <a:endParaRPr lang="zh-CN" sz="2000" dirty="0">
              <a:latin typeface="+mn-lt"/>
            </a:endParaRPr>
          </a:p>
        </p:txBody>
      </p:sp>
      <p:graphicFrame>
        <p:nvGraphicFramePr>
          <p:cNvPr id="51" name="Diagram 50"/>
          <p:cNvGraphicFramePr/>
          <p:nvPr>
            <p:extLst>
              <p:ext uri="{D42A27DB-BD31-4B8C-83A1-F6EECF244321}">
                <p14:modId xmlns:p14="http://schemas.microsoft.com/office/powerpoint/2010/main" xmlns="" val="3977711460"/>
              </p:ext>
            </p:extLst>
          </p:nvPr>
        </p:nvGraphicFramePr>
        <p:xfrm>
          <a:off x="2714612" y="2143116"/>
          <a:ext cx="3905256" cy="3032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Down Arrow 27"/>
          <p:cNvSpPr/>
          <p:nvPr/>
        </p:nvSpPr>
        <p:spPr>
          <a:xfrm rot="5400000">
            <a:off x="6822297" y="2393149"/>
            <a:ext cx="928694" cy="228601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dirty="0"/>
          </a:p>
        </p:txBody>
      </p:sp>
      <p:grpSp>
        <p:nvGrpSpPr>
          <p:cNvPr id="6" name="Group 5"/>
          <p:cNvGrpSpPr/>
          <p:nvPr/>
        </p:nvGrpSpPr>
        <p:grpSpPr>
          <a:xfrm>
            <a:off x="0" y="6300406"/>
            <a:ext cx="2016224" cy="557594"/>
            <a:chOff x="971600" y="4221088"/>
            <a:chExt cx="2016224" cy="557594"/>
          </a:xfrm>
        </p:grpSpPr>
        <p:pic>
          <p:nvPicPr>
            <p:cNvPr id="7" name="Picture 6"/>
            <p:cNvPicPr>
              <a:picLocks noChangeAspect="1"/>
            </p:cNvPicPr>
            <p:nvPr/>
          </p:nvPicPr>
          <p:blipFill rotWithShape="1">
            <a:blip r:embed="rId7" cstate="print"/>
            <a:srcRect t="40325" b="39513"/>
            <a:stretch/>
          </p:blipFill>
          <p:spPr>
            <a:xfrm>
              <a:off x="1115616" y="4221088"/>
              <a:ext cx="1440160" cy="319405"/>
            </a:xfrm>
            <a:prstGeom prst="rect">
              <a:avLst/>
            </a:prstGeom>
          </p:spPr>
        </p:pic>
        <p:sp>
          <p:nvSpPr>
            <p:cNvPr id="8" name="TextBox 7"/>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22936207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sp>
        <p:nvSpPr>
          <p:cNvPr id="51" name="TextBox 50"/>
          <p:cNvSpPr txBox="1"/>
          <p:nvPr/>
        </p:nvSpPr>
        <p:spPr>
          <a:xfrm>
            <a:off x="899592" y="2132856"/>
            <a:ext cx="7094022" cy="2469907"/>
          </a:xfrm>
          <a:prstGeom prst="rect">
            <a:avLst/>
          </a:prstGeom>
          <a:noFill/>
          <a:ln>
            <a:noFill/>
          </a:ln>
        </p:spPr>
        <p:txBody>
          <a:bodyPr wrap="square" rtlCol="0">
            <a:spAutoFit/>
          </a:bodyPr>
          <a:lstStyle/>
          <a:p>
            <a:pPr algn="ctr" rtl="0"/>
            <a:endParaRPr lang="zh-CN" sz="1400" dirty="0" smtClean="0">
              <a:latin typeface="+mn-lt"/>
            </a:endParaRPr>
          </a:p>
          <a:p>
            <a:endParaRPr lang="zh-CN" sz="1050" dirty="0" smtClean="0">
              <a:latin typeface="+mn-lt"/>
            </a:endParaRPr>
          </a:p>
          <a:p>
            <a:pPr marL="342900" indent="-342900" algn="l" rtl="0"/>
            <a:r>
              <a:rPr lang="zh-CN" b="0" i="0" u="none" baseline="0">
                <a:solidFill>
                  <a:srgbClr val="464749"/>
                </a:solidFill>
                <a:latin typeface="+mn-lt"/>
              </a:rPr>
              <a:t>所管理的团队层面</a:t>
            </a:r>
          </a:p>
          <a:p>
            <a:pPr marL="342900" indent="-342900" algn="l" rtl="0"/>
            <a:endParaRPr lang="zh-CN" sz="1600" dirty="0" smtClean="0">
              <a:solidFill>
                <a:srgbClr val="464749"/>
              </a:solidFill>
              <a:latin typeface="+mn-lt"/>
            </a:endParaRPr>
          </a:p>
          <a:p>
            <a:pPr marL="800100" lvl="1" indent="-342900" algn="l" rtl="0">
              <a:lnSpc>
                <a:spcPct val="150000"/>
              </a:lnSpc>
              <a:buFont typeface="Arial" pitchFamily="34" charset="0"/>
              <a:buChar char="•"/>
            </a:pPr>
            <a:r>
              <a:rPr lang="zh-CN" sz="1600" b="0" i="0" u="none" baseline="0">
                <a:solidFill>
                  <a:srgbClr val="464749"/>
                </a:solidFill>
                <a:latin typeface="+mn-lt"/>
              </a:rPr>
              <a:t> 为何要激励和鼓动团队人员在本团队工作？</a:t>
            </a:r>
          </a:p>
          <a:p>
            <a:pPr marL="800100" lvl="1" indent="-342900" algn="l" rtl="0">
              <a:lnSpc>
                <a:spcPct val="150000"/>
              </a:lnSpc>
              <a:buFont typeface="Arial" pitchFamily="34" charset="0"/>
              <a:buChar char="•"/>
            </a:pPr>
            <a:r>
              <a:rPr lang="zh-CN" sz="1600" b="0" i="0" u="none" baseline="0">
                <a:solidFill>
                  <a:srgbClr val="464749"/>
                </a:solidFill>
                <a:latin typeface="+mn-lt"/>
              </a:rPr>
              <a:t> 团队为何要多付出一份努力？</a:t>
            </a:r>
          </a:p>
          <a:p>
            <a:pPr marL="800100" lvl="1" indent="-342900" algn="l" rtl="0">
              <a:lnSpc>
                <a:spcPct val="150000"/>
              </a:lnSpc>
              <a:buFont typeface="Arial" pitchFamily="34" charset="0"/>
              <a:buChar char="•"/>
            </a:pPr>
            <a:r>
              <a:rPr lang="zh-CN" sz="1600" b="0" i="0" u="none" baseline="0">
                <a:solidFill>
                  <a:srgbClr val="464749"/>
                </a:solidFill>
                <a:latin typeface="+mn-lt"/>
              </a:rPr>
              <a:t> 你的团队有何特别之处？</a:t>
            </a:r>
          </a:p>
          <a:p>
            <a:pPr marL="800100" lvl="1" indent="-342900" algn="l" rtl="0"/>
            <a:endParaRPr lang="zh-CN" dirty="0" smtClean="0">
              <a:latin typeface="+mn-lt"/>
            </a:endParaRPr>
          </a:p>
        </p:txBody>
      </p:sp>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11394597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zh-CN" sz="1800" b="1" i="0" u="none" baseline="0"/>
              <a:t>4.Transwarp 领导者的核心技能 - 鼓舞人心</a:t>
            </a:r>
            <a:endParaRPr lang="zh-CN" sz="1800" dirty="0"/>
          </a:p>
        </p:txBody>
      </p:sp>
      <p:graphicFrame>
        <p:nvGraphicFramePr>
          <p:cNvPr id="28" name="Table 27"/>
          <p:cNvGraphicFramePr>
            <a:graphicFrameLocks noGrp="1"/>
          </p:cNvGraphicFramePr>
          <p:nvPr>
            <p:extLst>
              <p:ext uri="{D42A27DB-BD31-4B8C-83A1-F6EECF244321}">
                <p14:modId xmlns:p14="http://schemas.microsoft.com/office/powerpoint/2010/main" xmlns="" val="1366729760"/>
              </p:ext>
            </p:extLst>
          </p:nvPr>
        </p:nvGraphicFramePr>
        <p:xfrm>
          <a:off x="428596" y="1142985"/>
          <a:ext cx="8215371" cy="5038527"/>
        </p:xfrm>
        <a:graphic>
          <a:graphicData uri="http://schemas.openxmlformats.org/drawingml/2006/table">
            <a:tbl>
              <a:tblPr firstRow="1" bandRow="1">
                <a:tableStyleId>{5C22544A-7EE6-4342-B048-85BDC9FD1C3A}</a:tableStyleId>
              </a:tblPr>
              <a:tblGrid>
                <a:gridCol w="3571901"/>
                <a:gridCol w="428628"/>
                <a:gridCol w="4214842"/>
              </a:tblGrid>
              <a:tr h="529287">
                <a:tc gridSpan="3">
                  <a:txBody>
                    <a:bodyPr/>
                    <a:lstStyle/>
                    <a:p>
                      <a:pPr algn="ctr" rtl="0"/>
                      <a:r>
                        <a:rPr lang="zh-CN" b="0" i="0" u="none" baseline="0">
                          <a:solidFill>
                            <a:srgbClr val="464748"/>
                          </a:solidFill>
                        </a:rPr>
                        <a:t>所管理的团队层面</a:t>
                      </a:r>
                      <a:endParaRPr lang="zh-CN"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r h="891334">
                <a:tc gridSpan="3">
                  <a:txBody>
                    <a:bodyPr/>
                    <a:lstStyle/>
                    <a:p>
                      <a:pPr marL="800100" lvl="1" indent="-342900" algn="l" rtl="0">
                        <a:lnSpc>
                          <a:spcPct val="150000"/>
                        </a:lnSpc>
                        <a:buFont typeface="Arial" pitchFamily="34" charset="0"/>
                        <a:buChar char="•"/>
                      </a:pPr>
                      <a:r>
                        <a:rPr lang="zh-CN" sz="1400" b="0" i="0" u="none" baseline="0">
                          <a:solidFill>
                            <a:srgbClr val="464748"/>
                          </a:solidFill>
                          <a:latin typeface="+mn-lt"/>
                        </a:rPr>
                        <a:t>为何要激励和鼓动团队人员在本团队工作？</a:t>
                      </a:r>
                    </a:p>
                    <a:p>
                      <a:pPr marL="800100" lvl="1" indent="-342900" algn="l" rtl="0">
                        <a:lnSpc>
                          <a:spcPct val="150000"/>
                        </a:lnSpc>
                        <a:buFont typeface="Arial" pitchFamily="34" charset="0"/>
                        <a:buChar char="•"/>
                      </a:pPr>
                      <a:r>
                        <a:rPr lang="zh-CN" sz="1400" b="0" i="0" u="none" baseline="0">
                          <a:solidFill>
                            <a:srgbClr val="464748"/>
                          </a:solidFill>
                          <a:latin typeface="+mn-lt"/>
                        </a:rPr>
                        <a:t> 团队为何要多付出一份努力？</a:t>
                      </a:r>
                    </a:p>
                    <a:p>
                      <a:pPr marL="800100" lvl="1" indent="-342900" algn="l" rtl="0">
                        <a:lnSpc>
                          <a:spcPct val="150000"/>
                        </a:lnSpc>
                        <a:buFont typeface="Arial" pitchFamily="34" charset="0"/>
                        <a:buChar char="•"/>
                      </a:pPr>
                      <a:r>
                        <a:rPr lang="zh-CN" sz="1400" b="0" i="0" u="none" baseline="0">
                          <a:solidFill>
                            <a:srgbClr val="464748"/>
                          </a:solidFill>
                          <a:latin typeface="+mn-lt"/>
                        </a:rPr>
                        <a:t> 你的团队有何特别之处？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a:p>
                  </a:txBody>
                  <a:tcPr/>
                </a:tc>
                <a:tc hMerge="1">
                  <a:txBody>
                    <a:bodyPr/>
                    <a:lstStyle/>
                    <a:p>
                      <a:endParaRPr lang="zh-CN"/>
                    </a:p>
                  </a:txBody>
                  <a:tcPr/>
                </a:tc>
              </a:tr>
              <a:tr h="529287">
                <a:tc gridSpan="3">
                  <a:txBody>
                    <a:bodyPr/>
                    <a:lstStyle/>
                    <a:p>
                      <a:pPr algn="ctr" rtl="0"/>
                      <a:r>
                        <a:rPr lang="zh-CN" sz="1600" b="0" i="0" u="none" baseline="0">
                          <a:solidFill>
                            <a:srgbClr val="464748"/>
                          </a:solidFill>
                        </a:rPr>
                        <a:t>你的团队之所以能鼓舞和激励员工，其原因是：-</a:t>
                      </a:r>
                      <a:endParaRPr lang="zh-CN" sz="1600" b="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hMerge="1">
                  <a:txBody>
                    <a:bodyPr/>
                    <a:lstStyle/>
                    <a:p>
                      <a:endParaRPr lang="zh-CN"/>
                    </a:p>
                  </a:txBody>
                  <a:tcPr/>
                </a:tc>
                <a:tc hMerge="1">
                  <a:txBody>
                    <a:bodyPr/>
                    <a:lstStyle/>
                    <a:p>
                      <a:endParaRPr lang="zh-CN"/>
                    </a:p>
                  </a:txBody>
                  <a:tcPr/>
                </a:tc>
              </a:tr>
              <a:tr h="325377">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solidFill>
                            <a:srgbClr val="464748"/>
                          </a:solidFill>
                          <a:latin typeface="+mn-lt"/>
                        </a:rPr>
                        <a:t>大家对自己所做的事充满信心：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rowSpan="3">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sz="1400" b="0" i="0" u="none" baseline="0">
                          <a:solidFill>
                            <a:srgbClr val="464748"/>
                          </a:solidFill>
                          <a:latin typeface="+mn-lt"/>
                        </a:rPr>
                        <a:t>大家相信自己能有收获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rowSpan="3">
                  <a:txBody>
                    <a:bodyPr/>
                    <a:lstStyle/>
                    <a:p>
                      <a:pPr algn="l" rtl="0"/>
                      <a:r>
                        <a:rPr lang="zh-CN" sz="1400" b="0" i="0" u="none" baseline="0">
                          <a:solidFill>
                            <a:srgbClr val="464748"/>
                          </a:solidFill>
                          <a:latin typeface="+mn-lt"/>
                        </a:rPr>
                        <a:t>大家相信自己的目标是可以实现的</a:t>
                      </a:r>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A</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B</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377">
                <a:tc vMerge="1">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zh-CN" sz="1100" b="0" i="0" u="none" baseline="0">
                          <a:solidFill>
                            <a:srgbClr val="464748"/>
                          </a:solidFill>
                        </a:rPr>
                        <a:t>C</a:t>
                      </a:r>
                      <a:endParaRPr lang="zh-CN" sz="11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sz="1400" dirty="0">
                        <a:solidFill>
                          <a:srgbClr val="464748"/>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4" name="Group 3"/>
          <p:cNvGrpSpPr/>
          <p:nvPr/>
        </p:nvGrpSpPr>
        <p:grpSpPr>
          <a:xfrm>
            <a:off x="0" y="6300406"/>
            <a:ext cx="2016224" cy="557594"/>
            <a:chOff x="971600" y="4221088"/>
            <a:chExt cx="2016224" cy="557594"/>
          </a:xfrm>
        </p:grpSpPr>
        <p:pic>
          <p:nvPicPr>
            <p:cNvPr id="5" name="Picture 4"/>
            <p:cNvPicPr>
              <a:picLocks noChangeAspect="1"/>
            </p:cNvPicPr>
            <p:nvPr/>
          </p:nvPicPr>
          <p:blipFill rotWithShape="1">
            <a:blip r:embed="rId2" cstate="print"/>
            <a:srcRect t="40325" b="39513"/>
            <a:stretch/>
          </p:blipFill>
          <p:spPr>
            <a:xfrm>
              <a:off x="1115616" y="4221088"/>
              <a:ext cx="1440160" cy="319405"/>
            </a:xfrm>
            <a:prstGeom prst="rect">
              <a:avLst/>
            </a:prstGeom>
          </p:spPr>
        </p:pic>
        <p:sp>
          <p:nvSpPr>
            <p:cNvPr id="6" name="TextBox 5"/>
            <p:cNvSpPr txBox="1"/>
            <p:nvPr/>
          </p:nvSpPr>
          <p:spPr>
            <a:xfrm>
              <a:off x="971600" y="4501683"/>
              <a:ext cx="2016224" cy="276999"/>
            </a:xfrm>
            <a:prstGeom prst="rect">
              <a:avLst/>
            </a:prstGeom>
            <a:noFill/>
          </p:spPr>
          <p:txBody>
            <a:bodyPr wrap="square" rtlCol="0">
              <a:spAutoFit/>
            </a:bodyPr>
            <a:lstStyle/>
            <a:p>
              <a:pPr algn="l" rtl="0"/>
              <a:r>
                <a:rPr lang="zh-CN" sz="1200" b="1" i="1" u="none" baseline="0">
                  <a:solidFill>
                    <a:srgbClr val="FF0000"/>
                  </a:solidFill>
                  <a:latin typeface="+mj-lt"/>
                  <a:ea typeface="Microsoft YaHei UI Light" panose="020B0502040204020203" pitchFamily="34" charset="-122"/>
                </a:rPr>
                <a:t>追求完美</a:t>
              </a:r>
              <a:endParaRPr lang="zh-CN" sz="1200" b="1" i="1" dirty="0">
                <a:solidFill>
                  <a:srgbClr val="FF0000"/>
                </a:solidFill>
                <a:latin typeface="+mj-lt"/>
                <a:ea typeface="Microsoft YaHei UI Light" panose="020B0502040204020203" pitchFamily="34" charset="-122"/>
              </a:endParaRPr>
            </a:p>
          </p:txBody>
        </p:sp>
      </p:grpSp>
    </p:spTree>
    <p:extLst>
      <p:ext uri="{BB962C8B-B14F-4D97-AF65-F5344CB8AC3E}">
        <p14:creationId xmlns:p14="http://schemas.microsoft.com/office/powerpoint/2010/main" xmlns="" val="3168303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India Leadership Team Rev2">
  <a:themeElements>
    <a:clrScheme name="New Choy-Valentine Logo Jan 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ew Choy-Valentine Logo Jan 2008">
      <a:majorFont>
        <a:latin typeface="Folio Std Light"/>
        <a:ea typeface=""/>
        <a:cs typeface=""/>
      </a:majorFont>
      <a:minorFont>
        <a:latin typeface="Folio Std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w Choy-Valentine Logo Jan 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Choy-Valentine Logo Jan 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Choy-Valentine Logo Jan 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Choy-Valentine Logo Jan 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Choy-Valentine Logo Jan 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Choy-Valentine Logo Jan 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Choy-Valentine Logo Jan 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Choy-Valentine Logo Jan 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Choy-Valentine Logo Jan 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Choy-Valentine Logo Jan 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Choy-Valentine Logo Jan 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Choy-Valentine Logo Jan 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hoy-Valentine Master" id="{9F55018E-8BDD-4820-9EBE-E97752C97461}" vid="{BF0597A4-F3CA-4DAE-B01C-620B9BF064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Choy-Valentine Master</Template>
  <TotalTime>4999</TotalTime>
  <Words>11572</Words>
  <Application>Microsoft Office PowerPoint</Application>
  <PresentationFormat>全屏显示(4:3)</PresentationFormat>
  <Paragraphs>2906</Paragraphs>
  <Slides>232</Slides>
  <Notes>34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232</vt:i4>
      </vt:variant>
    </vt:vector>
  </HeadingPairs>
  <TitlesOfParts>
    <vt:vector size="235" baseType="lpstr">
      <vt:lpstr>India Leadership Team Rev2</vt:lpstr>
      <vt:lpstr>Microsoft Office Excel 97-2003 工作表</vt:lpstr>
      <vt:lpstr>Worksheet</vt:lpstr>
      <vt:lpstr>Transwarp 领导力培养 – 追求完美</vt:lpstr>
      <vt:lpstr>Transwarp 领导力培养 – 追求完美</vt:lpstr>
      <vt:lpstr>幻灯片 3</vt:lpstr>
      <vt:lpstr>幻灯片 4</vt:lpstr>
      <vt:lpstr>Transwarp 领导力培养 – 追求完美</vt:lpstr>
      <vt:lpstr>Transwarp 领导力培养 – 追求完美</vt:lpstr>
      <vt:lpstr>Transwarp 领导力培养 – 追求完美</vt:lpstr>
      <vt:lpstr>Transwarp 领导风格 – 追求完美</vt:lpstr>
      <vt:lpstr>Transwarp 领导力培养 – 追求完美</vt:lpstr>
      <vt:lpstr>1.做一个领导者意味着什么</vt:lpstr>
      <vt:lpstr>1.做一个领导者意味着什么</vt:lpstr>
      <vt:lpstr>1.做一个领导者意味着什么</vt:lpstr>
      <vt:lpstr>1.做一个管理者意味着什么</vt:lpstr>
      <vt:lpstr>1.做一个管理者意味着什么</vt:lpstr>
      <vt:lpstr>1.做一个管理者意味着什么</vt:lpstr>
      <vt:lpstr>1.做一个管理者意味着什么</vt:lpstr>
      <vt:lpstr>Transwarp 领导风格 – 追求完美</vt:lpstr>
      <vt:lpstr>Transwarp 领导力培养 – 追求完美</vt:lpstr>
      <vt:lpstr>Transwarp 领导力培养 – 追求完美</vt:lpstr>
      <vt:lpstr>结果导向</vt:lpstr>
      <vt:lpstr>客户导向</vt:lpstr>
      <vt:lpstr>良好的工作环境</vt:lpstr>
      <vt:lpstr>团队合作</vt:lpstr>
      <vt:lpstr>创新</vt:lpstr>
      <vt:lpstr>正直</vt:lpstr>
      <vt:lpstr>Transwarp 领导风格 – 追求完美</vt:lpstr>
      <vt:lpstr>幻灯片 27</vt:lpstr>
      <vt:lpstr>3.成为一名真正的 Transwarp 领导者</vt:lpstr>
      <vt:lpstr>3.成为一名真正的 Transwarp 领导者</vt:lpstr>
      <vt:lpstr>3.成为一名真正的 Transwarp 领导者</vt:lpstr>
      <vt:lpstr>3.成为一名真正的 Transwarp 领导者</vt:lpstr>
      <vt:lpstr>Transwarp 领导风格 – 追求完美</vt:lpstr>
      <vt:lpstr>4.Transwarp 领导者的核心技能</vt:lpstr>
      <vt:lpstr>4.Transwarp 领导者的核心技能 – 自我认知</vt:lpstr>
      <vt:lpstr>4.Transwarp 领导者的核心技能 – 自我认知</vt:lpstr>
      <vt:lpstr>4.Transwarp 领导者的核心技能 – 自我认知</vt:lpstr>
      <vt:lpstr>国际标准的管理者 – 自我认知</vt:lpstr>
      <vt:lpstr>国际标准的管理者 – 自我认知</vt:lpstr>
      <vt:lpstr>国际标准的管理者 – 自我认知</vt:lpstr>
      <vt:lpstr>国际标准的管理者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国际标准的管理者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 – 自我认知</vt:lpstr>
      <vt:lpstr>4.Transwarp 领导者的核心技能</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 – 沟通</vt:lpstr>
      <vt:lpstr>4.Transwarp 领导者的核心技能</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4.Transwarp 领导者的核心技能 - 鼓舞人心</vt:lpstr>
      <vt:lpstr>Transwarp 领导风格 – 追求完美</vt:lpstr>
      <vt:lpstr>5.成就卓越领导力 – 建立一支结果导向型团队</vt:lpstr>
      <vt:lpstr>5.成就卓越领导力 – 建立一支结果导向型团队</vt:lpstr>
      <vt:lpstr>5.成就卓越领导力 – 建立一支结果导向型团队</vt:lpstr>
      <vt:lpstr>5.成就卓越领导力 – 建立一支结果导向型团队</vt:lpstr>
      <vt:lpstr>幻灯片 116</vt:lpstr>
      <vt:lpstr>5.成就卓越领导力 – 建立一支结果导向型团队</vt:lpstr>
      <vt:lpstr>5.成就卓越领导力 – 建立一支结果导向型团队</vt:lpstr>
      <vt:lpstr>5.成就卓越领导力 – 建立一支结果导向型团队</vt:lpstr>
      <vt:lpstr>5.成就卓越领导力 – 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建立一支结果导向型团队</vt:lpstr>
      <vt:lpstr>幻灯片 135</vt:lpstr>
      <vt:lpstr>建立一支结果导向型团队</vt:lpstr>
      <vt:lpstr>幻灯片 137</vt:lpstr>
      <vt:lpstr>幻灯片 138</vt:lpstr>
      <vt:lpstr>幻灯片 139</vt:lpstr>
      <vt:lpstr>幻灯片 140</vt:lpstr>
      <vt:lpstr>幻灯片 141</vt:lpstr>
      <vt:lpstr>建立一支结果导向型团队</vt:lpstr>
      <vt:lpstr>建立一支结果导向型团队</vt:lpstr>
      <vt:lpstr>建立一支结果导向型团队</vt:lpstr>
      <vt:lpstr>幻灯片 145</vt:lpstr>
      <vt:lpstr>建立一支结果导向型团队</vt:lpstr>
      <vt:lpstr>幻灯片 147</vt:lpstr>
      <vt:lpstr>建立一支结果导向型团队</vt:lpstr>
      <vt:lpstr>Transwarp 领导风格 – 追求完美</vt:lpstr>
      <vt:lpstr>建立一支客户导向型团队</vt:lpstr>
      <vt:lpstr>建立一支客户导向型团队</vt:lpstr>
      <vt:lpstr>建立一支客户导向型团队</vt:lpstr>
      <vt:lpstr>建立一支客户导向型团队</vt:lpstr>
      <vt:lpstr>建立一支客户导向型团队</vt:lpstr>
      <vt:lpstr>建立一支客户导向型团队</vt:lpstr>
      <vt:lpstr>Transwarp 领导风格 – 追求完美</vt:lpstr>
      <vt:lpstr>良好的工作环境</vt:lpstr>
      <vt:lpstr>良好的工作环境</vt:lpstr>
      <vt:lpstr>良好的工作环境</vt:lpstr>
      <vt:lpstr>良好的工作环境</vt:lpstr>
      <vt:lpstr>良好的工作环境 – 最合适的人</vt:lpstr>
      <vt:lpstr>良好的工作环境 – 最合适的人</vt:lpstr>
      <vt:lpstr>良好的工作环境 – 最合适的人</vt:lpstr>
      <vt:lpstr>良好的工作环境 – 最合适的人</vt:lpstr>
      <vt:lpstr>良好的工作环境 – 最合适的人</vt:lpstr>
      <vt:lpstr>良好的工作环境 – 众人团结一心</vt:lpstr>
      <vt:lpstr>良好的工作环境 – 众人团结一心</vt:lpstr>
      <vt:lpstr>良好的工作环境 – 众人团结一心</vt:lpstr>
      <vt:lpstr>良好的工作环境 – 众人团结一心</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良好的工作环境 – 培养人</vt:lpstr>
      <vt:lpstr>Transwarp 领导风格 – 追求完美</vt:lpstr>
      <vt:lpstr>团队合作</vt:lpstr>
      <vt:lpstr>团队合作</vt:lpstr>
      <vt:lpstr>团队合作</vt:lpstr>
      <vt:lpstr>团队合作</vt:lpstr>
      <vt:lpstr>团队合作</vt:lpstr>
      <vt:lpstr>Transwarp 领导风格 – 追求完美</vt:lpstr>
      <vt:lpstr>创新</vt:lpstr>
      <vt:lpstr>创新</vt:lpstr>
      <vt:lpstr>创新</vt:lpstr>
      <vt:lpstr>创新</vt:lpstr>
      <vt:lpstr>创新</vt:lpstr>
      <vt:lpstr>创新</vt:lpstr>
      <vt:lpstr>创新</vt:lpstr>
      <vt:lpstr>创新</vt:lpstr>
      <vt:lpstr>创新 - 举例</vt:lpstr>
      <vt:lpstr>创新 - 举例</vt:lpstr>
      <vt:lpstr>创新 - 举例</vt:lpstr>
      <vt:lpstr>创新 - 举例</vt:lpstr>
      <vt:lpstr>创新 - 举例</vt:lpstr>
      <vt:lpstr>创新 - 举例</vt:lpstr>
      <vt:lpstr>创新 - 举例</vt:lpstr>
      <vt:lpstr>创新者</vt:lpstr>
      <vt:lpstr>创新</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引领变化</vt:lpstr>
      <vt:lpstr>Transwarp 领导风格 – 追求完美</vt:lpstr>
      <vt:lpstr>正直</vt:lpstr>
      <vt:lpstr>Transwarp 领导风格 – 追求完美</vt:lpstr>
      <vt:lpstr>领导过程 – 国际管理的语言</vt:lpstr>
      <vt:lpstr>领导过程 – 国际管理的语言</vt:lpstr>
      <vt:lpstr>领导过程 – 国际管理的语言</vt:lpstr>
      <vt:lpstr>Transwarp 领导者</vt:lpstr>
      <vt:lpstr>领导过程 – 国际管理的语言</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at Transwarp – Chasing Perfection</dc:title>
  <dc:creator>Graham Valentine</dc:creator>
  <cp:lastModifiedBy>Victor Cheung</cp:lastModifiedBy>
  <cp:revision>175</cp:revision>
  <dcterms:created xsi:type="dcterms:W3CDTF">2017-05-31T09:36:00Z</dcterms:created>
  <dcterms:modified xsi:type="dcterms:W3CDTF">2017-06-19T08:38:01Z</dcterms:modified>
</cp:coreProperties>
</file>